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sldIdLst>
    <p:sldId id="261" r:id="rId8"/>
    <p:sldId id="256" r:id="rId9"/>
    <p:sldId id="257" r:id="rId10"/>
    <p:sldId id="258" r:id="rId11"/>
    <p:sldId id="259" r:id="rId12"/>
    <p:sldId id="260" r:id="rId13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6" d="100"/>
          <a:sy n="76" d="100"/>
        </p:scale>
        <p:origin x="5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45983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0225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89513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845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895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93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566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644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0746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347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31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29891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425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868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047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73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735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049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44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8485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837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77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66256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080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6510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931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1309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9495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0271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9845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433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5928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592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459718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719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6593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8055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9708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704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4055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2526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9840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6096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9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85408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1100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3266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310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2802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9019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925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764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8967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7536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48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066609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4187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7307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7285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4891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2229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0406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5236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3883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98515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66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11062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1182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4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2589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143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0399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50317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7726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974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85666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424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FD668-052A-4C01-AE5F-2AFACD79AFB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6C9B0-1054-4298-B48D-BBAAE642877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2803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86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6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6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36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87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9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93701"/>
            <a:ext cx="9144000" cy="2531548"/>
          </a:xfrm>
        </p:spPr>
        <p:txBody>
          <a:bodyPr>
            <a:normAutofit fontScale="90000"/>
          </a:bodyPr>
          <a:lstStyle/>
          <a:p>
            <a:pPr lvl="0"/>
            <a:r>
              <a:rPr lang="ar-IQ" sz="6700" b="1" dirty="0" smtClean="0">
                <a:solidFill>
                  <a:srgbClr val="FF0000"/>
                </a:solidFill>
              </a:rPr>
              <a:t>الارتباط الخطي البسيط</a:t>
            </a:r>
            <a:r>
              <a:rPr lang="ar-IQ" sz="4800" b="1" dirty="0" smtClean="0">
                <a:solidFill>
                  <a:srgbClr val="FF0000"/>
                </a:solidFill>
              </a:rPr>
              <a:t/>
            </a:r>
            <a:br>
              <a:rPr lang="ar-IQ" sz="4800" b="1" dirty="0" smtClean="0">
                <a:solidFill>
                  <a:srgbClr val="FF0000"/>
                </a:solidFill>
              </a:rPr>
            </a:br>
            <a:r>
              <a:rPr lang="en-US" sz="6700" b="1" dirty="0" smtClean="0">
                <a:solidFill>
                  <a:srgbClr val="FF0000"/>
                </a:solidFill>
              </a:rPr>
              <a:t>Simple Linear </a:t>
            </a:r>
            <a:r>
              <a:rPr lang="en-US" sz="6700" b="1" dirty="0" err="1" smtClean="0">
                <a:solidFill>
                  <a:srgbClr val="FF0000"/>
                </a:solidFill>
              </a:rPr>
              <a:t>Correlatio</a:t>
            </a:r>
            <a:r>
              <a:rPr lang="en-US" sz="6700" b="1" dirty="0" smtClean="0">
                <a:solidFill>
                  <a:srgbClr val="FF0000"/>
                </a:solidFill>
              </a:rPr>
              <a:t/>
            </a:r>
            <a:br>
              <a:rPr lang="en-US" sz="6700" b="1" dirty="0" smtClean="0">
                <a:solidFill>
                  <a:srgbClr val="FF0000"/>
                </a:solidFill>
              </a:rPr>
            </a:br>
            <a:r>
              <a:rPr lang="ar-IQ" sz="4900" b="1" dirty="0" smtClean="0">
                <a:solidFill>
                  <a:srgbClr val="FF0000"/>
                </a:solidFill>
              </a:rPr>
              <a:t>المحاضرة الرابعة</a:t>
            </a:r>
            <a:endParaRPr lang="ar-IQ" sz="49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090348"/>
            <a:ext cx="9144000" cy="3199779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والاقتصاد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/ جامعة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بغداد </a:t>
            </a:r>
            <a:endParaRPr lang="ar-IQ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قسم الإدارة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الصناعية / المرحلة الاولى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482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36600" y="123825"/>
            <a:ext cx="10515600" cy="714375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5500" y="838200"/>
            <a:ext cx="10515600" cy="5651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IQ" b="1" dirty="0"/>
              <a:t>معامل ارتباط الرتب </a:t>
            </a:r>
            <a:r>
              <a:rPr lang="ar-IQ" b="1" dirty="0" err="1"/>
              <a:t>لسبيرمان</a:t>
            </a:r>
            <a:r>
              <a:rPr lang="ar-IQ" b="1" dirty="0"/>
              <a:t> </a:t>
            </a:r>
            <a:r>
              <a:rPr lang="en-US" sz="2000" b="1" dirty="0"/>
              <a:t>Spearman's Rand Correlation Coefficient</a:t>
            </a:r>
            <a:endParaRPr lang="ar-IQ" sz="2000" dirty="0" smtClean="0"/>
          </a:p>
          <a:p>
            <a:pPr marL="0" indent="0">
              <a:buNone/>
            </a:pPr>
            <a:r>
              <a:rPr lang="ar-IQ" sz="2000" dirty="0" smtClean="0"/>
              <a:t>معامل </a:t>
            </a:r>
            <a:r>
              <a:rPr lang="ar-IQ" sz="2000" dirty="0"/>
              <a:t>الارتباط الخطى لبيرسون الذى سبق الحديث عنه يقيس مقدار قوة الارتباط بين </a:t>
            </a:r>
            <a:r>
              <a:rPr lang="ar-IQ" sz="2000" dirty="0" smtClean="0"/>
              <a:t>متغيرين وذلك في </a:t>
            </a:r>
            <a:r>
              <a:rPr lang="ar-IQ" sz="2000" dirty="0"/>
              <a:t>حالة البيانات </a:t>
            </a:r>
            <a:r>
              <a:rPr lang="ar-IQ" sz="2000" dirty="0">
                <a:solidFill>
                  <a:srgbClr val="FF0000"/>
                </a:solidFill>
              </a:rPr>
              <a:t>الكمية</a:t>
            </a:r>
            <a:r>
              <a:rPr lang="ar-IQ" sz="2000" dirty="0"/>
              <a:t>. لكن </a:t>
            </a:r>
            <a:r>
              <a:rPr lang="ar-IQ" sz="2000" dirty="0" smtClean="0"/>
              <a:t>في </a:t>
            </a:r>
            <a:r>
              <a:rPr lang="ar-IQ" sz="2000" dirty="0"/>
              <a:t>بعض الأحيان يكون مطلوب إيجاد قوة الارتباط بين </a:t>
            </a:r>
            <a:r>
              <a:rPr lang="ar-IQ" sz="2000" dirty="0" smtClean="0"/>
              <a:t>متغيرين على </a:t>
            </a:r>
            <a:r>
              <a:rPr lang="ar-IQ" sz="2000" dirty="0"/>
              <a:t>صورة </a:t>
            </a:r>
            <a:r>
              <a:rPr lang="ar-IQ" sz="2000" dirty="0">
                <a:solidFill>
                  <a:srgbClr val="FF0000"/>
                </a:solidFill>
              </a:rPr>
              <a:t>بيانات وصفية </a:t>
            </a:r>
            <a:r>
              <a:rPr lang="ar-IQ" sz="2000" dirty="0"/>
              <a:t>يمكن وضعها </a:t>
            </a:r>
            <a:r>
              <a:rPr lang="ar-IQ" sz="2000" dirty="0" smtClean="0"/>
              <a:t>في </a:t>
            </a:r>
            <a:r>
              <a:rPr lang="ar-IQ" sz="2000" dirty="0">
                <a:solidFill>
                  <a:srgbClr val="FF0000"/>
                </a:solidFill>
              </a:rPr>
              <a:t>صورة ترتيبية</a:t>
            </a:r>
            <a:r>
              <a:rPr lang="ar-IQ" sz="2000" dirty="0"/>
              <a:t>، مثال على هذا تقديرات الطلاب </a:t>
            </a:r>
            <a:r>
              <a:rPr lang="ar-IQ" sz="2000" dirty="0" smtClean="0"/>
              <a:t>في مادتين </a:t>
            </a:r>
            <a:r>
              <a:rPr lang="ar-IQ" sz="2000" dirty="0"/>
              <a:t>مختلفتين، فيكون من الصعب حساب معامل ارتباط بيرسون. لذلك نشأت الحاجة إلى </a:t>
            </a:r>
            <a:r>
              <a:rPr lang="ar-IQ" sz="2000" dirty="0" smtClean="0"/>
              <a:t>إيجاد مقياس </a:t>
            </a:r>
            <a:r>
              <a:rPr lang="ar-IQ" sz="2000" dirty="0"/>
              <a:t>يعطى قوة الارتباط للبيانات </a:t>
            </a:r>
            <a:r>
              <a:rPr lang="ar-IQ" sz="2000" dirty="0">
                <a:solidFill>
                  <a:srgbClr val="FF0000"/>
                </a:solidFill>
              </a:rPr>
              <a:t>الوصفية</a:t>
            </a:r>
            <a:r>
              <a:rPr lang="ar-IQ" sz="2000" dirty="0"/>
              <a:t>. وهذا المقياس هو ما يسمى </a:t>
            </a:r>
            <a:r>
              <a:rPr lang="ar-IQ" sz="2000" dirty="0">
                <a:solidFill>
                  <a:srgbClr val="FF0000"/>
                </a:solidFill>
              </a:rPr>
              <a:t>بمعامل ارتباط </a:t>
            </a:r>
            <a:r>
              <a:rPr lang="ar-IQ" sz="2000" dirty="0" smtClean="0">
                <a:solidFill>
                  <a:srgbClr val="FF0000"/>
                </a:solidFill>
              </a:rPr>
              <a:t>الرتب </a:t>
            </a:r>
            <a:r>
              <a:rPr lang="ar-IQ" sz="2000" dirty="0" err="1" smtClean="0">
                <a:solidFill>
                  <a:srgbClr val="FF0000"/>
                </a:solidFill>
              </a:rPr>
              <a:t>لسبيرمان</a:t>
            </a:r>
            <a:r>
              <a:rPr lang="ar-IQ" sz="2000" dirty="0"/>
              <a:t>، وهو يعطى مقياسا للارتباط </a:t>
            </a:r>
            <a:r>
              <a:rPr lang="ar-IQ" sz="2000" dirty="0" smtClean="0"/>
              <a:t>في </a:t>
            </a:r>
            <a:r>
              <a:rPr lang="ar-IQ" sz="2000" dirty="0"/>
              <a:t>كل من البيانات </a:t>
            </a:r>
            <a:r>
              <a:rPr lang="ar-IQ" sz="2000" dirty="0">
                <a:solidFill>
                  <a:srgbClr val="FF0000"/>
                </a:solidFill>
              </a:rPr>
              <a:t>الكمية والوصفية </a:t>
            </a:r>
            <a:r>
              <a:rPr lang="ar-IQ" sz="2000" dirty="0" smtClean="0"/>
              <a:t>التي </a:t>
            </a:r>
            <a:r>
              <a:rPr lang="ar-IQ" sz="2000" dirty="0"/>
              <a:t>لها </a:t>
            </a:r>
            <a:r>
              <a:rPr lang="ar-IQ" sz="2000" dirty="0">
                <a:solidFill>
                  <a:srgbClr val="FF0000"/>
                </a:solidFill>
              </a:rPr>
              <a:t>صفة </a:t>
            </a:r>
            <a:r>
              <a:rPr lang="ar-IQ" sz="2000" dirty="0" smtClean="0">
                <a:solidFill>
                  <a:srgbClr val="FF0000"/>
                </a:solidFill>
              </a:rPr>
              <a:t>الترتيب </a:t>
            </a:r>
            <a:r>
              <a:rPr lang="ar-IQ" sz="2000" dirty="0" smtClean="0"/>
              <a:t>مثل تقديرات </a:t>
            </a:r>
            <a:r>
              <a:rPr lang="ar-IQ" sz="2000" dirty="0"/>
              <a:t>الطلاب، فإنه يمكن إعطاء رتب لها من حيث كبر التقدير وصغره وكذلك البيانات </a:t>
            </a:r>
            <a:r>
              <a:rPr lang="ar-IQ" sz="2000" dirty="0" err="1" smtClean="0"/>
              <a:t>الكمية.نلاحظ</a:t>
            </a:r>
            <a:r>
              <a:rPr lang="ar-IQ" sz="2000" dirty="0" smtClean="0"/>
              <a:t> </a:t>
            </a:r>
            <a:r>
              <a:rPr lang="ar-IQ" sz="2000" dirty="0"/>
              <a:t>أن رتب </a:t>
            </a:r>
            <a:r>
              <a:rPr lang="ar-IQ" sz="2000" dirty="0" smtClean="0"/>
              <a:t>المتغيرين</a:t>
            </a:r>
            <a:r>
              <a:rPr lang="en-US" sz="2000" i="1" dirty="0" smtClean="0">
                <a:solidFill>
                  <a:srgbClr val="FF0000"/>
                </a:solidFill>
              </a:rPr>
              <a:t>x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i="1" dirty="0">
                <a:solidFill>
                  <a:srgbClr val="FF0000"/>
                </a:solidFill>
              </a:rPr>
              <a:t>y</a:t>
            </a:r>
            <a:r>
              <a:rPr lang="en-US" sz="2000" dirty="0"/>
              <a:t>) </a:t>
            </a:r>
            <a:r>
              <a:rPr lang="ar-IQ" sz="2000" dirty="0" smtClean="0"/>
              <a:t> </a:t>
            </a:r>
            <a:r>
              <a:rPr lang="en-US" sz="2000" dirty="0" smtClean="0"/>
              <a:t>(</a:t>
            </a:r>
            <a:r>
              <a:rPr lang="ar-IQ" sz="2000" dirty="0" smtClean="0"/>
              <a:t> </a:t>
            </a:r>
            <a:r>
              <a:rPr lang="ar-IQ" sz="2000" dirty="0" err="1" smtClean="0"/>
              <a:t>تزيدوتنقص</a:t>
            </a:r>
            <a:r>
              <a:rPr lang="ar-IQ" sz="2000" dirty="0" smtClean="0"/>
              <a:t> </a:t>
            </a:r>
            <a:r>
              <a:rPr lang="ar-IQ" sz="2000" dirty="0"/>
              <a:t>حسب زيادة ونقص كل من قيم المتغيرين </a:t>
            </a:r>
            <a:r>
              <a:rPr lang="en-US" sz="2000" dirty="0" smtClean="0"/>
              <a:t>(</a:t>
            </a:r>
            <a:r>
              <a:rPr lang="en-US" sz="2000" i="1" dirty="0" smtClean="0">
                <a:solidFill>
                  <a:srgbClr val="FF0000"/>
                </a:solidFill>
              </a:rPr>
              <a:t>x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i="1" dirty="0">
                <a:solidFill>
                  <a:srgbClr val="FF0000"/>
                </a:solidFill>
              </a:rPr>
              <a:t>y</a:t>
            </a:r>
            <a:r>
              <a:rPr lang="en-US" sz="2000" dirty="0"/>
              <a:t>) </a:t>
            </a:r>
            <a:r>
              <a:rPr lang="ar-IQ" sz="2000" dirty="0" smtClean="0"/>
              <a:t> لذلك </a:t>
            </a:r>
            <a:r>
              <a:rPr lang="ar-IQ" sz="2000" dirty="0"/>
              <a:t>فإن حساب معامل الارتباط للرتب يقترب كثيرا من معامل ارتباط بيرسون، ولكن يمتاز عنه </a:t>
            </a:r>
            <a:r>
              <a:rPr lang="ar-IQ" sz="2000" dirty="0" smtClean="0"/>
              <a:t>في السهولة والدقة</a:t>
            </a:r>
            <a:endParaRPr lang="ar-IQ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ستطيل 3"/>
              <p:cNvSpPr/>
              <p:nvPr/>
            </p:nvSpPr>
            <p:spPr>
              <a:xfrm>
                <a:off x="1181100" y="3290641"/>
                <a:ext cx="10071100" cy="46835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ويتم تطبيقه على النحو الآتي: 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ترتب</a:t>
                </a: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مجموعة المفردات أو المشاهدات فيما بينها ترتيبا </a:t>
                </a: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تصاعديا أو تنازليا </a:t>
                </a: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بحسب الاعداد الطبيعية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(n , …… , 2 , 1) </a:t>
                </a: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بالنسبة </a:t>
                </a: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لكل من </a:t>
                </a: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المتغيرين . </a:t>
                </a: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فانه يمكن </a:t>
                </a: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إيجاد او حساب الارتباط </a:t>
                </a: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بين هذين المتغيرين باستخدام الصيغة </a:t>
                </a: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الأتية</a:t>
                </a: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IQ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𝒓</m:t>
                        </m:r>
                      </m:e>
                      <m:sub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𝒔</m:t>
                        </m:r>
                      </m:sub>
                    </m:sSub>
                  </m:oMath>
                </a14:m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1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</m:t>
                        </m:r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𝟔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2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>
                            <m:r>
                              <a:rPr kumimoji="0" lang="en-US" sz="2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𝐢</m:t>
                            </m:r>
                            <m:r>
                              <a:rPr kumimoji="0" lang="en-US" sz="240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=</m:t>
                            </m:r>
                            <m:r>
                              <a:rPr kumimoji="0" lang="en-US" sz="2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𝟏</m:t>
                            </m:r>
                          </m:sub>
                          <m:sup>
                            <m:r>
                              <a:rPr kumimoji="0" lang="en-US" sz="2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𝒏</m:t>
                            </m:r>
                          </m:sup>
                          <m:e>
                            <m:sSubSup>
                              <m:sSubSupPr>
                                <m:ctrlPr>
                                  <a:rPr kumimoji="0" lang="en-US" sz="24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US" sz="24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𝒅</m:t>
                                </m:r>
                              </m:e>
                              <m:sub>
                                <m:r>
                                  <a:rPr kumimoji="0" lang="en-US" sz="24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𝒊</m:t>
                                </m:r>
                              </m:sub>
                              <m:sup>
                                <m:r>
                                  <a:rPr kumimoji="0" lang="en-US" sz="24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kumimoji="0" lang="en-US" sz="240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 </m:t>
                            </m:r>
                          </m:e>
                        </m:nary>
                      </m:num>
                      <m:den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𝐧</m:t>
                        </m:r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sSup>
                          <m:sSupPr>
                            <m:ctrlPr>
                              <a:rPr kumimoji="0" lang="en-US" sz="2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𝒏</m:t>
                            </m:r>
                          </m:e>
                          <m:sup>
                            <m:r>
                              <a:rPr kumimoji="0" lang="en-US" sz="2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𝟐</m:t>
                            </m:r>
                          </m:sup>
                        </m:sSup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  <m:r>
                          <a:rPr kumimoji="0" lang="en-US" sz="24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den>
                    </m:f>
                  </m:oMath>
                </a14:m>
                <a:endParaRPr kumimoji="0" lang="ar-IQ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                                                                       </a:t>
                </a: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…………. </a:t>
                </a: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(3)</a:t>
                </a:r>
                <a:endParaRPr kumimoji="0" lang="ar-IQ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حيث </a:t>
                </a:r>
                <a:r>
                  <a:rPr kumimoji="0" lang="ar-IQ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إن: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𝐝</m:t>
                        </m:r>
                      </m:e>
                      <m:sub>
                        <m:r>
                          <a:rPr kumimoji="0" lang="en-US" sz="20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𝐢</m:t>
                        </m:r>
                      </m:sub>
                    </m:sSub>
                  </m:oMath>
                </a14:m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تمثل الفرق بين رتبتي المفردة نفسها في المتغيرين </a:t>
                </a: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أي</a:t>
                </a: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ar-IQ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,</m:t>
                    </m:r>
                    <m:r>
                      <a:rPr kumimoji="0" lang="ar-IQ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  </m:t>
                    </m:r>
                    <m:sSub>
                      <m:sSubPr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𝒅</m:t>
                        </m:r>
                      </m:e>
                      <m:sub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𝐢</m:t>
                        </m:r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= </m:t>
                        </m:r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rankX</m:t>
                        </m:r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rankY</m:t>
                        </m:r>
                      </m:sub>
                    </m:sSub>
                  </m:oMath>
                </a14:m>
                <a:r>
                  <a:rPr kumimoji="0" lang="ar-IQ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 حيث أن: 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naryPr>
                      <m:sub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𝐢</m:t>
                        </m:r>
                        <m:r>
                          <a:rPr kumimoji="0" lang="en-US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</m:sub>
                      <m:sup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𝒅</m:t>
                            </m:r>
                          </m:e>
                          <m:sub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0)</a:t>
                </a: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IQ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IQ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0" y="3290641"/>
                <a:ext cx="10071100" cy="4683590"/>
              </a:xfrm>
              <a:prstGeom prst="rect">
                <a:avLst/>
              </a:prstGeom>
              <a:blipFill>
                <a:blip r:embed="rId2"/>
                <a:stretch>
                  <a:fillRect t="-911" r="-60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8756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88901"/>
            <a:ext cx="10515600" cy="863599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6007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IQ" sz="2000" b="1" u="sng" dirty="0" smtClean="0"/>
              <a:t>مثال</a:t>
            </a:r>
            <a:r>
              <a:rPr lang="ar-IQ" sz="2000" b="1" dirty="0" smtClean="0"/>
              <a:t>: </a:t>
            </a:r>
            <a:r>
              <a:rPr lang="ar-IQ" sz="2000" dirty="0" smtClean="0"/>
              <a:t>تم </a:t>
            </a:r>
            <a:r>
              <a:rPr lang="ar-IQ" sz="2000" dirty="0"/>
              <a:t>اختيار ستة </a:t>
            </a:r>
            <a:r>
              <a:rPr lang="ar-IQ" sz="2000" dirty="0" smtClean="0"/>
              <a:t>من </a:t>
            </a:r>
            <a:r>
              <a:rPr lang="ar-IQ" sz="2000" dirty="0"/>
              <a:t>طلبة قسم </a:t>
            </a:r>
            <a:r>
              <a:rPr lang="ar-IQ" sz="2000" dirty="0" smtClean="0"/>
              <a:t>الإدارة الصناعية وسجل </a:t>
            </a:r>
            <a:r>
              <a:rPr lang="ar-IQ" sz="2000" dirty="0"/>
              <a:t>كل من متغير مستوى الطالب في الدراسة </a:t>
            </a:r>
            <a:r>
              <a:rPr lang="en-US" sz="2000" dirty="0"/>
              <a:t>(X)</a:t>
            </a:r>
            <a:r>
              <a:rPr lang="ar-IQ" sz="2000" dirty="0"/>
              <a:t> ومتغير الحالة الصحية </a:t>
            </a:r>
            <a:r>
              <a:rPr lang="en-US" sz="2000" dirty="0"/>
              <a:t>(Y)</a:t>
            </a:r>
            <a:r>
              <a:rPr lang="ar-IQ" sz="2000" dirty="0"/>
              <a:t> وكما يلي:</a:t>
            </a:r>
            <a:endParaRPr lang="en-US" sz="2000" dirty="0"/>
          </a:p>
          <a:p>
            <a:pPr marL="0" indent="0">
              <a:buNone/>
            </a:pPr>
            <a:endParaRPr lang="ar-IQ" sz="2000" b="1" dirty="0" smtClean="0"/>
          </a:p>
          <a:p>
            <a:pPr marL="0" indent="0">
              <a:buNone/>
            </a:pPr>
            <a:endParaRPr lang="ar-IQ" sz="2000" b="1" dirty="0"/>
          </a:p>
          <a:p>
            <a:pPr marL="0" indent="0">
              <a:buNone/>
            </a:pPr>
            <a:endParaRPr lang="ar-IQ" sz="2000" b="1" dirty="0" smtClean="0"/>
          </a:p>
          <a:p>
            <a:pPr marL="0" indent="0">
              <a:buNone/>
            </a:pPr>
            <a:endParaRPr lang="ar-IQ" sz="2000" b="1" dirty="0"/>
          </a:p>
          <a:p>
            <a:pPr marL="0" indent="0">
              <a:buNone/>
            </a:pPr>
            <a:endParaRPr lang="ar-IQ" sz="2000" b="1" dirty="0" smtClean="0"/>
          </a:p>
          <a:p>
            <a:pPr marL="0" indent="0">
              <a:buNone/>
            </a:pPr>
            <a:endParaRPr lang="ar-IQ" sz="2000" b="1" dirty="0"/>
          </a:p>
          <a:p>
            <a:pPr marL="0" indent="0">
              <a:buNone/>
            </a:pPr>
            <a:endParaRPr lang="ar-IQ" sz="2000" b="1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1181100" y="1465511"/>
          <a:ext cx="3924300" cy="2882334"/>
        </p:xfrm>
        <a:graphic>
          <a:graphicData uri="http://schemas.openxmlformats.org/drawingml/2006/table">
            <a:tbl>
              <a:tblPr rtl="1" firstRow="1" firstCol="1" bandRow="1">
                <a:tableStyleId>{08FB837D-C827-4EFA-A057-4D05807E0F7C}</a:tableStyleId>
              </a:tblPr>
              <a:tblGrid>
                <a:gridCol w="1272169">
                  <a:extLst>
                    <a:ext uri="{9D8B030D-6E8A-4147-A177-3AD203B41FA5}">
                      <a16:colId xmlns:a16="http://schemas.microsoft.com/office/drawing/2014/main" val="3564954678"/>
                    </a:ext>
                  </a:extLst>
                </a:gridCol>
                <a:gridCol w="1190210">
                  <a:extLst>
                    <a:ext uri="{9D8B030D-6E8A-4147-A177-3AD203B41FA5}">
                      <a16:colId xmlns:a16="http://schemas.microsoft.com/office/drawing/2014/main" val="3593104966"/>
                    </a:ext>
                  </a:extLst>
                </a:gridCol>
                <a:gridCol w="1461921">
                  <a:extLst>
                    <a:ext uri="{9D8B030D-6E8A-4147-A177-3AD203B41FA5}">
                      <a16:colId xmlns:a16="http://schemas.microsoft.com/office/drawing/2014/main" val="4106596415"/>
                    </a:ext>
                  </a:extLst>
                </a:gridCol>
              </a:tblGrid>
              <a:tr h="411809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X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400" dirty="0">
                          <a:effectLst/>
                        </a:rPr>
                        <a:t>الطالب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3853340"/>
                  </a:ext>
                </a:extLst>
              </a:tr>
              <a:tr h="41180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ممتاز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b="1" dirty="0">
                          <a:effectLst/>
                        </a:rPr>
                        <a:t>متوسط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8341446"/>
                  </a:ext>
                </a:extLst>
              </a:tr>
              <a:tr h="41180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جيد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b="1" dirty="0">
                          <a:effectLst/>
                        </a:rPr>
                        <a:t>جيد</a:t>
                      </a:r>
                      <a:r>
                        <a:rPr lang="ar-IQ" sz="1400" b="1" dirty="0">
                          <a:effectLst/>
                        </a:rPr>
                        <a:t> </a:t>
                      </a:r>
                      <a:r>
                        <a:rPr lang="ar-IQ" sz="1800" b="1" dirty="0">
                          <a:effectLst/>
                        </a:rPr>
                        <a:t>جداً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46553"/>
                  </a:ext>
                </a:extLst>
              </a:tr>
              <a:tr h="41180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جيد</a:t>
                      </a:r>
                      <a:r>
                        <a:rPr lang="ar-IQ" sz="1800" baseline="0" dirty="0" smtClean="0">
                          <a:effectLst/>
                        </a:rPr>
                        <a:t> </a:t>
                      </a:r>
                      <a:r>
                        <a:rPr lang="ar-IQ" sz="1800" dirty="0" smtClean="0">
                          <a:effectLst/>
                        </a:rPr>
                        <a:t>جداً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b="1" dirty="0">
                          <a:effectLst/>
                        </a:rPr>
                        <a:t>ممتاز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1758615"/>
                  </a:ext>
                </a:extLst>
              </a:tr>
              <a:tr h="41180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ضعيف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b="1" dirty="0">
                          <a:effectLst/>
                        </a:rPr>
                        <a:t>مقبول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3015776"/>
                  </a:ext>
                </a:extLst>
              </a:tr>
              <a:tr h="41180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متوسط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b="1" dirty="0">
                          <a:effectLst/>
                        </a:rPr>
                        <a:t>جيد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8764982"/>
                  </a:ext>
                </a:extLst>
              </a:tr>
              <a:tr h="327117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dirty="0" smtClean="0">
                          <a:effectLst/>
                        </a:rPr>
                        <a:t>مقبول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IQ" sz="1800" b="1" dirty="0">
                          <a:effectLst/>
                        </a:rPr>
                        <a:t>ضعيف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6949586"/>
                  </a:ext>
                </a:extLst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/>
          </p:nvPr>
        </p:nvGraphicFramePr>
        <p:xfrm>
          <a:off x="1181100" y="5479884"/>
          <a:ext cx="6321777" cy="741680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903111">
                  <a:extLst>
                    <a:ext uri="{9D8B030D-6E8A-4147-A177-3AD203B41FA5}">
                      <a16:colId xmlns:a16="http://schemas.microsoft.com/office/drawing/2014/main" val="618696176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86314815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602493855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708307581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3541344505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39541715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32256144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ممتاز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جيد جدا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جيد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متوسط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مقبول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ضعيف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baseline="0" dirty="0" smtClean="0"/>
                        <a:t> ترتيب</a:t>
                      </a:r>
                      <a:r>
                        <a:rPr lang="en-US" baseline="0" dirty="0" smtClean="0"/>
                        <a:t> x </a:t>
                      </a:r>
                      <a:r>
                        <a:rPr lang="ar-IQ" baseline="0" dirty="0" smtClean="0"/>
                        <a:t> </a:t>
                      </a:r>
                      <a:endParaRPr lang="ar-IQ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116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IQ" b="1" dirty="0" smtClean="0"/>
                        <a:t>ممتاز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b="1" dirty="0" smtClean="0"/>
                        <a:t>جيد جدا 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b="1" dirty="0" smtClean="0"/>
                        <a:t>جيد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b="1" dirty="0" smtClean="0"/>
                        <a:t>متوسط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b="1" dirty="0" smtClean="0"/>
                        <a:t>مقبول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b="1" dirty="0" smtClean="0"/>
                        <a:t>ضعيف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 </a:t>
                      </a:r>
                      <a:r>
                        <a:rPr lang="ar-IQ" b="1" dirty="0" smtClean="0"/>
                        <a:t>ترتيب </a:t>
                      </a:r>
                      <a:r>
                        <a:rPr lang="en-US" b="1" dirty="0" smtClean="0"/>
                        <a:t>y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927408"/>
                  </a:ext>
                </a:extLst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3736010" y="4617793"/>
            <a:ext cx="7617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الحل :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لغرض حساب معامل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الارتباط </a:t>
            </a:r>
            <a:r>
              <a:rPr kumimoji="0" lang="ar-IQ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لسبيرمان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يتم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أولا ترتيب قيم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و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تصاعديا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كالاتي:</a:t>
            </a:r>
            <a:endParaRPr kumimoji="0" lang="ar-IQ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043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210408"/>
            <a:ext cx="10515600" cy="671055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65325"/>
            <a:ext cx="10515600" cy="5606542"/>
          </a:xfrm>
        </p:spPr>
        <p:txBody>
          <a:bodyPr/>
          <a:lstStyle/>
          <a:p>
            <a:pPr marL="0" indent="0">
              <a:buNone/>
            </a:pP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77900" y="1065325"/>
              <a:ext cx="9359901" cy="3622008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740557">
                      <a:extLst>
                        <a:ext uri="{9D8B030D-6E8A-4147-A177-3AD203B41FA5}">
                          <a16:colId xmlns:a16="http://schemas.microsoft.com/office/drawing/2014/main" val="3695685156"/>
                        </a:ext>
                      </a:extLst>
                    </a:gridCol>
                    <a:gridCol w="811982">
                      <a:extLst>
                        <a:ext uri="{9D8B030D-6E8A-4147-A177-3AD203B41FA5}">
                          <a16:colId xmlns:a16="http://schemas.microsoft.com/office/drawing/2014/main" val="4282473871"/>
                        </a:ext>
                      </a:extLst>
                    </a:gridCol>
                    <a:gridCol w="934809">
                      <a:extLst>
                        <a:ext uri="{9D8B030D-6E8A-4147-A177-3AD203B41FA5}">
                          <a16:colId xmlns:a16="http://schemas.microsoft.com/office/drawing/2014/main" val="1242166667"/>
                        </a:ext>
                      </a:extLst>
                    </a:gridCol>
                    <a:gridCol w="1005152">
                      <a:extLst>
                        <a:ext uri="{9D8B030D-6E8A-4147-A177-3AD203B41FA5}">
                          <a16:colId xmlns:a16="http://schemas.microsoft.com/office/drawing/2014/main" val="921445450"/>
                        </a:ext>
                      </a:extLst>
                    </a:gridCol>
                    <a:gridCol w="1257300">
                      <a:extLst>
                        <a:ext uri="{9D8B030D-6E8A-4147-A177-3AD203B41FA5}">
                          <a16:colId xmlns:a16="http://schemas.microsoft.com/office/drawing/2014/main" val="3917112372"/>
                        </a:ext>
                      </a:extLst>
                    </a:gridCol>
                    <a:gridCol w="1130300">
                      <a:extLst>
                        <a:ext uri="{9D8B030D-6E8A-4147-A177-3AD203B41FA5}">
                          <a16:colId xmlns:a16="http://schemas.microsoft.com/office/drawing/2014/main" val="247865568"/>
                        </a:ext>
                      </a:extLst>
                    </a:gridCol>
                    <a:gridCol w="1308100">
                      <a:extLst>
                        <a:ext uri="{9D8B030D-6E8A-4147-A177-3AD203B41FA5}">
                          <a16:colId xmlns:a16="http://schemas.microsoft.com/office/drawing/2014/main" val="754679100"/>
                        </a:ext>
                      </a:extLst>
                    </a:gridCol>
                    <a:gridCol w="1633002">
                      <a:extLst>
                        <a:ext uri="{9D8B030D-6E8A-4147-A177-3AD203B41FA5}">
                          <a16:colId xmlns:a16="http://schemas.microsoft.com/office/drawing/2014/main" val="2023370142"/>
                        </a:ext>
                      </a:extLst>
                    </a:gridCol>
                    <a:gridCol w="538699">
                      <a:extLst>
                        <a:ext uri="{9D8B030D-6E8A-4147-A177-3AD203B41FA5}">
                          <a16:colId xmlns:a16="http://schemas.microsoft.com/office/drawing/2014/main" val="2971730810"/>
                        </a:ext>
                      </a:extLst>
                    </a:gridCol>
                  </a:tblGrid>
                  <a:tr h="642902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600" dirty="0">
                              <a:effectLst/>
                            </a:rPr>
                            <a:t>الطالب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Y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ترتيب قيم</a:t>
                          </a:r>
                          <a:r>
                            <a:rPr lang="ar-IQ" sz="16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6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ar-IQ" sz="16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 </a:t>
                          </a:r>
                          <a:r>
                            <a:rPr lang="ar-IQ" sz="1600" dirty="0" smtClean="0">
                              <a:effectLst/>
                            </a:rPr>
                            <a:t>رتب</a:t>
                          </a:r>
                          <a:r>
                            <a:rPr lang="en-US" sz="1600" dirty="0" smtClean="0">
                              <a:effectLst/>
                            </a:rPr>
                            <a:t> (rank </a:t>
                          </a:r>
                          <a:r>
                            <a:rPr lang="en-US" sz="1600" dirty="0">
                              <a:effectLst/>
                            </a:rPr>
                            <a:t>X)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600" dirty="0" smtClean="0">
                              <a:effectLst/>
                            </a:rPr>
                            <a:t>ترتيب قيم</a:t>
                          </a:r>
                          <a:endParaRPr lang="en-US" sz="1600" dirty="0" smtClean="0">
                            <a:effectLst/>
                          </a:endParaRPr>
                        </a:p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y</a:t>
                          </a:r>
                          <a:r>
                            <a:rPr lang="ar-IQ" sz="1600" dirty="0" smtClean="0">
                              <a:effectLst/>
                            </a:rPr>
                            <a:t> </a:t>
                          </a:r>
                          <a:endParaRPr lang="en-US" sz="16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Y </a:t>
                          </a:r>
                          <a:r>
                            <a:rPr lang="ar-IQ" sz="1600" dirty="0">
                              <a:effectLst/>
                            </a:rPr>
                            <a:t>رتب</a:t>
                          </a:r>
                          <a:r>
                            <a:rPr lang="en-US" sz="1600" dirty="0">
                              <a:effectLst/>
                            </a:rPr>
                            <a:t> (rank Y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𝐝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𝐝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  <m: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03597700"/>
                      </a:ext>
                    </a:extLst>
                  </a:tr>
                  <a:tr h="42160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 – 6 = –3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9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21978728"/>
                      </a:ext>
                    </a:extLst>
                  </a:tr>
                  <a:tr h="32145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جيد جداً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مقبول 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5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مقبول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5 – 1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19045067"/>
                      </a:ext>
                    </a:extLst>
                  </a:tr>
                  <a:tr h="31162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جيدة جداً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5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 – 5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10353398"/>
                      </a:ext>
                    </a:extLst>
                  </a:tr>
                  <a:tr h="32145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مقبول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 – 1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76071274"/>
                      </a:ext>
                    </a:extLst>
                  </a:tr>
                  <a:tr h="32145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 جدا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 جدا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 – 3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27308621"/>
                      </a:ext>
                    </a:extLst>
                  </a:tr>
                  <a:tr h="32145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مقبول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– 2 = –1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06188241"/>
                      </a:ext>
                    </a:extLst>
                  </a:tr>
                  <a:tr h="32145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14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584973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5668018"/>
                  </p:ext>
                </p:extLst>
              </p:nvPr>
            </p:nvGraphicFramePr>
            <p:xfrm>
              <a:off x="977900" y="1065325"/>
              <a:ext cx="9359901" cy="3622008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740557">
                      <a:extLst>
                        <a:ext uri="{9D8B030D-6E8A-4147-A177-3AD203B41FA5}">
                          <a16:colId xmlns:a16="http://schemas.microsoft.com/office/drawing/2014/main" val="3695685156"/>
                        </a:ext>
                      </a:extLst>
                    </a:gridCol>
                    <a:gridCol w="811982">
                      <a:extLst>
                        <a:ext uri="{9D8B030D-6E8A-4147-A177-3AD203B41FA5}">
                          <a16:colId xmlns:a16="http://schemas.microsoft.com/office/drawing/2014/main" val="4282473871"/>
                        </a:ext>
                      </a:extLst>
                    </a:gridCol>
                    <a:gridCol w="934809">
                      <a:extLst>
                        <a:ext uri="{9D8B030D-6E8A-4147-A177-3AD203B41FA5}">
                          <a16:colId xmlns:a16="http://schemas.microsoft.com/office/drawing/2014/main" val="1242166667"/>
                        </a:ext>
                      </a:extLst>
                    </a:gridCol>
                    <a:gridCol w="1005152">
                      <a:extLst>
                        <a:ext uri="{9D8B030D-6E8A-4147-A177-3AD203B41FA5}">
                          <a16:colId xmlns:a16="http://schemas.microsoft.com/office/drawing/2014/main" val="921445450"/>
                        </a:ext>
                      </a:extLst>
                    </a:gridCol>
                    <a:gridCol w="1257300">
                      <a:extLst>
                        <a:ext uri="{9D8B030D-6E8A-4147-A177-3AD203B41FA5}">
                          <a16:colId xmlns:a16="http://schemas.microsoft.com/office/drawing/2014/main" val="3917112372"/>
                        </a:ext>
                      </a:extLst>
                    </a:gridCol>
                    <a:gridCol w="1130300">
                      <a:extLst>
                        <a:ext uri="{9D8B030D-6E8A-4147-A177-3AD203B41FA5}">
                          <a16:colId xmlns:a16="http://schemas.microsoft.com/office/drawing/2014/main" val="247865568"/>
                        </a:ext>
                      </a:extLst>
                    </a:gridCol>
                    <a:gridCol w="1308100">
                      <a:extLst>
                        <a:ext uri="{9D8B030D-6E8A-4147-A177-3AD203B41FA5}">
                          <a16:colId xmlns:a16="http://schemas.microsoft.com/office/drawing/2014/main" val="754679100"/>
                        </a:ext>
                      </a:extLst>
                    </a:gridCol>
                    <a:gridCol w="1633002">
                      <a:extLst>
                        <a:ext uri="{9D8B030D-6E8A-4147-A177-3AD203B41FA5}">
                          <a16:colId xmlns:a16="http://schemas.microsoft.com/office/drawing/2014/main" val="2023370142"/>
                        </a:ext>
                      </a:extLst>
                    </a:gridCol>
                    <a:gridCol w="538699">
                      <a:extLst>
                        <a:ext uri="{9D8B030D-6E8A-4147-A177-3AD203B41FA5}">
                          <a16:colId xmlns:a16="http://schemas.microsoft.com/office/drawing/2014/main" val="2971730810"/>
                        </a:ext>
                      </a:extLst>
                    </a:gridCol>
                  </a:tblGrid>
                  <a:tr h="73152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600" dirty="0">
                              <a:effectLst/>
                            </a:rPr>
                            <a:t>الطالب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Y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ترتيب قيم</a:t>
                          </a:r>
                          <a:r>
                            <a:rPr lang="ar-IQ" sz="16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6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ar-IQ" sz="16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 </a:t>
                          </a:r>
                          <a:r>
                            <a:rPr lang="ar-IQ" sz="1600" dirty="0" smtClean="0">
                              <a:effectLst/>
                            </a:rPr>
                            <a:t>رتب</a:t>
                          </a:r>
                          <a:r>
                            <a:rPr lang="en-US" sz="1600" dirty="0" smtClean="0">
                              <a:effectLst/>
                            </a:rPr>
                            <a:t> (rank </a:t>
                          </a:r>
                          <a:r>
                            <a:rPr lang="en-US" sz="1600" dirty="0">
                              <a:effectLst/>
                            </a:rPr>
                            <a:t>X)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600" dirty="0" smtClean="0">
                              <a:effectLst/>
                            </a:rPr>
                            <a:t>ترتيب قيم</a:t>
                          </a:r>
                          <a:endParaRPr lang="en-US" sz="1600" dirty="0" smtClean="0">
                            <a:effectLst/>
                          </a:endParaRPr>
                        </a:p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y</a:t>
                          </a:r>
                          <a:r>
                            <a:rPr lang="ar-IQ" sz="1600" dirty="0" smtClean="0">
                              <a:effectLst/>
                            </a:rPr>
                            <a:t> </a:t>
                          </a:r>
                          <a:endParaRPr lang="en-US" sz="16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Y </a:t>
                          </a:r>
                          <a:r>
                            <a:rPr lang="ar-IQ" sz="1600" dirty="0">
                              <a:effectLst/>
                            </a:rPr>
                            <a:t>رتب</a:t>
                          </a:r>
                          <a:r>
                            <a:rPr lang="en-US" sz="1600" dirty="0">
                              <a:effectLst/>
                            </a:rPr>
                            <a:t> (rank Y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en-US" sz="16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40672" t="-833" r="-34328" b="-4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646591" t="-833" r="-4545" b="-4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3597700"/>
                      </a:ext>
                    </a:extLst>
                  </a:tr>
                  <a:tr h="42160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 – 6 = –3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9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21978728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جيد جداً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مقبول 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5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مقبول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5 – 1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19045067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جيدة جداً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5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6 – 5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10353398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مقبول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 – 1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76071274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جيد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متوسط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 جدا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جيد جدا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3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4 – 3 = 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27308621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>
                              <a:effectLst/>
                            </a:rPr>
                            <a:t>ضعيف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</a:rPr>
                            <a:t>مقبول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ar-IQ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ممتاز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2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– 2 = –1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06188241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14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5849731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مستطيل 4"/>
          <p:cNvSpPr/>
          <p:nvPr/>
        </p:nvSpPr>
        <p:spPr>
          <a:xfrm>
            <a:off x="6347425" y="5006470"/>
            <a:ext cx="4993675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نطبق الصيغة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(3)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لمعامل ارتباط الرتب </a:t>
            </a:r>
            <a:r>
              <a:rPr kumimoji="0" lang="ar-IQ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لسبيرمان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كما يلي: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1295400" y="5206722"/>
                <a:ext cx="6781800" cy="1461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1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i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n</m:t>
                            </m:r>
                          </m:sup>
                          <m:e>
                            <m:sSubSup>
                              <m:sSubSup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 </m:t>
                            </m:r>
                          </m:e>
                        </m:nary>
                      </m:num>
                      <m:den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n</m:t>
                            </m:r>
                          </m:e>
                          <m:sup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1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36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  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0.764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just" defTabSz="914400" rtl="1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الارتباط </a:t>
                </a:r>
                <a:r>
                  <a:rPr kumimoji="0" 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طردي وقوي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206722"/>
                <a:ext cx="6781800" cy="1461041"/>
              </a:xfrm>
              <a:prstGeom prst="rect">
                <a:avLst/>
              </a:prstGeom>
              <a:blipFill>
                <a:blip r:embed="rId3"/>
                <a:stretch>
                  <a:fillRect r="-899" b="-2917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977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2775"/>
          </a:xfrm>
        </p:spPr>
        <p:txBody>
          <a:bodyPr>
            <a:normAutofit fontScale="90000"/>
          </a:bodyPr>
          <a:lstStyle/>
          <a:p>
            <a:pPr algn="ctr"/>
            <a:r>
              <a:rPr lang="ar-IQ" b="1" dirty="0"/>
              <a:t>الارتباط الخطي البسيط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92200"/>
            <a:ext cx="10515600" cy="5626100"/>
          </a:xfrm>
        </p:spPr>
        <p:txBody>
          <a:bodyPr/>
          <a:lstStyle/>
          <a:p>
            <a:pPr marL="0" indent="0">
              <a:buNone/>
            </a:pPr>
            <a:r>
              <a:rPr lang="ar-IQ" sz="2000" b="1" u="sng" dirty="0" smtClean="0"/>
              <a:t>مثال : </a:t>
            </a:r>
            <a:r>
              <a:rPr lang="ar-IQ" sz="2000" dirty="0" smtClean="0"/>
              <a:t>الجدول الاتي يبين العلاقة بين عمر السائق وعدد المخالفات التي حصل عليها خلال عام . </a:t>
            </a:r>
          </a:p>
          <a:p>
            <a:pPr marL="0" indent="0">
              <a:buNone/>
            </a:pPr>
            <a:r>
              <a:rPr lang="ar-IQ" sz="2000" dirty="0" smtClean="0"/>
              <a:t>اوجد معامل ارتباط الرتب </a:t>
            </a:r>
            <a:r>
              <a:rPr lang="ar-IQ" sz="2000" dirty="0" err="1" smtClean="0"/>
              <a:t>لسبيرمان</a:t>
            </a:r>
            <a:r>
              <a:rPr lang="ar-IQ" sz="2000" dirty="0" smtClean="0"/>
              <a:t>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ar-IQ" sz="2000" b="1" u="sng" dirty="0" smtClean="0"/>
              <a:t>الحل: </a:t>
            </a:r>
            <a:r>
              <a:rPr lang="ar-IQ" sz="2000" dirty="0"/>
              <a:t>لغرض حساب معامل الارتباط </a:t>
            </a:r>
            <a:r>
              <a:rPr lang="ar-IQ" sz="2000" dirty="0" err="1"/>
              <a:t>لسبيرمان</a:t>
            </a:r>
            <a:r>
              <a:rPr lang="ar-IQ" sz="2000" dirty="0"/>
              <a:t> يتم أولا ترتيب قيم  </a:t>
            </a:r>
            <a:r>
              <a:rPr lang="en-US" sz="2000" dirty="0"/>
              <a:t>x</a:t>
            </a:r>
            <a:r>
              <a:rPr lang="ar-IQ" sz="2000" dirty="0"/>
              <a:t> و  </a:t>
            </a:r>
            <a:r>
              <a:rPr lang="en-US" sz="2000" dirty="0"/>
              <a:t>y</a:t>
            </a:r>
            <a:r>
              <a:rPr lang="ar-IQ" sz="2000" dirty="0"/>
              <a:t> تصاعديا كالاتي:</a:t>
            </a:r>
          </a:p>
          <a:p>
            <a:pPr marL="0" indent="0">
              <a:buNone/>
            </a:pPr>
            <a:endParaRPr lang="ar-IQ" sz="2000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1198034" y="1556544"/>
          <a:ext cx="3513666" cy="3606800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1171222">
                  <a:extLst>
                    <a:ext uri="{9D8B030D-6E8A-4147-A177-3AD203B41FA5}">
                      <a16:colId xmlns:a16="http://schemas.microsoft.com/office/drawing/2014/main" val="2246195239"/>
                    </a:ext>
                  </a:extLst>
                </a:gridCol>
                <a:gridCol w="1171222">
                  <a:extLst>
                    <a:ext uri="{9D8B030D-6E8A-4147-A177-3AD203B41FA5}">
                      <a16:colId xmlns:a16="http://schemas.microsoft.com/office/drawing/2014/main" val="3746503488"/>
                    </a:ext>
                  </a:extLst>
                </a:gridCol>
                <a:gridCol w="1171222">
                  <a:extLst>
                    <a:ext uri="{9D8B030D-6E8A-4147-A177-3AD203B41FA5}">
                      <a16:colId xmlns:a16="http://schemas.microsoft.com/office/drawing/2014/main" val="24979374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IQ" dirty="0" smtClean="0"/>
                        <a:t>عدد المخالفات </a:t>
                      </a:r>
                      <a:r>
                        <a:rPr lang="en-US" baseline="0" dirty="0" smtClean="0"/>
                        <a:t>y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IQ" baseline="0" dirty="0" smtClean="0"/>
                        <a:t>عمر السائق</a:t>
                      </a:r>
                      <a:r>
                        <a:rPr lang="ar-IQ" dirty="0" smtClean="0"/>
                        <a:t> </a:t>
                      </a:r>
                      <a:r>
                        <a:rPr lang="en-US" baseline="0" dirty="0" smtClean="0"/>
                        <a:t>x        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السائق</a:t>
                      </a:r>
                      <a:endParaRPr lang="ar-IQ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524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4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45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1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02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7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28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2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32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3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52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3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52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8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24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4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266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2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56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5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038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5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32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6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421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1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63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7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343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6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38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/>
                        <a:t>8</a:t>
                      </a:r>
                      <a:endParaRPr lang="ar-IQ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330354"/>
                  </a:ext>
                </a:extLst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/>
          </p:nvPr>
        </p:nvGraphicFramePr>
        <p:xfrm>
          <a:off x="1198034" y="5706428"/>
          <a:ext cx="8403166" cy="949960"/>
        </p:xfrm>
        <a:graphic>
          <a:graphicData uri="http://schemas.openxmlformats.org/drawingml/2006/table">
            <a:tbl>
              <a:tblPr rtl="1" firstRow="1" bandRow="1">
                <a:tableStyleId>{22838BEF-8BB2-4498-84A7-C5851F593DF1}</a:tableStyleId>
              </a:tblPr>
              <a:tblGrid>
                <a:gridCol w="982135">
                  <a:extLst>
                    <a:ext uri="{9D8B030D-6E8A-4147-A177-3AD203B41FA5}">
                      <a16:colId xmlns:a16="http://schemas.microsoft.com/office/drawing/2014/main" val="861049442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3883262863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3566933088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409304390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41146590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41866631"/>
                    </a:ext>
                  </a:extLst>
                </a:gridCol>
                <a:gridCol w="947705">
                  <a:extLst>
                    <a:ext uri="{9D8B030D-6E8A-4147-A177-3AD203B41FA5}">
                      <a16:colId xmlns:a16="http://schemas.microsoft.com/office/drawing/2014/main" val="3795699365"/>
                    </a:ext>
                  </a:extLst>
                </a:gridCol>
                <a:gridCol w="859456">
                  <a:extLst>
                    <a:ext uri="{9D8B030D-6E8A-4147-A177-3AD203B41FA5}">
                      <a16:colId xmlns:a16="http://schemas.microsoft.com/office/drawing/2014/main" val="3487401648"/>
                    </a:ext>
                  </a:extLst>
                </a:gridCol>
                <a:gridCol w="1118070">
                  <a:extLst>
                    <a:ext uri="{9D8B030D-6E8A-4147-A177-3AD203B41FA5}">
                      <a16:colId xmlns:a16="http://schemas.microsoft.com/office/drawing/2014/main" val="31091059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56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56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52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45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38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32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28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24</a:t>
                      </a:r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sz="1600" b="1" dirty="0" smtClean="0"/>
                        <a:t>عمر السائق </a:t>
                      </a:r>
                      <a:r>
                        <a:rPr lang="en-US" sz="1600" b="1" dirty="0" smtClean="0"/>
                        <a:t>x</a:t>
                      </a:r>
                      <a:r>
                        <a:rPr lang="ar-IQ" sz="1600" b="1" dirty="0" smtClean="0"/>
                        <a:t>   </a:t>
                      </a:r>
                      <a:endParaRPr lang="ar-IQ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28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8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7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6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5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4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3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2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1</a:t>
                      </a:r>
                      <a:endParaRPr lang="ar-IQ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sz="1600" b="1" dirty="0" smtClean="0"/>
                        <a:t>عدد المخالفات </a:t>
                      </a:r>
                      <a:r>
                        <a:rPr lang="en-US" sz="1600" b="1" dirty="0" smtClean="0"/>
                        <a:t>y</a:t>
                      </a:r>
                      <a:r>
                        <a:rPr lang="ar-IQ" sz="1600" b="1" dirty="0" smtClean="0"/>
                        <a:t> </a:t>
                      </a:r>
                      <a:endParaRPr lang="ar-IQ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147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149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2800" y="85725"/>
            <a:ext cx="10515600" cy="587375"/>
          </a:xfrm>
        </p:spPr>
        <p:txBody>
          <a:bodyPr>
            <a:normAutofit fontScale="90000"/>
          </a:bodyPr>
          <a:lstStyle/>
          <a:p>
            <a:pPr algn="ctr"/>
            <a:r>
              <a:rPr lang="ar-IQ" b="1" dirty="0"/>
              <a:t>الارتباط الخطي البسيط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812800" y="1035092"/>
              <a:ext cx="7700291" cy="420624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854476">
                      <a:extLst>
                        <a:ext uri="{9D8B030D-6E8A-4147-A177-3AD203B41FA5}">
                          <a16:colId xmlns:a16="http://schemas.microsoft.com/office/drawing/2014/main" val="2675161652"/>
                        </a:ext>
                      </a:extLst>
                    </a:gridCol>
                    <a:gridCol w="844468">
                      <a:extLst>
                        <a:ext uri="{9D8B030D-6E8A-4147-A177-3AD203B41FA5}">
                          <a16:colId xmlns:a16="http://schemas.microsoft.com/office/drawing/2014/main" val="3998451357"/>
                        </a:ext>
                      </a:extLst>
                    </a:gridCol>
                    <a:gridCol w="864484">
                      <a:extLst>
                        <a:ext uri="{9D8B030D-6E8A-4147-A177-3AD203B41FA5}">
                          <a16:colId xmlns:a16="http://schemas.microsoft.com/office/drawing/2014/main" val="2802657188"/>
                        </a:ext>
                      </a:extLst>
                    </a:gridCol>
                    <a:gridCol w="864484">
                      <a:extLst>
                        <a:ext uri="{9D8B030D-6E8A-4147-A177-3AD203B41FA5}">
                          <a16:colId xmlns:a16="http://schemas.microsoft.com/office/drawing/2014/main" val="1548985338"/>
                        </a:ext>
                      </a:extLst>
                    </a:gridCol>
                    <a:gridCol w="729079">
                      <a:extLst>
                        <a:ext uri="{9D8B030D-6E8A-4147-A177-3AD203B41FA5}">
                          <a16:colId xmlns:a16="http://schemas.microsoft.com/office/drawing/2014/main" val="862012404"/>
                        </a:ext>
                      </a:extLst>
                    </a:gridCol>
                    <a:gridCol w="939800">
                      <a:extLst>
                        <a:ext uri="{9D8B030D-6E8A-4147-A177-3AD203B41FA5}">
                          <a16:colId xmlns:a16="http://schemas.microsoft.com/office/drawing/2014/main" val="2371213437"/>
                        </a:ext>
                      </a:extLst>
                    </a:gridCol>
                    <a:gridCol w="894548">
                      <a:extLst>
                        <a:ext uri="{9D8B030D-6E8A-4147-A177-3AD203B41FA5}">
                          <a16:colId xmlns:a16="http://schemas.microsoft.com/office/drawing/2014/main" val="1352379888"/>
                        </a:ext>
                      </a:extLst>
                    </a:gridCol>
                    <a:gridCol w="859481">
                      <a:extLst>
                        <a:ext uri="{9D8B030D-6E8A-4147-A177-3AD203B41FA5}">
                          <a16:colId xmlns:a16="http://schemas.microsoft.com/office/drawing/2014/main" val="1187311900"/>
                        </a:ext>
                      </a:extLst>
                    </a:gridCol>
                    <a:gridCol w="849471">
                      <a:extLst>
                        <a:ext uri="{9D8B030D-6E8A-4147-A177-3AD203B41FA5}">
                          <a16:colId xmlns:a16="http://schemas.microsoft.com/office/drawing/2014/main" val="838611931"/>
                        </a:ext>
                      </a:extLst>
                    </a:gridCol>
                  </a:tblGrid>
                  <a:tr h="342901">
                    <a:tc>
                      <a:txBody>
                        <a:bodyPr/>
                        <a:lstStyle/>
                        <a:p>
                          <a:pPr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𝐝</m:t>
                                    </m:r>
                                  </m:e>
                                  <m:sub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  <m:sup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ar-IQ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𝐝</m:t>
                                    </m:r>
                                  </m:e>
                                  <m:sub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IQ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رتب </a:t>
                          </a:r>
                          <a:r>
                            <a:rPr lang="en-US" dirty="0" smtClean="0"/>
                            <a:t>y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ترتيب</a:t>
                          </a:r>
                          <a:r>
                            <a:rPr lang="ar-IQ" baseline="0" dirty="0" smtClean="0"/>
                            <a:t> قيم </a:t>
                          </a:r>
                          <a:r>
                            <a:rPr lang="en-US" baseline="0" dirty="0" smtClean="0"/>
                            <a:t>y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رتب</a:t>
                          </a:r>
                          <a:r>
                            <a:rPr lang="ar-IQ" baseline="0" dirty="0" smtClean="0"/>
                            <a:t>  </a:t>
                          </a:r>
                          <a:r>
                            <a:rPr lang="en-US" baseline="0" dirty="0" smtClean="0"/>
                            <a:t>x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baseline="0" dirty="0" smtClean="0"/>
                            <a:t>ترتيب قيم </a:t>
                          </a:r>
                          <a:r>
                            <a:rPr lang="en-US" baseline="0" dirty="0" smtClean="0"/>
                            <a:t>x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عدد</a:t>
                          </a:r>
                          <a:r>
                            <a:rPr lang="ar-IQ" baseline="0" dirty="0" smtClean="0"/>
                            <a:t> المخالفات</a:t>
                          </a:r>
                          <a:r>
                            <a:rPr lang="en-US" baseline="0" dirty="0" smtClean="0"/>
                            <a:t>y 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عمر السائق</a:t>
                          </a:r>
                          <a:r>
                            <a:rPr lang="ar-IQ" baseline="0" dirty="0" smtClean="0"/>
                            <a:t> </a:t>
                          </a:r>
                          <a:r>
                            <a:rPr lang="en-US" baseline="0" dirty="0" smtClean="0"/>
                            <a:t>x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السائق</a:t>
                          </a:r>
                          <a:endParaRPr lang="ar-IQ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495111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4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600" b="1" dirty="0" smtClean="0"/>
                            <a:t>1</a:t>
                          </a:r>
                          <a:endParaRPr lang="ar-IQ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37643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1"/>
                          <a:r>
                            <a:rPr lang="en-US" b="1" dirty="0" smtClean="0"/>
                            <a:t>28</a:t>
                          </a:r>
                          <a:r>
                            <a:rPr lang="en-US" dirty="0" smtClean="0"/>
                            <a:t>     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552850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9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50606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49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1" algn="r" rtl="1"/>
                          <a:r>
                            <a:rPr lang="en-US" b="1" dirty="0" smtClean="0"/>
                            <a:t>38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1975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378360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1" algn="ctr" rtl="1"/>
                          <a:r>
                            <a:rPr lang="en-US" b="1" dirty="0" smtClean="0"/>
                            <a:t>52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04530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49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091308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1212735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166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IQ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78008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4477432"/>
                  </p:ext>
                </p:extLst>
              </p:nvPr>
            </p:nvGraphicFramePr>
            <p:xfrm>
              <a:off x="812800" y="1035092"/>
              <a:ext cx="7700291" cy="420624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854476">
                      <a:extLst>
                        <a:ext uri="{9D8B030D-6E8A-4147-A177-3AD203B41FA5}">
                          <a16:colId xmlns:a16="http://schemas.microsoft.com/office/drawing/2014/main" val="2675161652"/>
                        </a:ext>
                      </a:extLst>
                    </a:gridCol>
                    <a:gridCol w="844468">
                      <a:extLst>
                        <a:ext uri="{9D8B030D-6E8A-4147-A177-3AD203B41FA5}">
                          <a16:colId xmlns:a16="http://schemas.microsoft.com/office/drawing/2014/main" val="3998451357"/>
                        </a:ext>
                      </a:extLst>
                    </a:gridCol>
                    <a:gridCol w="864484">
                      <a:extLst>
                        <a:ext uri="{9D8B030D-6E8A-4147-A177-3AD203B41FA5}">
                          <a16:colId xmlns:a16="http://schemas.microsoft.com/office/drawing/2014/main" val="2802657188"/>
                        </a:ext>
                      </a:extLst>
                    </a:gridCol>
                    <a:gridCol w="864484">
                      <a:extLst>
                        <a:ext uri="{9D8B030D-6E8A-4147-A177-3AD203B41FA5}">
                          <a16:colId xmlns:a16="http://schemas.microsoft.com/office/drawing/2014/main" val="1548985338"/>
                        </a:ext>
                      </a:extLst>
                    </a:gridCol>
                    <a:gridCol w="729079">
                      <a:extLst>
                        <a:ext uri="{9D8B030D-6E8A-4147-A177-3AD203B41FA5}">
                          <a16:colId xmlns:a16="http://schemas.microsoft.com/office/drawing/2014/main" val="862012404"/>
                        </a:ext>
                      </a:extLst>
                    </a:gridCol>
                    <a:gridCol w="939800">
                      <a:extLst>
                        <a:ext uri="{9D8B030D-6E8A-4147-A177-3AD203B41FA5}">
                          <a16:colId xmlns:a16="http://schemas.microsoft.com/office/drawing/2014/main" val="2371213437"/>
                        </a:ext>
                      </a:extLst>
                    </a:gridCol>
                    <a:gridCol w="894548">
                      <a:extLst>
                        <a:ext uri="{9D8B030D-6E8A-4147-A177-3AD203B41FA5}">
                          <a16:colId xmlns:a16="http://schemas.microsoft.com/office/drawing/2014/main" val="1352379888"/>
                        </a:ext>
                      </a:extLst>
                    </a:gridCol>
                    <a:gridCol w="859481">
                      <a:extLst>
                        <a:ext uri="{9D8B030D-6E8A-4147-A177-3AD203B41FA5}">
                          <a16:colId xmlns:a16="http://schemas.microsoft.com/office/drawing/2014/main" val="1187311900"/>
                        </a:ext>
                      </a:extLst>
                    </a:gridCol>
                    <a:gridCol w="849471">
                      <a:extLst>
                        <a:ext uri="{9D8B030D-6E8A-4147-A177-3AD203B41FA5}">
                          <a16:colId xmlns:a16="http://schemas.microsoft.com/office/drawing/2014/main" val="838611931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>
                        <a:blipFill>
                          <a:blip r:embed="rId2"/>
                          <a:stretch>
                            <a:fillRect l="-714" t="-4000" r="-805714" b="-37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>
                        <a:blipFill>
                          <a:blip r:embed="rId2"/>
                          <a:stretch>
                            <a:fillRect l="-101439" t="-4000" r="-711511" b="-37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رتب </a:t>
                          </a:r>
                          <a:r>
                            <a:rPr lang="en-US" dirty="0" smtClean="0"/>
                            <a:t>y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ترتيب</a:t>
                          </a:r>
                          <a:r>
                            <a:rPr lang="ar-IQ" baseline="0" dirty="0" smtClean="0"/>
                            <a:t> قيم </a:t>
                          </a:r>
                          <a:r>
                            <a:rPr lang="en-US" baseline="0" dirty="0" smtClean="0"/>
                            <a:t>y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رتب</a:t>
                          </a:r>
                          <a:r>
                            <a:rPr lang="ar-IQ" baseline="0" dirty="0" smtClean="0"/>
                            <a:t>  </a:t>
                          </a:r>
                          <a:r>
                            <a:rPr lang="en-US" baseline="0" dirty="0" smtClean="0"/>
                            <a:t>x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baseline="0" dirty="0" smtClean="0"/>
                            <a:t>ترتيب قيم </a:t>
                          </a:r>
                          <a:r>
                            <a:rPr lang="en-US" baseline="0" dirty="0" smtClean="0"/>
                            <a:t>x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عدد</a:t>
                          </a:r>
                          <a:r>
                            <a:rPr lang="ar-IQ" baseline="0" dirty="0" smtClean="0"/>
                            <a:t> المخالفات</a:t>
                          </a:r>
                          <a:r>
                            <a:rPr lang="en-US" baseline="0" dirty="0" smtClean="0"/>
                            <a:t>y 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عمر السائق</a:t>
                          </a:r>
                          <a:r>
                            <a:rPr lang="ar-IQ" baseline="0" dirty="0" smtClean="0"/>
                            <a:t> </a:t>
                          </a:r>
                          <a:r>
                            <a:rPr lang="en-US" baseline="0" dirty="0" smtClean="0"/>
                            <a:t>x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IQ" dirty="0" smtClean="0"/>
                            <a:t>السائق</a:t>
                          </a:r>
                          <a:endParaRPr lang="ar-IQ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495111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4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600" b="1" dirty="0" smtClean="0"/>
                            <a:t>1</a:t>
                          </a:r>
                          <a:endParaRPr lang="ar-IQ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37643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rtl="1"/>
                          <a:r>
                            <a:rPr lang="en-US" b="1" dirty="0" smtClean="0"/>
                            <a:t>28</a:t>
                          </a:r>
                          <a:r>
                            <a:rPr lang="en-US" dirty="0" smtClean="0"/>
                            <a:t>     </a:t>
                          </a:r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552850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9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50606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49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1" algn="r" rtl="1"/>
                          <a:r>
                            <a:rPr lang="en-US" b="1" dirty="0" smtClean="0"/>
                            <a:t>38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1975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378360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1" algn="ctr" rtl="1"/>
                          <a:r>
                            <a:rPr lang="en-US" b="1" dirty="0" smtClean="0"/>
                            <a:t>52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04530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49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56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7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091308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-2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4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63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38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8</a:t>
                          </a:r>
                          <a:endParaRPr lang="ar-IQ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1212735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="1" dirty="0" smtClean="0"/>
                            <a:t>166</a:t>
                          </a:r>
                          <a:endParaRPr lang="ar-IQ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IQ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IQ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780082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845880" y="5552524"/>
                <a:ext cx="4718921" cy="8967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1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i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n</m:t>
                            </m:r>
                          </m:sup>
                          <m:e>
                            <m:sSubSup>
                              <m:sSubSup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 </m:t>
                            </m:r>
                          </m:e>
                        </m:nary>
                      </m:num>
                      <m:den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n</m:t>
                            </m:r>
                          </m:e>
                          <m:sup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1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166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64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  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 - 0.976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80" y="5552524"/>
                <a:ext cx="4718921" cy="896784"/>
              </a:xfrm>
              <a:prstGeom prst="rect">
                <a:avLst/>
              </a:prstGeom>
              <a:blipFill>
                <a:blip r:embed="rId3"/>
                <a:stretch>
                  <a:fillRect r="-517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مستطيل 5"/>
          <p:cNvSpPr/>
          <p:nvPr/>
        </p:nvSpPr>
        <p:spPr>
          <a:xfrm>
            <a:off x="6230196" y="5313934"/>
            <a:ext cx="5166799" cy="11182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نطبق الصيغة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(3)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لمعامل ارتباط الرتب </a:t>
            </a:r>
            <a:r>
              <a:rPr kumimoji="0" lang="ar-IQ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لسبيرمان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كما يلي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أي ان الارتباط عكسي وقوي بين عمر السائق وعدد المخالفات</a:t>
            </a:r>
            <a:endParaRPr kumimoji="0" lang="ar-IQ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9329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660</Words>
  <Application>Microsoft Office PowerPoint</Application>
  <PresentationFormat>شاشة عريضة</PresentationFormat>
  <Paragraphs>280</Paragraphs>
  <Slides>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7</vt:i4>
      </vt:variant>
      <vt:variant>
        <vt:lpstr>عناوين الشرائح</vt:lpstr>
      </vt:variant>
      <vt:variant>
        <vt:i4>6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نسق Office</vt:lpstr>
      <vt:lpstr>1_نسق Office</vt:lpstr>
      <vt:lpstr>2_نسق Office</vt:lpstr>
      <vt:lpstr>3_نسق Office</vt:lpstr>
      <vt:lpstr>4_نسق Office</vt:lpstr>
      <vt:lpstr>5_نسق Office</vt:lpstr>
      <vt:lpstr>6_نسق Office</vt:lpstr>
      <vt:lpstr>الارتباط الخطي البسيط Simple Linear Correlatio المحاضرة الرابعة</vt:lpstr>
      <vt:lpstr>الارتباط الخطي البسيط</vt:lpstr>
      <vt:lpstr>الارتباط الخطي البسيط</vt:lpstr>
      <vt:lpstr>الارتباط الخطي البسيط</vt:lpstr>
      <vt:lpstr>الارتباط الخطي البسيط</vt:lpstr>
      <vt:lpstr>الارتباط الخطي البسيط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الارتباط الخطي البسيط Simple Linear Correlation </dc:title>
  <dc:creator>Maher</dc:creator>
  <cp:lastModifiedBy>Maher</cp:lastModifiedBy>
  <cp:revision>2</cp:revision>
  <dcterms:created xsi:type="dcterms:W3CDTF">2020-10-18T14:58:23Z</dcterms:created>
  <dcterms:modified xsi:type="dcterms:W3CDTF">2020-10-18T15:03:53Z</dcterms:modified>
</cp:coreProperties>
</file>