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sldIdLst>
    <p:sldId id="261" r:id="rId8"/>
    <p:sldId id="256" r:id="rId9"/>
    <p:sldId id="257" r:id="rId10"/>
    <p:sldId id="258" r:id="rId11"/>
    <p:sldId id="259" r:id="rId12"/>
    <p:sldId id="260" r:id="rId13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6" d="100"/>
          <a:sy n="76" d="100"/>
        </p:scale>
        <p:origin x="5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D668-052A-4C01-AE5F-2AFACD79AFBE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6C9B0-1054-4298-B48D-BBAAE642877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5983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D668-052A-4C01-AE5F-2AFACD79AFBE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6C9B0-1054-4298-B48D-BBAAE642877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02251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D668-052A-4C01-AE5F-2AFACD79AFBE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6C9B0-1054-4298-B48D-BBAAE642877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89513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845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895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893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5663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6444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0746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3475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315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D668-052A-4C01-AE5F-2AFACD79AFBE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6C9B0-1054-4298-B48D-BBAAE642877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298915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4257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8687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0470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4730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7351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0498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144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8485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8372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770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D668-052A-4C01-AE5F-2AFACD79AFBE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6C9B0-1054-4298-B48D-BBAAE642877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62562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7080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6510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9316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1309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9495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0271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845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4336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59285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592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D668-052A-4C01-AE5F-2AFACD79AFBE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6C9B0-1054-4298-B48D-BBAAE642877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4597180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7719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65937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80551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97087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97046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40556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2526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98407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60966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93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D668-052A-4C01-AE5F-2AFACD79AFBE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6C9B0-1054-4298-B48D-BBAAE642877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5854083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11004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32668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83100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28026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90195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89258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07646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89674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75369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488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D668-052A-4C01-AE5F-2AFACD79AFBE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6C9B0-1054-4298-B48D-BBAAE642877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066609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41871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73077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72858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48911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22294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04067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52369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38837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98515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662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D668-052A-4C01-AE5F-2AFACD79AFBE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6C9B0-1054-4298-B48D-BBAAE642877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110623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11823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6746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25899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1431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03998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50317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77267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974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D668-052A-4C01-AE5F-2AFACD79AFBE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6C9B0-1054-4298-B48D-BBAAE642877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85666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D668-052A-4C01-AE5F-2AFACD79AFBE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6C9B0-1054-4298-B48D-BBAAE642877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4241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FD668-052A-4C01-AE5F-2AFACD79AFBE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6C9B0-1054-4298-B48D-BBAAE642877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28032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862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360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765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367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87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39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393701"/>
            <a:ext cx="9144000" cy="2531548"/>
          </a:xfrm>
        </p:spPr>
        <p:txBody>
          <a:bodyPr>
            <a:normAutofit fontScale="90000"/>
          </a:bodyPr>
          <a:lstStyle/>
          <a:p>
            <a:pPr lvl="0"/>
            <a:r>
              <a:rPr lang="ar-IQ" sz="6700" b="1" dirty="0" smtClean="0">
                <a:solidFill>
                  <a:srgbClr val="FF0000"/>
                </a:solidFill>
              </a:rPr>
              <a:t>الارتباط الخطي البسيط</a:t>
            </a:r>
            <a:r>
              <a:rPr lang="ar-IQ" sz="4800" b="1" dirty="0" smtClean="0">
                <a:solidFill>
                  <a:srgbClr val="FF0000"/>
                </a:solidFill>
              </a:rPr>
              <a:t/>
            </a:r>
            <a:br>
              <a:rPr lang="ar-IQ" sz="4800" b="1" dirty="0" smtClean="0">
                <a:solidFill>
                  <a:srgbClr val="FF0000"/>
                </a:solidFill>
              </a:rPr>
            </a:br>
            <a:r>
              <a:rPr lang="en-US" sz="6700" b="1" dirty="0" smtClean="0">
                <a:solidFill>
                  <a:srgbClr val="FF0000"/>
                </a:solidFill>
              </a:rPr>
              <a:t>Simple Linear </a:t>
            </a:r>
            <a:r>
              <a:rPr lang="en-US" sz="6700" b="1" dirty="0" err="1" smtClean="0">
                <a:solidFill>
                  <a:srgbClr val="FF0000"/>
                </a:solidFill>
              </a:rPr>
              <a:t>Correlatio</a:t>
            </a:r>
            <a:r>
              <a:rPr lang="en-US" sz="6700" b="1" dirty="0" smtClean="0">
                <a:solidFill>
                  <a:srgbClr val="FF0000"/>
                </a:solidFill>
              </a:rPr>
              <a:t/>
            </a:r>
            <a:br>
              <a:rPr lang="en-US" sz="6700" b="1" dirty="0" smtClean="0">
                <a:solidFill>
                  <a:srgbClr val="FF0000"/>
                </a:solidFill>
              </a:rPr>
            </a:br>
            <a:r>
              <a:rPr lang="ar-IQ" sz="4900" b="1" dirty="0" smtClean="0">
                <a:solidFill>
                  <a:srgbClr val="FF0000"/>
                </a:solidFill>
              </a:rPr>
              <a:t>المحاضرة الرابعة</a:t>
            </a:r>
            <a:endParaRPr lang="ar-IQ" sz="4900" b="1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090348"/>
            <a:ext cx="9144000" cy="3199779"/>
          </a:xfrm>
        </p:spPr>
        <p:txBody>
          <a:bodyPr>
            <a:noAutofit/>
          </a:bodyPr>
          <a:lstStyle/>
          <a:p>
            <a:r>
              <a:rPr lang="ar-IQ" sz="4400" b="1" dirty="0" smtClean="0">
                <a:solidFill>
                  <a:schemeClr val="accent1">
                    <a:lumMod val="75000"/>
                  </a:schemeClr>
                </a:solidFill>
              </a:rPr>
              <a:t>اعداد</a:t>
            </a:r>
            <a:r>
              <a:rPr lang="ar-IQ" sz="4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ar-IQ" sz="4400" b="1" dirty="0" smtClean="0">
                <a:solidFill>
                  <a:schemeClr val="accent1">
                    <a:lumMod val="75000"/>
                  </a:schemeClr>
                </a:solidFill>
              </a:rPr>
              <a:t>الدكتورة هند وليد عبد الرحمن</a:t>
            </a:r>
          </a:p>
          <a:p>
            <a:r>
              <a:rPr lang="ar-IQ" sz="4400" b="1" dirty="0" smtClean="0">
                <a:solidFill>
                  <a:schemeClr val="accent1">
                    <a:lumMod val="75000"/>
                  </a:schemeClr>
                </a:solidFill>
              </a:rPr>
              <a:t>كلية الإدارة </a:t>
            </a:r>
            <a:r>
              <a:rPr lang="ar-IQ" sz="4400" b="1" dirty="0">
                <a:solidFill>
                  <a:schemeClr val="accent1">
                    <a:lumMod val="75000"/>
                  </a:schemeClr>
                </a:solidFill>
              </a:rPr>
              <a:t>والاقتصاد </a:t>
            </a:r>
            <a:r>
              <a:rPr lang="ar-IQ" sz="4400" b="1" dirty="0" smtClean="0">
                <a:solidFill>
                  <a:schemeClr val="accent1">
                    <a:lumMod val="75000"/>
                  </a:schemeClr>
                </a:solidFill>
              </a:rPr>
              <a:t>/ جامعة </a:t>
            </a:r>
            <a:r>
              <a:rPr lang="ar-IQ" sz="4400" b="1" dirty="0">
                <a:solidFill>
                  <a:schemeClr val="accent1">
                    <a:lumMod val="75000"/>
                  </a:schemeClr>
                </a:solidFill>
              </a:rPr>
              <a:t>بغداد </a:t>
            </a:r>
            <a:endParaRPr lang="ar-IQ" sz="4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r-IQ" sz="4400" b="1" dirty="0" smtClean="0">
                <a:solidFill>
                  <a:schemeClr val="accent1">
                    <a:lumMod val="75000"/>
                  </a:schemeClr>
                </a:solidFill>
              </a:rPr>
              <a:t>قسم الإدارة </a:t>
            </a:r>
            <a:r>
              <a:rPr lang="ar-IQ" sz="4400" b="1" dirty="0" smtClean="0">
                <a:solidFill>
                  <a:schemeClr val="accent1">
                    <a:lumMod val="75000"/>
                  </a:schemeClr>
                </a:solidFill>
              </a:rPr>
              <a:t>الصناعية / المرحلة الاولى</a:t>
            </a:r>
            <a:endParaRPr lang="ar-IQ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482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6600" y="123825"/>
            <a:ext cx="10515600" cy="714375"/>
          </a:xfrm>
        </p:spPr>
        <p:txBody>
          <a:bodyPr>
            <a:normAutofit/>
          </a:bodyPr>
          <a:lstStyle/>
          <a:p>
            <a:pPr algn="ctr"/>
            <a:r>
              <a:rPr lang="ar-IQ" sz="3600" b="1" dirty="0"/>
              <a:t>الارتباط الخطي البسيط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25500" y="838200"/>
            <a:ext cx="10515600" cy="5651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b="1" dirty="0"/>
              <a:t>معامل ارتباط الرتب </a:t>
            </a:r>
            <a:r>
              <a:rPr lang="ar-IQ" b="1" dirty="0" err="1"/>
              <a:t>لسبيرمان</a:t>
            </a:r>
            <a:r>
              <a:rPr lang="ar-IQ" b="1" dirty="0"/>
              <a:t> </a:t>
            </a:r>
            <a:r>
              <a:rPr lang="en-US" sz="2000" b="1" dirty="0"/>
              <a:t>Spearman's Rand Correlation Coefficient</a:t>
            </a:r>
            <a:endParaRPr lang="ar-IQ" sz="2000" dirty="0" smtClean="0"/>
          </a:p>
          <a:p>
            <a:pPr marL="0" indent="0">
              <a:buNone/>
            </a:pPr>
            <a:r>
              <a:rPr lang="ar-IQ" sz="2000" dirty="0" smtClean="0"/>
              <a:t>معامل </a:t>
            </a:r>
            <a:r>
              <a:rPr lang="ar-IQ" sz="2000" dirty="0"/>
              <a:t>الارتباط الخطى لبيرسون الذى سبق الحديث عنه يقيس مقدار قوة الارتباط بين </a:t>
            </a:r>
            <a:r>
              <a:rPr lang="ar-IQ" sz="2000" dirty="0" smtClean="0"/>
              <a:t>متغيرين وذلك في </a:t>
            </a:r>
            <a:r>
              <a:rPr lang="ar-IQ" sz="2000" dirty="0"/>
              <a:t>حالة البيانات </a:t>
            </a:r>
            <a:r>
              <a:rPr lang="ar-IQ" sz="2000" dirty="0">
                <a:solidFill>
                  <a:srgbClr val="FF0000"/>
                </a:solidFill>
              </a:rPr>
              <a:t>الكمية</a:t>
            </a:r>
            <a:r>
              <a:rPr lang="ar-IQ" sz="2000" dirty="0"/>
              <a:t>. لكن </a:t>
            </a:r>
            <a:r>
              <a:rPr lang="ar-IQ" sz="2000" dirty="0" smtClean="0"/>
              <a:t>في </a:t>
            </a:r>
            <a:r>
              <a:rPr lang="ar-IQ" sz="2000" dirty="0"/>
              <a:t>بعض الأحيان يكون مطلوب إيجاد قوة الارتباط بين </a:t>
            </a:r>
            <a:r>
              <a:rPr lang="ar-IQ" sz="2000" dirty="0" smtClean="0"/>
              <a:t>متغيرين على </a:t>
            </a:r>
            <a:r>
              <a:rPr lang="ar-IQ" sz="2000" dirty="0"/>
              <a:t>صورة </a:t>
            </a:r>
            <a:r>
              <a:rPr lang="ar-IQ" sz="2000" dirty="0">
                <a:solidFill>
                  <a:srgbClr val="FF0000"/>
                </a:solidFill>
              </a:rPr>
              <a:t>بيانات وصفية </a:t>
            </a:r>
            <a:r>
              <a:rPr lang="ar-IQ" sz="2000" dirty="0"/>
              <a:t>يمكن وضعها </a:t>
            </a:r>
            <a:r>
              <a:rPr lang="ar-IQ" sz="2000" dirty="0" smtClean="0"/>
              <a:t>في </a:t>
            </a:r>
            <a:r>
              <a:rPr lang="ar-IQ" sz="2000" dirty="0">
                <a:solidFill>
                  <a:srgbClr val="FF0000"/>
                </a:solidFill>
              </a:rPr>
              <a:t>صورة ترتيبية</a:t>
            </a:r>
            <a:r>
              <a:rPr lang="ar-IQ" sz="2000" dirty="0"/>
              <a:t>، مثال على هذا تقديرات الطلاب </a:t>
            </a:r>
            <a:r>
              <a:rPr lang="ar-IQ" sz="2000" dirty="0" smtClean="0"/>
              <a:t>في مادتين </a:t>
            </a:r>
            <a:r>
              <a:rPr lang="ar-IQ" sz="2000" dirty="0"/>
              <a:t>مختلفتين، فيكون من الصعب حساب معامل ارتباط بيرسون. لذلك نشأت الحاجة إلى </a:t>
            </a:r>
            <a:r>
              <a:rPr lang="ar-IQ" sz="2000" dirty="0" smtClean="0"/>
              <a:t>إيجاد مقياس </a:t>
            </a:r>
            <a:r>
              <a:rPr lang="ar-IQ" sz="2000" dirty="0"/>
              <a:t>يعطى قوة الارتباط للبيانات </a:t>
            </a:r>
            <a:r>
              <a:rPr lang="ar-IQ" sz="2000" dirty="0">
                <a:solidFill>
                  <a:srgbClr val="FF0000"/>
                </a:solidFill>
              </a:rPr>
              <a:t>الوصفية</a:t>
            </a:r>
            <a:r>
              <a:rPr lang="ar-IQ" sz="2000" dirty="0"/>
              <a:t>. وهذا المقياس هو ما يسمى </a:t>
            </a:r>
            <a:r>
              <a:rPr lang="ar-IQ" sz="2000" dirty="0">
                <a:solidFill>
                  <a:srgbClr val="FF0000"/>
                </a:solidFill>
              </a:rPr>
              <a:t>بمعامل ارتباط </a:t>
            </a:r>
            <a:r>
              <a:rPr lang="ar-IQ" sz="2000" dirty="0" smtClean="0">
                <a:solidFill>
                  <a:srgbClr val="FF0000"/>
                </a:solidFill>
              </a:rPr>
              <a:t>الرتب </a:t>
            </a:r>
            <a:r>
              <a:rPr lang="ar-IQ" sz="2000" dirty="0" err="1" smtClean="0">
                <a:solidFill>
                  <a:srgbClr val="FF0000"/>
                </a:solidFill>
              </a:rPr>
              <a:t>لسبيرمان</a:t>
            </a:r>
            <a:r>
              <a:rPr lang="ar-IQ" sz="2000" dirty="0"/>
              <a:t>، وهو يعطى مقياسا للارتباط </a:t>
            </a:r>
            <a:r>
              <a:rPr lang="ar-IQ" sz="2000" dirty="0" smtClean="0"/>
              <a:t>في </a:t>
            </a:r>
            <a:r>
              <a:rPr lang="ar-IQ" sz="2000" dirty="0"/>
              <a:t>كل من البيانات </a:t>
            </a:r>
            <a:r>
              <a:rPr lang="ar-IQ" sz="2000" dirty="0">
                <a:solidFill>
                  <a:srgbClr val="FF0000"/>
                </a:solidFill>
              </a:rPr>
              <a:t>الكمية والوصفية </a:t>
            </a:r>
            <a:r>
              <a:rPr lang="ar-IQ" sz="2000" dirty="0" smtClean="0"/>
              <a:t>التي </a:t>
            </a:r>
            <a:r>
              <a:rPr lang="ar-IQ" sz="2000" dirty="0"/>
              <a:t>لها </a:t>
            </a:r>
            <a:r>
              <a:rPr lang="ar-IQ" sz="2000" dirty="0">
                <a:solidFill>
                  <a:srgbClr val="FF0000"/>
                </a:solidFill>
              </a:rPr>
              <a:t>صفة </a:t>
            </a:r>
            <a:r>
              <a:rPr lang="ar-IQ" sz="2000" dirty="0" smtClean="0">
                <a:solidFill>
                  <a:srgbClr val="FF0000"/>
                </a:solidFill>
              </a:rPr>
              <a:t>الترتيب </a:t>
            </a:r>
            <a:r>
              <a:rPr lang="ar-IQ" sz="2000" dirty="0" smtClean="0"/>
              <a:t>مثل تقديرات </a:t>
            </a:r>
            <a:r>
              <a:rPr lang="ar-IQ" sz="2000" dirty="0"/>
              <a:t>الطلاب، فإنه يمكن إعطاء رتب لها من حيث كبر التقدير وصغره وكذلك البيانات </a:t>
            </a:r>
            <a:r>
              <a:rPr lang="ar-IQ" sz="2000" dirty="0" err="1" smtClean="0"/>
              <a:t>الكمية.نلاحظ</a:t>
            </a:r>
            <a:r>
              <a:rPr lang="ar-IQ" sz="2000" dirty="0" smtClean="0"/>
              <a:t> </a:t>
            </a:r>
            <a:r>
              <a:rPr lang="ar-IQ" sz="2000" dirty="0"/>
              <a:t>أن رتب </a:t>
            </a:r>
            <a:r>
              <a:rPr lang="ar-IQ" sz="2000" dirty="0" smtClean="0"/>
              <a:t>المتغيرين</a:t>
            </a:r>
            <a:r>
              <a:rPr lang="en-US" sz="2000" i="1" dirty="0" smtClean="0">
                <a:solidFill>
                  <a:srgbClr val="FF0000"/>
                </a:solidFill>
              </a:rPr>
              <a:t>x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i="1" dirty="0">
                <a:solidFill>
                  <a:srgbClr val="FF0000"/>
                </a:solidFill>
              </a:rPr>
              <a:t>y</a:t>
            </a:r>
            <a:r>
              <a:rPr lang="en-US" sz="2000" dirty="0"/>
              <a:t>) </a:t>
            </a:r>
            <a:r>
              <a:rPr lang="ar-IQ" sz="2000" dirty="0" smtClean="0"/>
              <a:t> </a:t>
            </a:r>
            <a:r>
              <a:rPr lang="en-US" sz="2000" dirty="0" smtClean="0"/>
              <a:t>(</a:t>
            </a:r>
            <a:r>
              <a:rPr lang="ar-IQ" sz="2000" dirty="0" smtClean="0"/>
              <a:t> </a:t>
            </a:r>
            <a:r>
              <a:rPr lang="ar-IQ" sz="2000" dirty="0" err="1" smtClean="0"/>
              <a:t>تزيدوتنقص</a:t>
            </a:r>
            <a:r>
              <a:rPr lang="ar-IQ" sz="2000" dirty="0" smtClean="0"/>
              <a:t> </a:t>
            </a:r>
            <a:r>
              <a:rPr lang="ar-IQ" sz="2000" dirty="0"/>
              <a:t>حسب زيادة ونقص كل من قيم المتغيرين </a:t>
            </a:r>
            <a:r>
              <a:rPr lang="en-US" sz="2000" dirty="0" smtClean="0"/>
              <a:t>(</a:t>
            </a:r>
            <a:r>
              <a:rPr lang="en-US" sz="2000" i="1" dirty="0" smtClean="0">
                <a:solidFill>
                  <a:srgbClr val="FF0000"/>
                </a:solidFill>
              </a:rPr>
              <a:t>x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i="1" dirty="0">
                <a:solidFill>
                  <a:srgbClr val="FF0000"/>
                </a:solidFill>
              </a:rPr>
              <a:t>y</a:t>
            </a:r>
            <a:r>
              <a:rPr lang="en-US" sz="2000" dirty="0"/>
              <a:t>) </a:t>
            </a:r>
            <a:r>
              <a:rPr lang="ar-IQ" sz="2000" dirty="0" smtClean="0"/>
              <a:t> لذلك </a:t>
            </a:r>
            <a:r>
              <a:rPr lang="ar-IQ" sz="2000" dirty="0"/>
              <a:t>فإن حساب معامل الارتباط للرتب يقترب كثيرا من معامل ارتباط بيرسون، ولكن يمتاز عنه </a:t>
            </a:r>
            <a:r>
              <a:rPr lang="ar-IQ" sz="2000" dirty="0" smtClean="0"/>
              <a:t>في السهولة والدقة</a:t>
            </a:r>
            <a:endParaRPr lang="ar-IQ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مستطيل 3"/>
              <p:cNvSpPr/>
              <p:nvPr/>
            </p:nvSpPr>
            <p:spPr>
              <a:xfrm>
                <a:off x="1181100" y="3290641"/>
                <a:ext cx="10071100" cy="46835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IQ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ويتم تطبيقه على النحو الآتي: 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IQ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ترتب</a:t>
                </a:r>
                <a:r>
                  <a:rPr kumimoji="0" lang="ar-IQ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مجموعة المفردات أو المشاهدات فيما بينها ترتيبا </a:t>
                </a:r>
                <a:r>
                  <a:rPr kumimoji="0" lang="ar-IQ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تصاعديا أو تنازليا </a:t>
                </a:r>
                <a:r>
                  <a:rPr kumimoji="0" lang="ar-IQ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بحسب الاعداد الطبيعية 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(n , …… , 2 , 1) </a:t>
                </a:r>
                <a:r>
                  <a:rPr kumimoji="0" lang="ar-IQ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بالنسبة </a:t>
                </a:r>
                <a:r>
                  <a:rPr kumimoji="0" lang="ar-IQ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لكل من </a:t>
                </a:r>
                <a:r>
                  <a:rPr kumimoji="0" lang="ar-IQ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المتغيرين . </a:t>
                </a:r>
                <a:r>
                  <a:rPr kumimoji="0" lang="ar-IQ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فانه يمكن </a:t>
                </a:r>
                <a:r>
                  <a:rPr kumimoji="0" lang="ar-IQ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إيجاد او حساب الارتباط </a:t>
                </a:r>
                <a:r>
                  <a:rPr kumimoji="0" lang="ar-IQ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بين هذين المتغيرين باستخدام الصيغة </a:t>
                </a:r>
                <a:r>
                  <a:rPr kumimoji="0" lang="ar-IQ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الأتية</a:t>
                </a: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IQ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IQ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𝒓</m:t>
                        </m:r>
                      </m:e>
                      <m:sub>
                        <m:r>
                          <a:rPr kumimoji="0" lang="en-US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𝒔</m:t>
                        </m:r>
                      </m:sub>
                    </m:sSub>
                  </m:oMath>
                </a14:m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= 1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1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 </m:t>
                        </m:r>
                        <m:r>
                          <a:rPr kumimoji="0" lang="en-US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𝟔</m:t>
                        </m:r>
                        <m:nary>
                          <m:naryPr>
                            <m:chr m:val="∑"/>
                            <m:limLoc m:val="undOvr"/>
                            <m:ctrlPr>
                              <a:rPr kumimoji="0" lang="en-US" sz="24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naryPr>
                          <m:sub>
                            <m:r>
                              <a:rPr kumimoji="0" lang="en-US" sz="24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𝐢</m:t>
                            </m:r>
                            <m:r>
                              <a:rPr kumimoji="0" lang="en-US" sz="2400" b="1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=</m:t>
                            </m:r>
                            <m:r>
                              <a:rPr kumimoji="0" lang="en-US" sz="24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𝟏</m:t>
                            </m:r>
                          </m:sub>
                          <m:sup>
                            <m:r>
                              <a:rPr kumimoji="0" lang="en-US" sz="24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𝒏</m:t>
                            </m:r>
                          </m:sup>
                          <m:e>
                            <m:sSubSup>
                              <m:sSubSupPr>
                                <m:ctrlPr>
                                  <a:rPr kumimoji="0" lang="en-US" sz="24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sSubSupPr>
                              <m:e>
                                <m:r>
                                  <a:rPr kumimoji="0" lang="en-US" sz="24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𝒅</m:t>
                                </m:r>
                              </m:e>
                              <m:sub>
                                <m:r>
                                  <a:rPr kumimoji="0" lang="en-US" sz="24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𝒊</m:t>
                                </m:r>
                              </m:sub>
                              <m:sup>
                                <m:r>
                                  <a:rPr kumimoji="0" lang="en-US" sz="24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𝟐</m:t>
                                </m:r>
                              </m:sup>
                            </m:sSubSup>
                            <m:r>
                              <a:rPr kumimoji="0" lang="en-US" sz="2400" b="1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  </m:t>
                            </m:r>
                          </m:e>
                        </m:nary>
                      </m:num>
                      <m:den>
                        <m:r>
                          <a:rPr kumimoji="0" lang="en-US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𝐧</m:t>
                        </m:r>
                        <m:r>
                          <a:rPr kumimoji="0" lang="en-US" sz="2400" b="1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</m:t>
                        </m:r>
                        <m:sSup>
                          <m:sSupPr>
                            <m:ctrlPr>
                              <a:rPr kumimoji="0" lang="en-US" sz="24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sz="24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𝒏</m:t>
                            </m:r>
                          </m:e>
                          <m:sup>
                            <m:r>
                              <a:rPr kumimoji="0" lang="en-US" sz="24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𝟐</m:t>
                            </m:r>
                          </m:sup>
                        </m:sSup>
                        <m:r>
                          <a:rPr kumimoji="0" lang="en-US" sz="2400" b="1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  <m:r>
                          <a:rPr kumimoji="0" lang="en-US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r>
                          <a:rPr kumimoji="0" lang="en-US" sz="2400" b="1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  <m:r>
                          <a:rPr kumimoji="0" lang="en-US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𝟏</m:t>
                        </m:r>
                        <m:r>
                          <a:rPr kumimoji="0" lang="en-US" sz="2400" b="1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den>
                    </m:f>
                  </m:oMath>
                </a14:m>
                <a:endParaRPr kumimoji="0" lang="ar-IQ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IQ" sz="2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                                                                       </a:t>
                </a: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…………. </a:t>
                </a:r>
                <a:r>
                  <a:rPr kumimoji="0" lang="en-US" sz="2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(3)</a:t>
                </a:r>
                <a:endParaRPr kumimoji="0" lang="ar-IQ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IQ" sz="2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حيث </a:t>
                </a:r>
                <a:r>
                  <a:rPr kumimoji="0" lang="ar-IQ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إن:</a:t>
                </a:r>
                <a:endPara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IQ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000" b="1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𝐝</m:t>
                        </m:r>
                      </m:e>
                      <m:sub>
                        <m:r>
                          <a:rPr kumimoji="0" lang="en-US" sz="2000" b="1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𝐢</m:t>
                        </m:r>
                      </m:sub>
                    </m:sSub>
                  </m:oMath>
                </a14:m>
                <a:r>
                  <a:rPr kumimoji="0" lang="ar-IQ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تمثل الفرق بين رتبتي المفردة نفسها في المتغيرين </a:t>
                </a:r>
                <a:r>
                  <a:rPr kumimoji="0" lang="ar-IQ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أي</a:t>
                </a: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IQ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ar-IQ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,</m:t>
                    </m:r>
                    <m:r>
                      <a:rPr kumimoji="0" lang="ar-IQ" sz="1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  </m:t>
                    </m:r>
                    <m:sSub>
                      <m:sSubPr>
                        <m:ctrlPr>
                          <a:rPr kumimoji="0" lang="en-US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𝒅</m:t>
                        </m:r>
                      </m:e>
                      <m:sub>
                        <m:r>
                          <a:rPr kumimoji="0" lang="en-US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𝐢</m:t>
                        </m:r>
                        <m:r>
                          <m:rPr>
                            <m:nor/>
                          </m:rPr>
                          <a:rPr kumimoji="0" lang="en-US" sz="1800" b="1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= </m:t>
                        </m:r>
                        <m:r>
                          <m:rPr>
                            <m:nor/>
                          </m:rPr>
                          <a:rPr kumimoji="0" lang="en-US" sz="1800" b="1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rankX</m:t>
                        </m:r>
                        <m:r>
                          <m:rPr>
                            <m:nor/>
                          </m:rPr>
                          <a:rPr kumimoji="0" lang="en-US" sz="1800" b="1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 – </m:t>
                        </m:r>
                        <m:r>
                          <m:rPr>
                            <m:nor/>
                          </m:rPr>
                          <a:rPr kumimoji="0" lang="en-US" sz="1800" b="1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rankY</m:t>
                        </m:r>
                      </m:sub>
                    </m:sSub>
                  </m:oMath>
                </a14:m>
                <a:r>
                  <a:rPr kumimoji="0" lang="ar-IQ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حيث أن: </a:t>
                </a: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kumimoji="0" lang="en-US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naryPr>
                      <m:sub>
                        <m:r>
                          <a:rPr kumimoji="0" lang="en-US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𝐢</m:t>
                        </m:r>
                        <m:r>
                          <a:rPr kumimoji="0" lang="en-US" sz="1800" b="1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=</m:t>
                        </m:r>
                        <m:r>
                          <a:rPr kumimoji="0" lang="en-US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𝟏</m:t>
                        </m:r>
                      </m:sub>
                      <m:sup>
                        <m:r>
                          <a:rPr kumimoji="0" lang="en-US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𝒏</m:t>
                        </m:r>
                      </m:sup>
                      <m:e>
                        <m:sSub>
                          <m:sSubPr>
                            <m:ctrlPr>
                              <a:rPr kumimoji="0" lang="en-US" sz="1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𝒅</m:t>
                            </m:r>
                          </m:e>
                          <m:sub>
                            <m:r>
                              <a:rPr kumimoji="0" lang="en-US" sz="1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𝒊</m:t>
                            </m:r>
                          </m:sub>
                        </m:sSub>
                      </m:e>
                    </m:nary>
                  </m:oMath>
                </a14:m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= 0)</a:t>
                </a: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IQ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IQ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IQ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مستطيل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1100" y="3290641"/>
                <a:ext cx="10071100" cy="4683590"/>
              </a:xfrm>
              <a:prstGeom prst="rect">
                <a:avLst/>
              </a:prstGeom>
              <a:blipFill>
                <a:blip r:embed="rId2"/>
                <a:stretch>
                  <a:fillRect t="-911" r="-605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8756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88901"/>
            <a:ext cx="10515600" cy="863599"/>
          </a:xfrm>
        </p:spPr>
        <p:txBody>
          <a:bodyPr>
            <a:normAutofit/>
          </a:bodyPr>
          <a:lstStyle/>
          <a:p>
            <a:pPr algn="ctr"/>
            <a:r>
              <a:rPr lang="ar-IQ" sz="3600" b="1" dirty="0"/>
              <a:t>الارتباط الخطي البسيط</a:t>
            </a:r>
            <a:endParaRPr lang="ar-IQ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952500"/>
            <a:ext cx="10515600" cy="6007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2000" b="1" u="sng" dirty="0" smtClean="0"/>
              <a:t>مثال</a:t>
            </a:r>
            <a:r>
              <a:rPr lang="ar-IQ" sz="2000" b="1" dirty="0" smtClean="0"/>
              <a:t>: </a:t>
            </a:r>
            <a:r>
              <a:rPr lang="ar-IQ" sz="2000" dirty="0" smtClean="0"/>
              <a:t>تم </a:t>
            </a:r>
            <a:r>
              <a:rPr lang="ar-IQ" sz="2000" dirty="0"/>
              <a:t>اختيار ستة </a:t>
            </a:r>
            <a:r>
              <a:rPr lang="ar-IQ" sz="2000" dirty="0" smtClean="0"/>
              <a:t>من </a:t>
            </a:r>
            <a:r>
              <a:rPr lang="ar-IQ" sz="2000" dirty="0"/>
              <a:t>طلبة قسم </a:t>
            </a:r>
            <a:r>
              <a:rPr lang="ar-IQ" sz="2000" dirty="0" smtClean="0"/>
              <a:t>الإدارة الصناعية وسجل </a:t>
            </a:r>
            <a:r>
              <a:rPr lang="ar-IQ" sz="2000" dirty="0"/>
              <a:t>كل من متغير مستوى الطالب في الدراسة </a:t>
            </a:r>
            <a:r>
              <a:rPr lang="en-US" sz="2000" dirty="0"/>
              <a:t>(X)</a:t>
            </a:r>
            <a:r>
              <a:rPr lang="ar-IQ" sz="2000" dirty="0"/>
              <a:t> ومتغير الحالة الصحية </a:t>
            </a:r>
            <a:r>
              <a:rPr lang="en-US" sz="2000" dirty="0"/>
              <a:t>(Y)</a:t>
            </a:r>
            <a:r>
              <a:rPr lang="ar-IQ" sz="2000" dirty="0"/>
              <a:t> وكما يلي:</a:t>
            </a:r>
            <a:endParaRPr lang="en-US" sz="2000" dirty="0"/>
          </a:p>
          <a:p>
            <a:pPr marL="0" indent="0">
              <a:buNone/>
            </a:pPr>
            <a:endParaRPr lang="ar-IQ" sz="2000" b="1" dirty="0" smtClean="0"/>
          </a:p>
          <a:p>
            <a:pPr marL="0" indent="0">
              <a:buNone/>
            </a:pPr>
            <a:endParaRPr lang="ar-IQ" sz="2000" b="1" dirty="0"/>
          </a:p>
          <a:p>
            <a:pPr marL="0" indent="0">
              <a:buNone/>
            </a:pPr>
            <a:endParaRPr lang="ar-IQ" sz="2000" b="1" dirty="0" smtClean="0"/>
          </a:p>
          <a:p>
            <a:pPr marL="0" indent="0">
              <a:buNone/>
            </a:pPr>
            <a:endParaRPr lang="ar-IQ" sz="2000" b="1" dirty="0"/>
          </a:p>
          <a:p>
            <a:pPr marL="0" indent="0">
              <a:buNone/>
            </a:pPr>
            <a:endParaRPr lang="ar-IQ" sz="2000" b="1" dirty="0" smtClean="0"/>
          </a:p>
          <a:p>
            <a:pPr marL="0" indent="0">
              <a:buNone/>
            </a:pPr>
            <a:endParaRPr lang="ar-IQ" sz="2000" b="1" dirty="0"/>
          </a:p>
          <a:p>
            <a:pPr marL="0" indent="0">
              <a:buNone/>
            </a:pPr>
            <a:endParaRPr lang="ar-IQ" sz="2000" b="1" dirty="0" smtClean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/>
          </p:nvPr>
        </p:nvGraphicFramePr>
        <p:xfrm>
          <a:off x="1181100" y="1465511"/>
          <a:ext cx="3924300" cy="2882334"/>
        </p:xfrm>
        <a:graphic>
          <a:graphicData uri="http://schemas.openxmlformats.org/drawingml/2006/table">
            <a:tbl>
              <a:tblPr rtl="1" firstRow="1" firstCol="1" bandRow="1">
                <a:tableStyleId>{08FB837D-C827-4EFA-A057-4D05807E0F7C}</a:tableStyleId>
              </a:tblPr>
              <a:tblGrid>
                <a:gridCol w="1272169">
                  <a:extLst>
                    <a:ext uri="{9D8B030D-6E8A-4147-A177-3AD203B41FA5}">
                      <a16:colId xmlns:a16="http://schemas.microsoft.com/office/drawing/2014/main" val="3564954678"/>
                    </a:ext>
                  </a:extLst>
                </a:gridCol>
                <a:gridCol w="1190210">
                  <a:extLst>
                    <a:ext uri="{9D8B030D-6E8A-4147-A177-3AD203B41FA5}">
                      <a16:colId xmlns:a16="http://schemas.microsoft.com/office/drawing/2014/main" val="3593104966"/>
                    </a:ext>
                  </a:extLst>
                </a:gridCol>
                <a:gridCol w="1461921">
                  <a:extLst>
                    <a:ext uri="{9D8B030D-6E8A-4147-A177-3AD203B41FA5}">
                      <a16:colId xmlns:a16="http://schemas.microsoft.com/office/drawing/2014/main" val="4106596415"/>
                    </a:ext>
                  </a:extLst>
                </a:gridCol>
              </a:tblGrid>
              <a:tr h="411809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1400" dirty="0">
                          <a:effectLst/>
                        </a:rPr>
                        <a:t>الطالب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3853340"/>
                  </a:ext>
                </a:extLst>
              </a:tr>
              <a:tr h="411809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1800" dirty="0" smtClean="0">
                          <a:effectLst/>
                        </a:rPr>
                        <a:t>ممتاز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1800" b="1" dirty="0">
                          <a:effectLst/>
                        </a:rPr>
                        <a:t>متوسط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8341446"/>
                  </a:ext>
                </a:extLst>
              </a:tr>
              <a:tr h="411809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1800" dirty="0" smtClean="0">
                          <a:effectLst/>
                        </a:rPr>
                        <a:t>جيد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1800" b="1" dirty="0">
                          <a:effectLst/>
                        </a:rPr>
                        <a:t>جيد</a:t>
                      </a:r>
                      <a:r>
                        <a:rPr lang="ar-IQ" sz="1400" b="1" dirty="0">
                          <a:effectLst/>
                        </a:rPr>
                        <a:t> </a:t>
                      </a:r>
                      <a:r>
                        <a:rPr lang="ar-IQ" sz="1800" b="1" dirty="0">
                          <a:effectLst/>
                        </a:rPr>
                        <a:t>جداً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2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546553"/>
                  </a:ext>
                </a:extLst>
              </a:tr>
              <a:tr h="411809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1800" dirty="0" smtClean="0">
                          <a:effectLst/>
                        </a:rPr>
                        <a:t>جيد</a:t>
                      </a:r>
                      <a:r>
                        <a:rPr lang="ar-IQ" sz="1800" baseline="0" dirty="0" smtClean="0">
                          <a:effectLst/>
                        </a:rPr>
                        <a:t> </a:t>
                      </a:r>
                      <a:r>
                        <a:rPr lang="ar-IQ" sz="1800" dirty="0" smtClean="0">
                          <a:effectLst/>
                        </a:rPr>
                        <a:t>جداً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1800" b="1" dirty="0">
                          <a:effectLst/>
                        </a:rPr>
                        <a:t>ممتاز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1758615"/>
                  </a:ext>
                </a:extLst>
              </a:tr>
              <a:tr h="411809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ضعيف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1800" b="1" dirty="0">
                          <a:effectLst/>
                        </a:rPr>
                        <a:t>مقبول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3015776"/>
                  </a:ext>
                </a:extLst>
              </a:tr>
              <a:tr h="411809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1800" dirty="0" smtClean="0">
                          <a:effectLst/>
                        </a:rPr>
                        <a:t>متوسط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1800" b="1" dirty="0">
                          <a:effectLst/>
                        </a:rPr>
                        <a:t>جيد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8764982"/>
                  </a:ext>
                </a:extLst>
              </a:tr>
              <a:tr h="32711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1800" dirty="0" smtClean="0">
                          <a:effectLst/>
                        </a:rPr>
                        <a:t>مقبول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1800" b="1" dirty="0">
                          <a:effectLst/>
                        </a:rPr>
                        <a:t>ضعيف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6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6949586"/>
                  </a:ext>
                </a:extLst>
              </a:tr>
            </a:tbl>
          </a:graphicData>
        </a:graphic>
      </p:graphicFrame>
      <p:graphicFrame>
        <p:nvGraphicFramePr>
          <p:cNvPr id="5" name="جدول 4"/>
          <p:cNvGraphicFramePr>
            <a:graphicFrameLocks noGrp="1"/>
          </p:cNvGraphicFramePr>
          <p:nvPr>
            <p:extLst/>
          </p:nvPr>
        </p:nvGraphicFramePr>
        <p:xfrm>
          <a:off x="1181100" y="5479884"/>
          <a:ext cx="6321777" cy="741680"/>
        </p:xfrm>
        <a:graphic>
          <a:graphicData uri="http://schemas.openxmlformats.org/drawingml/2006/table">
            <a:tbl>
              <a:tblPr rtl="1" firstRow="1" bandRow="1">
                <a:tableStyleId>{16D9F66E-5EB9-4882-86FB-DCBF35E3C3E4}</a:tableStyleId>
              </a:tblPr>
              <a:tblGrid>
                <a:gridCol w="903111">
                  <a:extLst>
                    <a:ext uri="{9D8B030D-6E8A-4147-A177-3AD203B41FA5}">
                      <a16:colId xmlns:a16="http://schemas.microsoft.com/office/drawing/2014/main" val="618696176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86314815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602493855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708307581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541344505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39541715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2256144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ممتاز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جيد جدا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جيد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متوسط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مقبول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ضعيف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baseline="0" dirty="0" smtClean="0"/>
                        <a:t> ترتيب</a:t>
                      </a:r>
                      <a:r>
                        <a:rPr lang="en-US" baseline="0" dirty="0" smtClean="0"/>
                        <a:t> x </a:t>
                      </a:r>
                      <a:r>
                        <a:rPr lang="ar-IQ" baseline="0" dirty="0" smtClean="0"/>
                        <a:t> 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116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b="1" dirty="0" smtClean="0"/>
                        <a:t>ممتاز</a:t>
                      </a:r>
                      <a:endParaRPr lang="ar-IQ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b="1" dirty="0" smtClean="0"/>
                        <a:t>جيد جدا </a:t>
                      </a:r>
                      <a:endParaRPr lang="ar-IQ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b="1" dirty="0" smtClean="0"/>
                        <a:t>جيد</a:t>
                      </a:r>
                      <a:endParaRPr lang="ar-IQ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b="1" dirty="0" smtClean="0"/>
                        <a:t>متوسط</a:t>
                      </a:r>
                      <a:endParaRPr lang="ar-IQ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b="1" dirty="0" smtClean="0"/>
                        <a:t>مقبول</a:t>
                      </a:r>
                      <a:endParaRPr lang="ar-IQ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b="1" dirty="0" smtClean="0"/>
                        <a:t>ضعيف</a:t>
                      </a:r>
                      <a:endParaRPr lang="ar-IQ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 </a:t>
                      </a:r>
                      <a:r>
                        <a:rPr lang="ar-IQ" b="1" dirty="0" smtClean="0"/>
                        <a:t>ترتيب </a:t>
                      </a:r>
                      <a:r>
                        <a:rPr lang="en-US" b="1" dirty="0" smtClean="0"/>
                        <a:t>y</a:t>
                      </a:r>
                      <a:endParaRPr lang="ar-IQ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927408"/>
                  </a:ext>
                </a:extLst>
              </a:tr>
            </a:tbl>
          </a:graphicData>
        </a:graphic>
      </p:graphicFrame>
      <p:sp>
        <p:nvSpPr>
          <p:cNvPr id="6" name="مستطيل 5"/>
          <p:cNvSpPr/>
          <p:nvPr/>
        </p:nvSpPr>
        <p:spPr>
          <a:xfrm>
            <a:off x="3736010" y="4617793"/>
            <a:ext cx="76177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الحل : </a:t>
            </a:r>
            <a:r>
              <a:rPr kumimoji="0" lang="ar-IQ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لغرض حساب معامل </a:t>
            </a: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الارتباط </a:t>
            </a:r>
            <a:r>
              <a:rPr kumimoji="0" lang="ar-IQ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لسبيرمان</a:t>
            </a:r>
            <a:r>
              <a:rPr kumimoji="0" lang="ar-IQ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يتم </a:t>
            </a: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أولا ترتيب قيم 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</a:t>
            </a: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و 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</a:t>
            </a: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تصاعديا </a:t>
            </a:r>
            <a:r>
              <a:rPr kumimoji="0" lang="ar-IQ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كالاتي:</a:t>
            </a:r>
            <a:endParaRPr kumimoji="0" lang="ar-IQ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043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210408"/>
            <a:ext cx="10515600" cy="671055"/>
          </a:xfrm>
        </p:spPr>
        <p:txBody>
          <a:bodyPr>
            <a:normAutofit/>
          </a:bodyPr>
          <a:lstStyle/>
          <a:p>
            <a:pPr algn="ctr"/>
            <a:r>
              <a:rPr lang="ar-IQ" sz="3600" b="1" dirty="0"/>
              <a:t>الارتباط الخطي البسيط</a:t>
            </a:r>
            <a:endParaRPr lang="ar-IQ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065325"/>
            <a:ext cx="10515600" cy="5606542"/>
          </a:xfrm>
        </p:spPr>
        <p:txBody>
          <a:bodyPr/>
          <a:lstStyle/>
          <a:p>
            <a:pPr marL="0" indent="0">
              <a:buNone/>
            </a:pP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جدول 3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977900" y="1065325"/>
              <a:ext cx="9359901" cy="3622008"/>
            </p:xfrm>
            <a:graphic>
              <a:graphicData uri="http://schemas.openxmlformats.org/drawingml/2006/table">
                <a:tbl>
                  <a:tblPr firstRow="1" firstCol="1" bandRow="1">
                    <a:tableStyleId>{93296810-A885-4BE3-A3E7-6D5BEEA58F35}</a:tableStyleId>
                  </a:tblPr>
                  <a:tblGrid>
                    <a:gridCol w="740557">
                      <a:extLst>
                        <a:ext uri="{9D8B030D-6E8A-4147-A177-3AD203B41FA5}">
                          <a16:colId xmlns:a16="http://schemas.microsoft.com/office/drawing/2014/main" val="3695685156"/>
                        </a:ext>
                      </a:extLst>
                    </a:gridCol>
                    <a:gridCol w="811982">
                      <a:extLst>
                        <a:ext uri="{9D8B030D-6E8A-4147-A177-3AD203B41FA5}">
                          <a16:colId xmlns:a16="http://schemas.microsoft.com/office/drawing/2014/main" val="4282473871"/>
                        </a:ext>
                      </a:extLst>
                    </a:gridCol>
                    <a:gridCol w="934809">
                      <a:extLst>
                        <a:ext uri="{9D8B030D-6E8A-4147-A177-3AD203B41FA5}">
                          <a16:colId xmlns:a16="http://schemas.microsoft.com/office/drawing/2014/main" val="1242166667"/>
                        </a:ext>
                      </a:extLst>
                    </a:gridCol>
                    <a:gridCol w="1005152">
                      <a:extLst>
                        <a:ext uri="{9D8B030D-6E8A-4147-A177-3AD203B41FA5}">
                          <a16:colId xmlns:a16="http://schemas.microsoft.com/office/drawing/2014/main" val="921445450"/>
                        </a:ext>
                      </a:extLst>
                    </a:gridCol>
                    <a:gridCol w="1257300">
                      <a:extLst>
                        <a:ext uri="{9D8B030D-6E8A-4147-A177-3AD203B41FA5}">
                          <a16:colId xmlns:a16="http://schemas.microsoft.com/office/drawing/2014/main" val="3917112372"/>
                        </a:ext>
                      </a:extLst>
                    </a:gridCol>
                    <a:gridCol w="1130300">
                      <a:extLst>
                        <a:ext uri="{9D8B030D-6E8A-4147-A177-3AD203B41FA5}">
                          <a16:colId xmlns:a16="http://schemas.microsoft.com/office/drawing/2014/main" val="247865568"/>
                        </a:ext>
                      </a:extLst>
                    </a:gridCol>
                    <a:gridCol w="1308100">
                      <a:extLst>
                        <a:ext uri="{9D8B030D-6E8A-4147-A177-3AD203B41FA5}">
                          <a16:colId xmlns:a16="http://schemas.microsoft.com/office/drawing/2014/main" val="754679100"/>
                        </a:ext>
                      </a:extLst>
                    </a:gridCol>
                    <a:gridCol w="1633002">
                      <a:extLst>
                        <a:ext uri="{9D8B030D-6E8A-4147-A177-3AD203B41FA5}">
                          <a16:colId xmlns:a16="http://schemas.microsoft.com/office/drawing/2014/main" val="2023370142"/>
                        </a:ext>
                      </a:extLst>
                    </a:gridCol>
                    <a:gridCol w="538699">
                      <a:extLst>
                        <a:ext uri="{9D8B030D-6E8A-4147-A177-3AD203B41FA5}">
                          <a16:colId xmlns:a16="http://schemas.microsoft.com/office/drawing/2014/main" val="2971730810"/>
                        </a:ext>
                      </a:extLst>
                    </a:gridCol>
                  </a:tblGrid>
                  <a:tr h="642902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600" dirty="0">
                              <a:effectLst/>
                            </a:rPr>
                            <a:t>الطالب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X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Y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6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ترتيب قيم</a:t>
                          </a:r>
                          <a:r>
                            <a:rPr lang="ar-IQ" sz="1600" baseline="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1600" baseline="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x</a:t>
                          </a:r>
                          <a:r>
                            <a:rPr lang="ar-IQ" sz="1600" baseline="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 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 </a:t>
                          </a:r>
                          <a:r>
                            <a:rPr lang="ar-IQ" sz="1600" dirty="0" smtClean="0">
                              <a:effectLst/>
                            </a:rPr>
                            <a:t>رتب</a:t>
                          </a:r>
                          <a:r>
                            <a:rPr lang="en-US" sz="1600" dirty="0" smtClean="0">
                              <a:effectLst/>
                            </a:rPr>
                            <a:t> (rank </a:t>
                          </a:r>
                          <a:r>
                            <a:rPr lang="en-US" sz="1600" dirty="0">
                              <a:effectLst/>
                            </a:rPr>
                            <a:t>X)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600" dirty="0" smtClean="0">
                              <a:effectLst/>
                            </a:rPr>
                            <a:t>ترتيب قيم</a:t>
                          </a:r>
                          <a:endParaRPr lang="en-US" sz="1600" dirty="0" smtClean="0">
                            <a:effectLst/>
                          </a:endParaRPr>
                        </a:p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y</a:t>
                          </a:r>
                          <a:r>
                            <a:rPr lang="ar-IQ" sz="1600" dirty="0" smtClean="0">
                              <a:effectLst/>
                            </a:rPr>
                            <a:t> </a:t>
                          </a:r>
                          <a:endParaRPr lang="en-US" sz="1600" dirty="0">
                            <a:effectLst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Y </a:t>
                          </a:r>
                          <a:r>
                            <a:rPr lang="ar-IQ" sz="1600" dirty="0">
                              <a:effectLst/>
                            </a:rPr>
                            <a:t>رتب</a:t>
                          </a:r>
                          <a:r>
                            <a:rPr lang="en-US" sz="1600" dirty="0">
                              <a:effectLst/>
                            </a:rPr>
                            <a:t> (rank Y</a:t>
                          </a:r>
                          <a:r>
                            <a:rPr lang="en-US" sz="1600" dirty="0" smtClean="0">
                              <a:effectLst/>
                            </a:rPr>
                            <a:t>)</a:t>
                          </a:r>
                          <a:endParaRPr lang="en-US" sz="1600" dirty="0">
                            <a:effectLst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𝐝</m:t>
                                    </m:r>
                                  </m:e>
                                  <m:sub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𝐢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𝐝</m:t>
                                    </m:r>
                                  </m:e>
                                  <m:sub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𝐢</m:t>
                                    </m:r>
                                  </m:sub>
                                  <m:sup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303597700"/>
                      </a:ext>
                    </a:extLst>
                  </a:tr>
                  <a:tr h="421608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>
                              <a:effectLst/>
                            </a:rPr>
                            <a:t>متوسط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 smtClean="0">
                              <a:effectLst/>
                            </a:rPr>
                            <a:t>ممتاز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ضعيف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3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ضعيف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6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3 – 6 = –3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9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821978728"/>
                      </a:ext>
                    </a:extLst>
                  </a:tr>
                  <a:tr h="321451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>
                              <a:effectLst/>
                            </a:rPr>
                            <a:t>جيد جداً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 smtClean="0">
                              <a:effectLst/>
                            </a:rPr>
                            <a:t>جيد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مقبول 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5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مقبول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4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5 – 1 = 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119045067"/>
                      </a:ext>
                    </a:extLst>
                  </a:tr>
                  <a:tr h="31162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3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>
                              <a:effectLst/>
                            </a:rPr>
                            <a:t>ممتاز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>
                              <a:effectLst/>
                            </a:rPr>
                            <a:t>جيدة جداً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متوسط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6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متوسط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5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6 – 5 = 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110353398"/>
                      </a:ext>
                    </a:extLst>
                  </a:tr>
                  <a:tr h="321451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4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>
                              <a:effectLst/>
                            </a:rPr>
                            <a:t>مقبول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 smtClean="0">
                              <a:effectLst/>
                            </a:rPr>
                            <a:t>ضعيف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جيد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2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جيد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2 – 1 = 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176071274"/>
                      </a:ext>
                    </a:extLst>
                  </a:tr>
                  <a:tr h="321451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5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>
                              <a:effectLst/>
                            </a:rPr>
                            <a:t>جيد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 smtClean="0">
                              <a:effectLst/>
                            </a:rPr>
                            <a:t>متوسط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جيد جدا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4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جيد جدا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3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4 – 3 = 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327308621"/>
                      </a:ext>
                    </a:extLst>
                  </a:tr>
                  <a:tr h="321451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6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>
                              <a:effectLst/>
                            </a:rPr>
                            <a:t>ضعيف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 smtClean="0">
                              <a:effectLst/>
                            </a:rPr>
                            <a:t>مقبول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ممتاز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ممتاز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2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 – 2 = –1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06188241"/>
                      </a:ext>
                    </a:extLst>
                  </a:tr>
                  <a:tr h="321451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 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 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 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 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 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0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14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45849731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جدول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55668018"/>
                  </p:ext>
                </p:extLst>
              </p:nvPr>
            </p:nvGraphicFramePr>
            <p:xfrm>
              <a:off x="977900" y="1065325"/>
              <a:ext cx="9359901" cy="3622008"/>
            </p:xfrm>
            <a:graphic>
              <a:graphicData uri="http://schemas.openxmlformats.org/drawingml/2006/table">
                <a:tbl>
                  <a:tblPr firstRow="1" firstCol="1" bandRow="1">
                    <a:tableStyleId>{93296810-A885-4BE3-A3E7-6D5BEEA58F35}</a:tableStyleId>
                  </a:tblPr>
                  <a:tblGrid>
                    <a:gridCol w="740557">
                      <a:extLst>
                        <a:ext uri="{9D8B030D-6E8A-4147-A177-3AD203B41FA5}">
                          <a16:colId xmlns:a16="http://schemas.microsoft.com/office/drawing/2014/main" val="3695685156"/>
                        </a:ext>
                      </a:extLst>
                    </a:gridCol>
                    <a:gridCol w="811982">
                      <a:extLst>
                        <a:ext uri="{9D8B030D-6E8A-4147-A177-3AD203B41FA5}">
                          <a16:colId xmlns:a16="http://schemas.microsoft.com/office/drawing/2014/main" val="4282473871"/>
                        </a:ext>
                      </a:extLst>
                    </a:gridCol>
                    <a:gridCol w="934809">
                      <a:extLst>
                        <a:ext uri="{9D8B030D-6E8A-4147-A177-3AD203B41FA5}">
                          <a16:colId xmlns:a16="http://schemas.microsoft.com/office/drawing/2014/main" val="1242166667"/>
                        </a:ext>
                      </a:extLst>
                    </a:gridCol>
                    <a:gridCol w="1005152">
                      <a:extLst>
                        <a:ext uri="{9D8B030D-6E8A-4147-A177-3AD203B41FA5}">
                          <a16:colId xmlns:a16="http://schemas.microsoft.com/office/drawing/2014/main" val="921445450"/>
                        </a:ext>
                      </a:extLst>
                    </a:gridCol>
                    <a:gridCol w="1257300">
                      <a:extLst>
                        <a:ext uri="{9D8B030D-6E8A-4147-A177-3AD203B41FA5}">
                          <a16:colId xmlns:a16="http://schemas.microsoft.com/office/drawing/2014/main" val="3917112372"/>
                        </a:ext>
                      </a:extLst>
                    </a:gridCol>
                    <a:gridCol w="1130300">
                      <a:extLst>
                        <a:ext uri="{9D8B030D-6E8A-4147-A177-3AD203B41FA5}">
                          <a16:colId xmlns:a16="http://schemas.microsoft.com/office/drawing/2014/main" val="247865568"/>
                        </a:ext>
                      </a:extLst>
                    </a:gridCol>
                    <a:gridCol w="1308100">
                      <a:extLst>
                        <a:ext uri="{9D8B030D-6E8A-4147-A177-3AD203B41FA5}">
                          <a16:colId xmlns:a16="http://schemas.microsoft.com/office/drawing/2014/main" val="754679100"/>
                        </a:ext>
                      </a:extLst>
                    </a:gridCol>
                    <a:gridCol w="1633002">
                      <a:extLst>
                        <a:ext uri="{9D8B030D-6E8A-4147-A177-3AD203B41FA5}">
                          <a16:colId xmlns:a16="http://schemas.microsoft.com/office/drawing/2014/main" val="2023370142"/>
                        </a:ext>
                      </a:extLst>
                    </a:gridCol>
                    <a:gridCol w="538699">
                      <a:extLst>
                        <a:ext uri="{9D8B030D-6E8A-4147-A177-3AD203B41FA5}">
                          <a16:colId xmlns:a16="http://schemas.microsoft.com/office/drawing/2014/main" val="2971730810"/>
                        </a:ext>
                      </a:extLst>
                    </a:gridCol>
                  </a:tblGrid>
                  <a:tr h="73152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600" dirty="0">
                              <a:effectLst/>
                            </a:rPr>
                            <a:t>الطالب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X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Y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6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ترتيب قيم</a:t>
                          </a:r>
                          <a:r>
                            <a:rPr lang="ar-IQ" sz="1600" baseline="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1600" baseline="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x</a:t>
                          </a:r>
                          <a:r>
                            <a:rPr lang="ar-IQ" sz="1600" baseline="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 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 </a:t>
                          </a:r>
                          <a:r>
                            <a:rPr lang="ar-IQ" sz="1600" dirty="0" smtClean="0">
                              <a:effectLst/>
                            </a:rPr>
                            <a:t>رتب</a:t>
                          </a:r>
                          <a:r>
                            <a:rPr lang="en-US" sz="1600" dirty="0" smtClean="0">
                              <a:effectLst/>
                            </a:rPr>
                            <a:t> (rank </a:t>
                          </a:r>
                          <a:r>
                            <a:rPr lang="en-US" sz="1600" dirty="0">
                              <a:effectLst/>
                            </a:rPr>
                            <a:t>X)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600" dirty="0" smtClean="0">
                              <a:effectLst/>
                            </a:rPr>
                            <a:t>ترتيب قيم</a:t>
                          </a:r>
                          <a:endParaRPr lang="en-US" sz="1600" dirty="0" smtClean="0">
                            <a:effectLst/>
                          </a:endParaRPr>
                        </a:p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y</a:t>
                          </a:r>
                          <a:r>
                            <a:rPr lang="ar-IQ" sz="1600" dirty="0" smtClean="0">
                              <a:effectLst/>
                            </a:rPr>
                            <a:t> </a:t>
                          </a:r>
                          <a:endParaRPr lang="en-US" sz="1600" dirty="0">
                            <a:effectLst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Y </a:t>
                          </a:r>
                          <a:r>
                            <a:rPr lang="ar-IQ" sz="1600" dirty="0">
                              <a:effectLst/>
                            </a:rPr>
                            <a:t>رتب</a:t>
                          </a:r>
                          <a:r>
                            <a:rPr lang="en-US" sz="1600" dirty="0">
                              <a:effectLst/>
                            </a:rPr>
                            <a:t> (rank Y</a:t>
                          </a:r>
                          <a:r>
                            <a:rPr lang="en-US" sz="1600" dirty="0" smtClean="0">
                              <a:effectLst/>
                            </a:rPr>
                            <a:t>)</a:t>
                          </a:r>
                          <a:endParaRPr lang="en-US" sz="1600" dirty="0">
                            <a:effectLst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440672" t="-833" r="-34328" b="-4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646591" t="-833" r="-4545" b="-41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3597700"/>
                      </a:ext>
                    </a:extLst>
                  </a:tr>
                  <a:tr h="421608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>
                              <a:effectLst/>
                            </a:rPr>
                            <a:t>متوسط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 smtClean="0">
                              <a:effectLst/>
                            </a:rPr>
                            <a:t>ممتاز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ضعيف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3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ضعيف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6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3 – 6 = –3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9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821978728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>
                              <a:effectLst/>
                            </a:rPr>
                            <a:t>جيد جداً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 smtClean="0">
                              <a:effectLst/>
                            </a:rPr>
                            <a:t>جيد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مقبول 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5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مقبول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4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5 – 1 = 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119045067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3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>
                              <a:effectLst/>
                            </a:rPr>
                            <a:t>ممتاز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>
                              <a:effectLst/>
                            </a:rPr>
                            <a:t>جيدة جداً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متوسط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6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متوسط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5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6 – 5 = 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110353398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4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>
                              <a:effectLst/>
                            </a:rPr>
                            <a:t>مقبول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 smtClean="0">
                              <a:effectLst/>
                            </a:rPr>
                            <a:t>ضعيف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جيد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2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جيد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2 – 1 = 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176071274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5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>
                              <a:effectLst/>
                            </a:rPr>
                            <a:t>جيد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 smtClean="0">
                              <a:effectLst/>
                            </a:rPr>
                            <a:t>متوسط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جيد جدا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4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جيد جدا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3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4 – 3 = 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327308621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6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>
                              <a:effectLst/>
                            </a:rPr>
                            <a:t>ضعيف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 smtClean="0">
                              <a:effectLst/>
                            </a:rPr>
                            <a:t>مقبول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ممتاز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ممتاز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2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 – 2 = –1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06188241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 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 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 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 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 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0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14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45849731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مستطيل 4"/>
          <p:cNvSpPr/>
          <p:nvPr/>
        </p:nvSpPr>
        <p:spPr>
          <a:xfrm>
            <a:off x="6347425" y="5006470"/>
            <a:ext cx="4993675" cy="5046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نطبق الصيغة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(3)</a:t>
            </a:r>
            <a:r>
              <a:rPr kumimoji="0" lang="ar-IQ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لمعامل ارتباط الرتب </a:t>
            </a:r>
            <a:r>
              <a:rPr kumimoji="0" lang="ar-IQ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لسبيرمان</a:t>
            </a: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كما يلي: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مستطيل 5"/>
              <p:cNvSpPr/>
              <p:nvPr/>
            </p:nvSpPr>
            <p:spPr>
              <a:xfrm>
                <a:off x="1295400" y="5206722"/>
                <a:ext cx="6781800" cy="14610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just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r</m:t>
                        </m:r>
                      </m:e>
                      <m:sub>
                        <m:r>
                          <m:rPr>
                            <m:sty m:val="p"/>
                          </m:rP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s</m:t>
                        </m:r>
                      </m:sub>
                    </m:sSub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1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 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  <m:nary>
                          <m:naryPr>
                            <m:chr m:val="∑"/>
                            <m:limLoc m:val="undOvr"/>
                            <m:ctrlPr>
                              <a:rPr kumimoji="0" 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sty m:val="p"/>
                              </m:rPr>
                              <a:rPr kumimoji="0" lang="en-US" sz="20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i</m:t>
                            </m:r>
                            <m:r>
                              <a:rPr kumimoji="0" lang="en-US" sz="20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r>
                              <a:rPr kumimoji="0" lang="en-US" sz="20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kumimoji="0" lang="en-US" sz="20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n</m:t>
                            </m:r>
                          </m:sup>
                          <m:e>
                            <m:sSubSup>
                              <m:sSubSupPr>
                                <m:ctrlPr>
                                  <a:rPr kumimoji="0" lang="en-US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kumimoji="0" lang="en-US" sz="20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d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kumimoji="0" lang="en-US" sz="20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i</m:t>
                                </m:r>
                              </m:sub>
                              <m:sup>
                                <m:r>
                                  <a:rPr kumimoji="0" lang="en-US" sz="20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kumimoji="0" lang="en-US" sz="20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 </m:t>
                            </m:r>
                          </m:e>
                        </m:nary>
                      </m:num>
                      <m:den>
                        <m:r>
                          <m:rPr>
                            <m:sty m:val="p"/>
                          </m:rP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n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kumimoji="0" 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kumimoji="0" lang="en-US" sz="20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n</m:t>
                            </m:r>
                          </m:e>
                          <m:sup>
                            <m:r>
                              <a:rPr kumimoji="0" lang="en-US" sz="20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1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14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 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36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  </m:t>
                        </m:r>
                      </m:den>
                    </m:f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0.764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lvl="0" indent="0" algn="just" defTabSz="914400" rtl="1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IQ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الارتباط </a:t>
                </a:r>
                <a:r>
                  <a:rPr kumimoji="0" lang="ar-IQ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طردي وقوي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مستطيل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5206722"/>
                <a:ext cx="6781800" cy="1461041"/>
              </a:xfrm>
              <a:prstGeom prst="rect">
                <a:avLst/>
              </a:prstGeom>
              <a:blipFill>
                <a:blip r:embed="rId3"/>
                <a:stretch>
                  <a:fillRect r="-899" b="-291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0977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775"/>
          </a:xfrm>
        </p:spPr>
        <p:txBody>
          <a:bodyPr>
            <a:normAutofit fontScale="90000"/>
          </a:bodyPr>
          <a:lstStyle/>
          <a:p>
            <a:pPr algn="ctr"/>
            <a:r>
              <a:rPr lang="ar-IQ" b="1" dirty="0"/>
              <a:t>الارتباط الخطي البسيط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092200"/>
            <a:ext cx="10515600" cy="5626100"/>
          </a:xfrm>
        </p:spPr>
        <p:txBody>
          <a:bodyPr/>
          <a:lstStyle/>
          <a:p>
            <a:pPr marL="0" indent="0">
              <a:buNone/>
            </a:pPr>
            <a:r>
              <a:rPr lang="ar-IQ" sz="2000" b="1" u="sng" dirty="0" smtClean="0"/>
              <a:t>مثال : </a:t>
            </a:r>
            <a:r>
              <a:rPr lang="ar-IQ" sz="2000" dirty="0" smtClean="0"/>
              <a:t>الجدول الاتي يبين العلاقة بين عمر السائق وعدد المخالفات التي حصل عليها خلال عام . </a:t>
            </a:r>
          </a:p>
          <a:p>
            <a:pPr marL="0" indent="0">
              <a:buNone/>
            </a:pPr>
            <a:r>
              <a:rPr lang="ar-IQ" sz="2000" dirty="0" smtClean="0"/>
              <a:t>اوجد معامل ارتباط الرتب </a:t>
            </a:r>
            <a:r>
              <a:rPr lang="ar-IQ" sz="2000" dirty="0" err="1" smtClean="0"/>
              <a:t>لسبيرمان</a:t>
            </a:r>
            <a:r>
              <a:rPr lang="ar-IQ" sz="2000" dirty="0" smtClean="0"/>
              <a:t> 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ar-IQ" sz="2000" b="1" u="sng" dirty="0" smtClean="0"/>
              <a:t>الحل: </a:t>
            </a:r>
            <a:r>
              <a:rPr lang="ar-IQ" sz="2000" dirty="0"/>
              <a:t>لغرض حساب معامل الارتباط </a:t>
            </a:r>
            <a:r>
              <a:rPr lang="ar-IQ" sz="2000" dirty="0" err="1"/>
              <a:t>لسبيرمان</a:t>
            </a:r>
            <a:r>
              <a:rPr lang="ar-IQ" sz="2000" dirty="0"/>
              <a:t> يتم أولا ترتيب قيم  </a:t>
            </a:r>
            <a:r>
              <a:rPr lang="en-US" sz="2000" dirty="0"/>
              <a:t>x</a:t>
            </a:r>
            <a:r>
              <a:rPr lang="ar-IQ" sz="2000" dirty="0"/>
              <a:t> و  </a:t>
            </a:r>
            <a:r>
              <a:rPr lang="en-US" sz="2000" dirty="0"/>
              <a:t>y</a:t>
            </a:r>
            <a:r>
              <a:rPr lang="ar-IQ" sz="2000" dirty="0"/>
              <a:t> تصاعديا كالاتي:</a:t>
            </a:r>
          </a:p>
          <a:p>
            <a:pPr marL="0" indent="0">
              <a:buNone/>
            </a:pPr>
            <a:endParaRPr lang="ar-IQ" sz="2000" b="1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/>
          </p:nvPr>
        </p:nvGraphicFramePr>
        <p:xfrm>
          <a:off x="1198034" y="1556544"/>
          <a:ext cx="3513666" cy="3606800"/>
        </p:xfrm>
        <a:graphic>
          <a:graphicData uri="http://schemas.openxmlformats.org/drawingml/2006/table">
            <a:tbl>
              <a:tblPr rtl="1" firstRow="1" bandRow="1">
                <a:tableStyleId>{35758FB7-9AC5-4552-8A53-C91805E547FA}</a:tableStyleId>
              </a:tblPr>
              <a:tblGrid>
                <a:gridCol w="1171222">
                  <a:extLst>
                    <a:ext uri="{9D8B030D-6E8A-4147-A177-3AD203B41FA5}">
                      <a16:colId xmlns:a16="http://schemas.microsoft.com/office/drawing/2014/main" val="2246195239"/>
                    </a:ext>
                  </a:extLst>
                </a:gridCol>
                <a:gridCol w="1171222">
                  <a:extLst>
                    <a:ext uri="{9D8B030D-6E8A-4147-A177-3AD203B41FA5}">
                      <a16:colId xmlns:a16="http://schemas.microsoft.com/office/drawing/2014/main" val="3746503488"/>
                    </a:ext>
                  </a:extLst>
                </a:gridCol>
                <a:gridCol w="1171222">
                  <a:extLst>
                    <a:ext uri="{9D8B030D-6E8A-4147-A177-3AD203B41FA5}">
                      <a16:colId xmlns:a16="http://schemas.microsoft.com/office/drawing/2014/main" val="24979374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عدد المخالفات </a:t>
                      </a:r>
                      <a:r>
                        <a:rPr lang="en-US" baseline="0" dirty="0" smtClean="0"/>
                        <a:t>y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baseline="0" dirty="0" smtClean="0"/>
                        <a:t>عمر السائق</a:t>
                      </a:r>
                      <a:r>
                        <a:rPr lang="ar-IQ" dirty="0" smtClean="0"/>
                        <a:t> </a:t>
                      </a:r>
                      <a:r>
                        <a:rPr lang="en-US" baseline="0" dirty="0" smtClean="0"/>
                        <a:t>x       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السائق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524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4</a:t>
                      </a:r>
                      <a:endParaRPr lang="ar-IQ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45</a:t>
                      </a:r>
                      <a:endParaRPr lang="ar-IQ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1</a:t>
                      </a:r>
                      <a:endParaRPr lang="ar-IQ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302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7</a:t>
                      </a:r>
                      <a:endParaRPr lang="ar-IQ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28</a:t>
                      </a:r>
                      <a:endParaRPr lang="ar-IQ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</a:t>
                      </a:r>
                      <a:endParaRPr lang="ar-IQ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132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</a:t>
                      </a:r>
                      <a:endParaRPr lang="ar-IQ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52</a:t>
                      </a:r>
                      <a:endParaRPr lang="ar-IQ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</a:t>
                      </a:r>
                      <a:endParaRPr lang="ar-IQ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524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8</a:t>
                      </a:r>
                      <a:endParaRPr lang="ar-IQ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24</a:t>
                      </a:r>
                      <a:endParaRPr lang="ar-IQ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4</a:t>
                      </a:r>
                      <a:endParaRPr lang="ar-IQ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266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</a:t>
                      </a:r>
                      <a:endParaRPr lang="ar-IQ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56</a:t>
                      </a:r>
                      <a:endParaRPr lang="ar-IQ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5</a:t>
                      </a:r>
                      <a:endParaRPr lang="ar-IQ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9038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5</a:t>
                      </a:r>
                      <a:endParaRPr lang="ar-IQ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32</a:t>
                      </a:r>
                      <a:endParaRPr lang="ar-IQ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6</a:t>
                      </a:r>
                      <a:endParaRPr lang="ar-IQ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421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1</a:t>
                      </a:r>
                      <a:endParaRPr lang="ar-IQ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63</a:t>
                      </a:r>
                      <a:endParaRPr lang="ar-IQ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7</a:t>
                      </a:r>
                      <a:endParaRPr lang="ar-IQ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343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6</a:t>
                      </a:r>
                      <a:endParaRPr lang="ar-IQ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38</a:t>
                      </a:r>
                      <a:endParaRPr lang="ar-IQ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8</a:t>
                      </a:r>
                      <a:endParaRPr lang="ar-IQ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330354"/>
                  </a:ext>
                </a:extLst>
              </a:tr>
            </a:tbl>
          </a:graphicData>
        </a:graphic>
      </p:graphicFrame>
      <p:graphicFrame>
        <p:nvGraphicFramePr>
          <p:cNvPr id="5" name="جدول 4"/>
          <p:cNvGraphicFramePr>
            <a:graphicFrameLocks noGrp="1"/>
          </p:cNvGraphicFramePr>
          <p:nvPr>
            <p:extLst/>
          </p:nvPr>
        </p:nvGraphicFramePr>
        <p:xfrm>
          <a:off x="1198034" y="5706428"/>
          <a:ext cx="8403166" cy="949960"/>
        </p:xfrm>
        <a:graphic>
          <a:graphicData uri="http://schemas.openxmlformats.org/drawingml/2006/table">
            <a:tbl>
              <a:tblPr rtl="1" firstRow="1" bandRow="1">
                <a:tableStyleId>{22838BEF-8BB2-4498-84A7-C5851F593DF1}</a:tableStyleId>
              </a:tblPr>
              <a:tblGrid>
                <a:gridCol w="982135">
                  <a:extLst>
                    <a:ext uri="{9D8B030D-6E8A-4147-A177-3AD203B41FA5}">
                      <a16:colId xmlns:a16="http://schemas.microsoft.com/office/drawing/2014/main" val="861049442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3883262863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3566933088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409304390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411465905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841866631"/>
                    </a:ext>
                  </a:extLst>
                </a:gridCol>
                <a:gridCol w="947705">
                  <a:extLst>
                    <a:ext uri="{9D8B030D-6E8A-4147-A177-3AD203B41FA5}">
                      <a16:colId xmlns:a16="http://schemas.microsoft.com/office/drawing/2014/main" val="3795699365"/>
                    </a:ext>
                  </a:extLst>
                </a:gridCol>
                <a:gridCol w="859456">
                  <a:extLst>
                    <a:ext uri="{9D8B030D-6E8A-4147-A177-3AD203B41FA5}">
                      <a16:colId xmlns:a16="http://schemas.microsoft.com/office/drawing/2014/main" val="3487401648"/>
                    </a:ext>
                  </a:extLst>
                </a:gridCol>
                <a:gridCol w="1118070">
                  <a:extLst>
                    <a:ext uri="{9D8B030D-6E8A-4147-A177-3AD203B41FA5}">
                      <a16:colId xmlns:a16="http://schemas.microsoft.com/office/drawing/2014/main" val="31091059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56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56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52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45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1600" b="1" dirty="0" smtClean="0"/>
                        <a:t>عمر السائق </a:t>
                      </a:r>
                      <a:r>
                        <a:rPr lang="en-US" sz="1600" b="1" dirty="0" smtClean="0"/>
                        <a:t>x</a:t>
                      </a:r>
                      <a:r>
                        <a:rPr lang="ar-IQ" sz="1600" b="1" dirty="0" smtClean="0"/>
                        <a:t>   </a:t>
                      </a:r>
                      <a:endParaRPr lang="ar-IQ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228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b="1" dirty="0" smtClean="0"/>
                        <a:t>8</a:t>
                      </a:r>
                      <a:endParaRPr lang="ar-IQ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b="1" dirty="0" smtClean="0"/>
                        <a:t>7</a:t>
                      </a:r>
                      <a:endParaRPr lang="ar-IQ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b="1" dirty="0" smtClean="0"/>
                        <a:t>6</a:t>
                      </a:r>
                      <a:endParaRPr lang="ar-IQ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b="1" dirty="0" smtClean="0"/>
                        <a:t>5</a:t>
                      </a:r>
                      <a:endParaRPr lang="ar-IQ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b="1" dirty="0" smtClean="0"/>
                        <a:t>4</a:t>
                      </a:r>
                      <a:endParaRPr lang="ar-IQ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b="1" dirty="0" smtClean="0"/>
                        <a:t>3</a:t>
                      </a:r>
                      <a:endParaRPr lang="ar-IQ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b="1" dirty="0" smtClean="0"/>
                        <a:t>2</a:t>
                      </a:r>
                      <a:endParaRPr lang="ar-IQ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b="1" dirty="0" smtClean="0"/>
                        <a:t>1</a:t>
                      </a:r>
                      <a:endParaRPr lang="ar-IQ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1600" b="1" dirty="0" smtClean="0"/>
                        <a:t>عدد المخالفات </a:t>
                      </a:r>
                      <a:r>
                        <a:rPr lang="en-US" sz="1600" b="1" dirty="0" smtClean="0"/>
                        <a:t>y</a:t>
                      </a:r>
                      <a:r>
                        <a:rPr lang="ar-IQ" sz="1600" b="1" dirty="0" smtClean="0"/>
                        <a:t> </a:t>
                      </a:r>
                      <a:endParaRPr lang="ar-IQ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147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6149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12800" y="85725"/>
            <a:ext cx="10515600" cy="587375"/>
          </a:xfrm>
        </p:spPr>
        <p:txBody>
          <a:bodyPr>
            <a:normAutofit fontScale="90000"/>
          </a:bodyPr>
          <a:lstStyle/>
          <a:p>
            <a:pPr algn="ctr"/>
            <a:r>
              <a:rPr lang="ar-IQ" b="1" dirty="0"/>
              <a:t>الارتباط الخطي البسيط</a:t>
            </a: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عنصر نائب للمحتوى 3"/>
              <p:cNvGraphicFramePr>
                <a:graphicFrameLocks noGrp="1"/>
              </p:cNvGraphicFramePr>
              <p:nvPr>
                <p:ph idx="1"/>
                <p:extLst/>
              </p:nvPr>
            </p:nvGraphicFramePr>
            <p:xfrm>
              <a:off x="812800" y="1035092"/>
              <a:ext cx="7700291" cy="4206240"/>
            </p:xfrm>
            <a:graphic>
              <a:graphicData uri="http://schemas.openxmlformats.org/drawingml/2006/table">
                <a:tbl>
                  <a:tblPr rtl="1" firstRow="1" bandRow="1">
                    <a:tableStyleId>{5C22544A-7EE6-4342-B048-85BDC9FD1C3A}</a:tableStyleId>
                  </a:tblPr>
                  <a:tblGrid>
                    <a:gridCol w="854476">
                      <a:extLst>
                        <a:ext uri="{9D8B030D-6E8A-4147-A177-3AD203B41FA5}">
                          <a16:colId xmlns:a16="http://schemas.microsoft.com/office/drawing/2014/main" val="2675161652"/>
                        </a:ext>
                      </a:extLst>
                    </a:gridCol>
                    <a:gridCol w="844468">
                      <a:extLst>
                        <a:ext uri="{9D8B030D-6E8A-4147-A177-3AD203B41FA5}">
                          <a16:colId xmlns:a16="http://schemas.microsoft.com/office/drawing/2014/main" val="3998451357"/>
                        </a:ext>
                      </a:extLst>
                    </a:gridCol>
                    <a:gridCol w="864484">
                      <a:extLst>
                        <a:ext uri="{9D8B030D-6E8A-4147-A177-3AD203B41FA5}">
                          <a16:colId xmlns:a16="http://schemas.microsoft.com/office/drawing/2014/main" val="2802657188"/>
                        </a:ext>
                      </a:extLst>
                    </a:gridCol>
                    <a:gridCol w="864484">
                      <a:extLst>
                        <a:ext uri="{9D8B030D-6E8A-4147-A177-3AD203B41FA5}">
                          <a16:colId xmlns:a16="http://schemas.microsoft.com/office/drawing/2014/main" val="1548985338"/>
                        </a:ext>
                      </a:extLst>
                    </a:gridCol>
                    <a:gridCol w="729079">
                      <a:extLst>
                        <a:ext uri="{9D8B030D-6E8A-4147-A177-3AD203B41FA5}">
                          <a16:colId xmlns:a16="http://schemas.microsoft.com/office/drawing/2014/main" val="862012404"/>
                        </a:ext>
                      </a:extLst>
                    </a:gridCol>
                    <a:gridCol w="939800">
                      <a:extLst>
                        <a:ext uri="{9D8B030D-6E8A-4147-A177-3AD203B41FA5}">
                          <a16:colId xmlns:a16="http://schemas.microsoft.com/office/drawing/2014/main" val="2371213437"/>
                        </a:ext>
                      </a:extLst>
                    </a:gridCol>
                    <a:gridCol w="894548">
                      <a:extLst>
                        <a:ext uri="{9D8B030D-6E8A-4147-A177-3AD203B41FA5}">
                          <a16:colId xmlns:a16="http://schemas.microsoft.com/office/drawing/2014/main" val="1352379888"/>
                        </a:ext>
                      </a:extLst>
                    </a:gridCol>
                    <a:gridCol w="859481">
                      <a:extLst>
                        <a:ext uri="{9D8B030D-6E8A-4147-A177-3AD203B41FA5}">
                          <a16:colId xmlns:a16="http://schemas.microsoft.com/office/drawing/2014/main" val="1187311900"/>
                        </a:ext>
                      </a:extLst>
                    </a:gridCol>
                    <a:gridCol w="849471">
                      <a:extLst>
                        <a:ext uri="{9D8B030D-6E8A-4147-A177-3AD203B41FA5}">
                          <a16:colId xmlns:a16="http://schemas.microsoft.com/office/drawing/2014/main" val="838611931"/>
                        </a:ext>
                      </a:extLst>
                    </a:gridCol>
                  </a:tblGrid>
                  <a:tr h="342901">
                    <a:tc>
                      <a:txBody>
                        <a:bodyPr/>
                        <a:lstStyle/>
                        <a:p>
                          <a:pPr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800" b="1" i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𝐝</m:t>
                                    </m:r>
                                  </m:e>
                                  <m:sub>
                                    <m:r>
                                      <a:rPr lang="en-US" sz="1800" b="1" i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𝐢</m:t>
                                    </m:r>
                                  </m:sub>
                                  <m:sup>
                                    <m:r>
                                      <a:rPr lang="en-US" sz="1800" b="1" i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ar-IQ" b="1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1" i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𝐝</m:t>
                                    </m:r>
                                  </m:e>
                                  <m:sub>
                                    <m:r>
                                      <a:rPr lang="en-US" sz="1800" b="1" i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𝐢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IQ" b="1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IQ" dirty="0" smtClean="0"/>
                            <a:t>رتب </a:t>
                          </a:r>
                          <a:r>
                            <a:rPr lang="en-US" dirty="0" smtClean="0"/>
                            <a:t>y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IQ" dirty="0" smtClean="0"/>
                            <a:t>ترتيب</a:t>
                          </a:r>
                          <a:r>
                            <a:rPr lang="ar-IQ" baseline="0" dirty="0" smtClean="0"/>
                            <a:t> قيم </a:t>
                          </a:r>
                          <a:r>
                            <a:rPr lang="en-US" baseline="0" dirty="0" smtClean="0"/>
                            <a:t>y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IQ" dirty="0" smtClean="0"/>
                            <a:t>رتب</a:t>
                          </a:r>
                          <a:r>
                            <a:rPr lang="ar-IQ" baseline="0" dirty="0" smtClean="0"/>
                            <a:t>  </a:t>
                          </a:r>
                          <a:r>
                            <a:rPr lang="en-US" baseline="0" dirty="0" smtClean="0"/>
                            <a:t>x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IQ" baseline="0" dirty="0" smtClean="0"/>
                            <a:t>ترتيب قيم </a:t>
                          </a:r>
                          <a:r>
                            <a:rPr lang="en-US" baseline="0" dirty="0" smtClean="0"/>
                            <a:t>x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IQ" dirty="0" smtClean="0"/>
                            <a:t>عدد</a:t>
                          </a:r>
                          <a:r>
                            <a:rPr lang="ar-IQ" baseline="0" dirty="0" smtClean="0"/>
                            <a:t> المخالفات</a:t>
                          </a:r>
                          <a:r>
                            <a:rPr lang="en-US" baseline="0" dirty="0" smtClean="0"/>
                            <a:t>y 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IQ" dirty="0" smtClean="0"/>
                            <a:t>عمر السائق</a:t>
                          </a:r>
                          <a:r>
                            <a:rPr lang="ar-IQ" baseline="0" dirty="0" smtClean="0"/>
                            <a:t> </a:t>
                          </a:r>
                          <a:r>
                            <a:rPr lang="en-US" baseline="0" dirty="0" smtClean="0"/>
                            <a:t>x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IQ" dirty="0" smtClean="0"/>
                            <a:t>السائق</a:t>
                          </a:r>
                          <a:endParaRPr lang="ar-IQ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495111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1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1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4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1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5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24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dirty="0" smtClean="0"/>
                            <a:t>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45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1600" b="1" dirty="0" smtClean="0"/>
                            <a:t>1</a:t>
                          </a:r>
                          <a:endParaRPr lang="ar-IQ" sz="1600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6937643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25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-5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7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2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2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lang="en-US" b="1" dirty="0" smtClean="0"/>
                            <a:t>28</a:t>
                          </a:r>
                          <a:r>
                            <a:rPr lang="en-US" dirty="0" smtClean="0"/>
                            <a:t>     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7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28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2</a:t>
                          </a:r>
                          <a:endParaRPr lang="ar-IQ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2552850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9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3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3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3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6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32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3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52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3</a:t>
                          </a:r>
                          <a:endParaRPr lang="ar-IQ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2506063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49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-7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8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4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1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lvl="1" algn="r" rtl="1"/>
                          <a:r>
                            <a:rPr lang="en-US" b="1" dirty="0" smtClean="0"/>
                            <a:t>38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8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24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4</a:t>
                          </a:r>
                          <a:endParaRPr lang="ar-IQ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88197505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25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5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2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5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7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45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2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56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5</a:t>
                          </a:r>
                          <a:endParaRPr lang="ar-IQ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03783602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4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-2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5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6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3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lvl="1" algn="ctr" rtl="1"/>
                          <a:r>
                            <a:rPr lang="en-US" b="1" dirty="0" smtClean="0"/>
                            <a:t>52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5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32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6</a:t>
                          </a:r>
                          <a:endParaRPr lang="ar-IQ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9404530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49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7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1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7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8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56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1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63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7</a:t>
                          </a:r>
                          <a:endParaRPr lang="ar-IQ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60913089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4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-2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6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8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4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63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6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38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8</a:t>
                          </a:r>
                          <a:endParaRPr lang="ar-IQ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12127359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166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ar-IQ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478008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عنصر نائب للمحتوى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84477432"/>
                  </p:ext>
                </p:extLst>
              </p:nvPr>
            </p:nvGraphicFramePr>
            <p:xfrm>
              <a:off x="812800" y="1035092"/>
              <a:ext cx="7700291" cy="4206240"/>
            </p:xfrm>
            <a:graphic>
              <a:graphicData uri="http://schemas.openxmlformats.org/drawingml/2006/table">
                <a:tbl>
                  <a:tblPr rtl="1" firstRow="1" bandRow="1">
                    <a:tableStyleId>{5C22544A-7EE6-4342-B048-85BDC9FD1C3A}</a:tableStyleId>
                  </a:tblPr>
                  <a:tblGrid>
                    <a:gridCol w="854476">
                      <a:extLst>
                        <a:ext uri="{9D8B030D-6E8A-4147-A177-3AD203B41FA5}">
                          <a16:colId xmlns:a16="http://schemas.microsoft.com/office/drawing/2014/main" val="2675161652"/>
                        </a:ext>
                      </a:extLst>
                    </a:gridCol>
                    <a:gridCol w="844468">
                      <a:extLst>
                        <a:ext uri="{9D8B030D-6E8A-4147-A177-3AD203B41FA5}">
                          <a16:colId xmlns:a16="http://schemas.microsoft.com/office/drawing/2014/main" val="3998451357"/>
                        </a:ext>
                      </a:extLst>
                    </a:gridCol>
                    <a:gridCol w="864484">
                      <a:extLst>
                        <a:ext uri="{9D8B030D-6E8A-4147-A177-3AD203B41FA5}">
                          <a16:colId xmlns:a16="http://schemas.microsoft.com/office/drawing/2014/main" val="2802657188"/>
                        </a:ext>
                      </a:extLst>
                    </a:gridCol>
                    <a:gridCol w="864484">
                      <a:extLst>
                        <a:ext uri="{9D8B030D-6E8A-4147-A177-3AD203B41FA5}">
                          <a16:colId xmlns:a16="http://schemas.microsoft.com/office/drawing/2014/main" val="1548985338"/>
                        </a:ext>
                      </a:extLst>
                    </a:gridCol>
                    <a:gridCol w="729079">
                      <a:extLst>
                        <a:ext uri="{9D8B030D-6E8A-4147-A177-3AD203B41FA5}">
                          <a16:colId xmlns:a16="http://schemas.microsoft.com/office/drawing/2014/main" val="862012404"/>
                        </a:ext>
                      </a:extLst>
                    </a:gridCol>
                    <a:gridCol w="939800">
                      <a:extLst>
                        <a:ext uri="{9D8B030D-6E8A-4147-A177-3AD203B41FA5}">
                          <a16:colId xmlns:a16="http://schemas.microsoft.com/office/drawing/2014/main" val="2371213437"/>
                        </a:ext>
                      </a:extLst>
                    </a:gridCol>
                    <a:gridCol w="894548">
                      <a:extLst>
                        <a:ext uri="{9D8B030D-6E8A-4147-A177-3AD203B41FA5}">
                          <a16:colId xmlns:a16="http://schemas.microsoft.com/office/drawing/2014/main" val="1352379888"/>
                        </a:ext>
                      </a:extLst>
                    </a:gridCol>
                    <a:gridCol w="859481">
                      <a:extLst>
                        <a:ext uri="{9D8B030D-6E8A-4147-A177-3AD203B41FA5}">
                          <a16:colId xmlns:a16="http://schemas.microsoft.com/office/drawing/2014/main" val="1187311900"/>
                        </a:ext>
                      </a:extLst>
                    </a:gridCol>
                    <a:gridCol w="849471">
                      <a:extLst>
                        <a:ext uri="{9D8B030D-6E8A-4147-A177-3AD203B41FA5}">
                          <a16:colId xmlns:a16="http://schemas.microsoft.com/office/drawing/2014/main" val="838611931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>
                        <a:blipFill>
                          <a:blip r:embed="rId2"/>
                          <a:stretch>
                            <a:fillRect l="-714" t="-4000" r="-805714" b="-37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>
                        <a:blipFill>
                          <a:blip r:embed="rId2"/>
                          <a:stretch>
                            <a:fillRect l="-101439" t="-4000" r="-711511" b="-37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IQ" dirty="0" smtClean="0"/>
                            <a:t>رتب </a:t>
                          </a:r>
                          <a:r>
                            <a:rPr lang="en-US" dirty="0" smtClean="0"/>
                            <a:t>y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IQ" dirty="0" smtClean="0"/>
                            <a:t>ترتيب</a:t>
                          </a:r>
                          <a:r>
                            <a:rPr lang="ar-IQ" baseline="0" dirty="0" smtClean="0"/>
                            <a:t> قيم </a:t>
                          </a:r>
                          <a:r>
                            <a:rPr lang="en-US" baseline="0" dirty="0" smtClean="0"/>
                            <a:t>y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IQ" dirty="0" smtClean="0"/>
                            <a:t>رتب</a:t>
                          </a:r>
                          <a:r>
                            <a:rPr lang="ar-IQ" baseline="0" dirty="0" smtClean="0"/>
                            <a:t>  </a:t>
                          </a:r>
                          <a:r>
                            <a:rPr lang="en-US" baseline="0" dirty="0" smtClean="0"/>
                            <a:t>x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IQ" baseline="0" dirty="0" smtClean="0"/>
                            <a:t>ترتيب قيم </a:t>
                          </a:r>
                          <a:r>
                            <a:rPr lang="en-US" baseline="0" dirty="0" smtClean="0"/>
                            <a:t>x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IQ" dirty="0" smtClean="0"/>
                            <a:t>عدد</a:t>
                          </a:r>
                          <a:r>
                            <a:rPr lang="ar-IQ" baseline="0" dirty="0" smtClean="0"/>
                            <a:t> المخالفات</a:t>
                          </a:r>
                          <a:r>
                            <a:rPr lang="en-US" baseline="0" dirty="0" smtClean="0"/>
                            <a:t>y 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IQ" dirty="0" smtClean="0"/>
                            <a:t>عمر السائق</a:t>
                          </a:r>
                          <a:r>
                            <a:rPr lang="ar-IQ" baseline="0" dirty="0" smtClean="0"/>
                            <a:t> </a:t>
                          </a:r>
                          <a:r>
                            <a:rPr lang="en-US" baseline="0" dirty="0" smtClean="0"/>
                            <a:t>x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IQ" dirty="0" smtClean="0"/>
                            <a:t>السائق</a:t>
                          </a:r>
                          <a:endParaRPr lang="ar-IQ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495111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1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1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4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1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5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24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dirty="0" smtClean="0"/>
                            <a:t>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45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1600" b="1" dirty="0" smtClean="0"/>
                            <a:t>1</a:t>
                          </a:r>
                          <a:endParaRPr lang="ar-IQ" sz="1600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6937643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25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-5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7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2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2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rtl="1"/>
                          <a:r>
                            <a:rPr lang="en-US" b="1" dirty="0" smtClean="0"/>
                            <a:t>28</a:t>
                          </a:r>
                          <a:r>
                            <a:rPr lang="en-US" dirty="0" smtClean="0"/>
                            <a:t>     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7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28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2</a:t>
                          </a:r>
                          <a:endParaRPr lang="ar-IQ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2552850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9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3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3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3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6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32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3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52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3</a:t>
                          </a:r>
                          <a:endParaRPr lang="ar-IQ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2506063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49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-7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8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4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1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lvl="1" algn="r" rtl="1"/>
                          <a:r>
                            <a:rPr lang="en-US" b="1" dirty="0" smtClean="0"/>
                            <a:t>38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8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24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4</a:t>
                          </a:r>
                          <a:endParaRPr lang="ar-IQ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88197505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25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5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2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5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7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45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2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56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5</a:t>
                          </a:r>
                          <a:endParaRPr lang="ar-IQ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03783602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4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-2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5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6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3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lvl="1" algn="ctr" rtl="1"/>
                          <a:r>
                            <a:rPr lang="en-US" b="1" dirty="0" smtClean="0"/>
                            <a:t>52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5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32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6</a:t>
                          </a:r>
                          <a:endParaRPr lang="ar-IQ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9404530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49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7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1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7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8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56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1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63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7</a:t>
                          </a:r>
                          <a:endParaRPr lang="ar-IQ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60913089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4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-2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6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8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4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63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6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38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8</a:t>
                          </a:r>
                          <a:endParaRPr lang="ar-IQ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12127359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b="1" dirty="0" smtClean="0"/>
                            <a:t>166</a:t>
                          </a:r>
                          <a:endParaRPr lang="ar-IQ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ar-IQ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478008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مستطيل 4"/>
              <p:cNvSpPr/>
              <p:nvPr/>
            </p:nvSpPr>
            <p:spPr>
              <a:xfrm>
                <a:off x="845880" y="5552524"/>
                <a:ext cx="4718921" cy="8967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just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r</m:t>
                        </m:r>
                      </m:e>
                      <m:sub>
                        <m:r>
                          <m:rPr>
                            <m:sty m:val="p"/>
                          </m:rP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s</m:t>
                        </m:r>
                      </m:sub>
                    </m:sSub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1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 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  <m:nary>
                          <m:naryPr>
                            <m:chr m:val="∑"/>
                            <m:limLoc m:val="undOvr"/>
                            <m:ctrlPr>
                              <a:rPr kumimoji="0" 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sty m:val="p"/>
                              </m:rPr>
                              <a:rPr kumimoji="0" lang="en-US" sz="20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i</m:t>
                            </m:r>
                            <m:r>
                              <a:rPr kumimoji="0" lang="en-US" sz="20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r>
                              <a:rPr kumimoji="0" lang="en-US" sz="20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kumimoji="0" lang="en-US" sz="20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n</m:t>
                            </m:r>
                          </m:sup>
                          <m:e>
                            <m:sSubSup>
                              <m:sSubSupPr>
                                <m:ctrlPr>
                                  <a:rPr kumimoji="0" lang="en-US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kumimoji="0" lang="en-US" sz="20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d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kumimoji="0" lang="en-US" sz="20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i</m:t>
                                </m:r>
                              </m:sub>
                              <m:sup>
                                <m:r>
                                  <a:rPr kumimoji="0" lang="en-US" sz="20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kumimoji="0" lang="en-US" sz="20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 </m:t>
                            </m:r>
                          </m:e>
                        </m:nary>
                      </m:num>
                      <m:den>
                        <m:r>
                          <m:rPr>
                            <m:sty m:val="p"/>
                          </m:rP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n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kumimoji="0" 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kumimoji="0" lang="en-US" sz="20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n</m:t>
                            </m:r>
                          </m:e>
                          <m:sup>
                            <m:r>
                              <a:rPr kumimoji="0" lang="en-US" sz="20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1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US" sz="20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166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 </m:t>
                        </m:r>
                        <m:r>
                          <a:rPr kumimoji="0" lang="en-US" sz="20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US" sz="20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64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  </m:t>
                        </m:r>
                      </m:den>
                    </m:f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  - 0.976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مستطيل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880" y="5552524"/>
                <a:ext cx="4718921" cy="896784"/>
              </a:xfrm>
              <a:prstGeom prst="rect">
                <a:avLst/>
              </a:prstGeom>
              <a:blipFill>
                <a:blip r:embed="rId3"/>
                <a:stretch>
                  <a:fillRect r="-51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مستطيل 5"/>
          <p:cNvSpPr/>
          <p:nvPr/>
        </p:nvSpPr>
        <p:spPr>
          <a:xfrm>
            <a:off x="6230196" y="5313934"/>
            <a:ext cx="5166799" cy="11182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نطبق الصيغة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(3)</a:t>
            </a:r>
            <a:r>
              <a:rPr kumimoji="0" lang="ar-IQ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لمعامل ارتباط الرتب </a:t>
            </a:r>
            <a:r>
              <a:rPr kumimoji="0" lang="ar-IQ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لسبيرمان</a:t>
            </a: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كما يلي</a:t>
            </a:r>
            <a:r>
              <a:rPr kumimoji="0" lang="ar-IQ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أي ان الارتباط عكسي وقوي بين عمر السائق وعدد المخالفات</a:t>
            </a:r>
            <a:endParaRPr kumimoji="0" lang="ar-IQ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99329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نسق Office">
  <a:themeElements>
    <a:clrScheme name="مخصص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9CC3E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نسق Office">
  <a:themeElements>
    <a:clrScheme name="مخصص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9CC3E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نسق Office">
  <a:themeElements>
    <a:clrScheme name="مخصص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9CC3E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نسق Office">
  <a:themeElements>
    <a:clrScheme name="مخصص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9CC3E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نسق Office">
  <a:themeElements>
    <a:clrScheme name="مخصص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9CC3E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نسق Office">
  <a:themeElements>
    <a:clrScheme name="مخصص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9CC3E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660</Words>
  <Application>Microsoft Office PowerPoint</Application>
  <PresentationFormat>شاشة عريضة</PresentationFormat>
  <Paragraphs>280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7</vt:i4>
      </vt:variant>
      <vt:variant>
        <vt:lpstr>عناوين الشرائح</vt:lpstr>
      </vt:variant>
      <vt:variant>
        <vt:i4>6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نسق Office</vt:lpstr>
      <vt:lpstr>1_نسق Office</vt:lpstr>
      <vt:lpstr>2_نسق Office</vt:lpstr>
      <vt:lpstr>3_نسق Office</vt:lpstr>
      <vt:lpstr>4_نسق Office</vt:lpstr>
      <vt:lpstr>5_نسق Office</vt:lpstr>
      <vt:lpstr>6_نسق Office</vt:lpstr>
      <vt:lpstr>الارتباط الخطي البسيط Simple Linear Correlatio المحاضرة الرابعة</vt:lpstr>
      <vt:lpstr>الارتباط الخطي البسيط</vt:lpstr>
      <vt:lpstr>الارتباط الخطي البسيط</vt:lpstr>
      <vt:lpstr>الارتباط الخطي البسيط</vt:lpstr>
      <vt:lpstr>الارتباط الخطي البسيط</vt:lpstr>
      <vt:lpstr>الارتباط الخطي البسيط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الارتباط الخطي البسيط Simple Linear Correlation </dc:title>
  <dc:creator>Maher</dc:creator>
  <cp:lastModifiedBy>Maher</cp:lastModifiedBy>
  <cp:revision>2</cp:revision>
  <dcterms:created xsi:type="dcterms:W3CDTF">2020-10-18T14:58:23Z</dcterms:created>
  <dcterms:modified xsi:type="dcterms:W3CDTF">2020-10-18T15:03:53Z</dcterms:modified>
</cp:coreProperties>
</file>