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sldIdLst>
    <p:sldId id="256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878A2-6788-4284-9731-02BAD91A2231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4F449-B272-4062-97D7-87605124316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31382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878A2-6788-4284-9731-02BAD91A2231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4F449-B272-4062-97D7-87605124316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9105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878A2-6788-4284-9731-02BAD91A2231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4F449-B272-4062-97D7-87605124316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28190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198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337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787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027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5364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712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1526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537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878A2-6788-4284-9731-02BAD91A2231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4F449-B272-4062-97D7-87605124316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983926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190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3953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9633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7071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3207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123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4909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250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3935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046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878A2-6788-4284-9731-02BAD91A2231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4F449-B272-4062-97D7-87605124316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123282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7818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2875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9350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8055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9492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654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5155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0418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2287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963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878A2-6788-4284-9731-02BAD91A2231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4F449-B272-4062-97D7-87605124316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55555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0744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4735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9842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0786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8581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1340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8822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7970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39230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319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878A2-6788-4284-9731-02BAD91A2231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4F449-B272-4062-97D7-87605124316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6212939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40218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23698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0863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46461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4231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725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878A2-6788-4284-9731-02BAD91A2231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4F449-B272-4062-97D7-87605124316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55811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878A2-6788-4284-9731-02BAD91A2231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4F449-B272-4062-97D7-87605124316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0043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878A2-6788-4284-9731-02BAD91A2231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4F449-B272-4062-97D7-87605124316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51070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878A2-6788-4284-9731-02BAD91A2231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4F449-B272-4062-97D7-87605124316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1807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878A2-6788-4284-9731-02BAD91A2231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4F449-B272-4062-97D7-87605124316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30168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52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429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623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91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393701"/>
            <a:ext cx="9144000" cy="2531548"/>
          </a:xfrm>
        </p:spPr>
        <p:txBody>
          <a:bodyPr>
            <a:normAutofit/>
          </a:bodyPr>
          <a:lstStyle/>
          <a:p>
            <a:pPr lvl="0"/>
            <a:r>
              <a:rPr lang="ar-IQ" sz="5400" b="1" dirty="0" smtClean="0">
                <a:solidFill>
                  <a:srgbClr val="FF0000"/>
                </a:solidFill>
              </a:rPr>
              <a:t>الارتباط الخطي البسيط</a:t>
            </a:r>
            <a:r>
              <a:rPr lang="ar-IQ" sz="4000" b="1" dirty="0" smtClean="0">
                <a:solidFill>
                  <a:srgbClr val="FF0000"/>
                </a:solidFill>
              </a:rPr>
              <a:t/>
            </a:r>
            <a:br>
              <a:rPr lang="ar-IQ" sz="4000" b="1" dirty="0" smtClean="0">
                <a:solidFill>
                  <a:srgbClr val="FF0000"/>
                </a:solidFill>
              </a:rPr>
            </a:br>
            <a:r>
              <a:rPr lang="en-US" sz="5400" b="1" dirty="0" smtClean="0">
                <a:solidFill>
                  <a:srgbClr val="FF0000"/>
                </a:solidFill>
              </a:rPr>
              <a:t>Simple Linear Correlation</a:t>
            </a:r>
            <a:r>
              <a:rPr lang="en-US" sz="4000" b="1" dirty="0" smtClean="0">
                <a:solidFill>
                  <a:srgbClr val="FF0000"/>
                </a:solidFill>
              </a:rPr>
              <a:t/>
            </a:r>
            <a:br>
              <a:rPr lang="en-US" sz="4000" b="1" dirty="0" smtClean="0">
                <a:solidFill>
                  <a:srgbClr val="FF0000"/>
                </a:solidFill>
              </a:rPr>
            </a:br>
            <a:r>
              <a:rPr lang="ar-IQ" sz="4000" b="1" dirty="0" smtClean="0">
                <a:solidFill>
                  <a:srgbClr val="FF0000"/>
                </a:solidFill>
              </a:rPr>
              <a:t>المحاضرة الخامسة</a:t>
            </a:r>
            <a:endParaRPr lang="ar-IQ" sz="4000" b="1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458648"/>
            <a:ext cx="9144000" cy="3199779"/>
          </a:xfrm>
        </p:spPr>
        <p:txBody>
          <a:bodyPr>
            <a:noAutofit/>
          </a:bodyPr>
          <a:lstStyle/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اعداد</a:t>
            </a:r>
            <a:r>
              <a:rPr lang="ar-IQ" sz="4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الدكتورة هند وليد عبد الرحمن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كلية الإدارة </a:t>
            </a:r>
            <a:r>
              <a:rPr lang="ar-IQ" sz="4400" b="1" dirty="0">
                <a:solidFill>
                  <a:schemeClr val="accent1">
                    <a:lumMod val="75000"/>
                  </a:schemeClr>
                </a:solidFill>
              </a:rPr>
              <a:t>والاقتصاد </a:t>
            </a:r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/ جامعة </a:t>
            </a:r>
            <a:r>
              <a:rPr lang="ar-IQ" sz="4400" b="1" dirty="0">
                <a:solidFill>
                  <a:schemeClr val="accent1">
                    <a:lumMod val="75000"/>
                  </a:schemeClr>
                </a:solidFill>
              </a:rPr>
              <a:t>بغداد </a:t>
            </a:r>
            <a:endParaRPr lang="ar-IQ" sz="4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قسم الإدارة الصناعية / المرحلة الاولى</a:t>
            </a:r>
            <a:endParaRPr lang="ar-IQ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872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14326"/>
            <a:ext cx="10515600" cy="829223"/>
          </a:xfrm>
        </p:spPr>
        <p:txBody>
          <a:bodyPr>
            <a:normAutofit/>
          </a:bodyPr>
          <a:lstStyle/>
          <a:p>
            <a:pPr algn="ctr"/>
            <a:r>
              <a:rPr lang="ar-IQ" sz="3200" b="1" dirty="0"/>
              <a:t>الارتباط الخطي البسيط</a:t>
            </a:r>
            <a:endParaRPr lang="ar-IQ" sz="3200" dirty="0"/>
          </a:p>
        </p:txBody>
      </p:sp>
      <p:sp>
        <p:nvSpPr>
          <p:cNvPr id="14" name="عنصر نائب للمحتوى 13"/>
          <p:cNvSpPr>
            <a:spLocks noGrp="1"/>
          </p:cNvSpPr>
          <p:nvPr>
            <p:ph idx="1"/>
          </p:nvPr>
        </p:nvSpPr>
        <p:spPr>
          <a:xfrm>
            <a:off x="838199" y="1041401"/>
            <a:ext cx="10624819" cy="5473700"/>
          </a:xfrm>
        </p:spPr>
        <p:txBody>
          <a:bodyPr/>
          <a:lstStyle/>
          <a:p>
            <a:pPr marL="0" indent="0">
              <a:buNone/>
            </a:pPr>
            <a:r>
              <a:rPr lang="ar-IQ" b="1" dirty="0"/>
              <a:t>معامل الاقتران </a:t>
            </a:r>
            <a:r>
              <a:rPr lang="en-US" b="1" dirty="0"/>
              <a:t>Coefficient Association</a:t>
            </a:r>
            <a:endParaRPr lang="ar-IQ" dirty="0"/>
          </a:p>
        </p:txBody>
      </p:sp>
      <p:sp>
        <p:nvSpPr>
          <p:cNvPr id="6" name="مستطيل 5"/>
          <p:cNvSpPr/>
          <p:nvPr/>
        </p:nvSpPr>
        <p:spPr>
          <a:xfrm>
            <a:off x="8584292" y="5081074"/>
            <a:ext cx="2900154" cy="4993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فإن معامل الاقتران يعرف كالآتي</a:t>
            </a:r>
            <a:r>
              <a:rPr kumimoji="0" lang="ar-IQ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130851" y="1507129"/>
            <a:ext cx="1034288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لقد سبق أن وضحنا بأن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معامل ارتباط بيرسون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يعطى قوة الارتباط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في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حالة البيانات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الكمية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، وكذلك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معامل ارتباط الرتب </a:t>
            </a:r>
            <a:r>
              <a:rPr kumimoji="0" lang="ar-IQ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لسبيرمان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، وهو يستخدم لإيجاد قوة الارتباط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 للرتب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في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حالة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البيانات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الكمية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والوصفية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التي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لها صفة الترتيب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، ولكن قد تكون هناك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بيانات وصفية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لها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صفات مميزة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ولكن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لا يمكن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ترتيبها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مثل الحالة الاجتماعية، وكذلك لون البشرة....إلخ. ولقياس قوة الارتباط لهذه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البيانات نشأت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الحاجة إلى إيجاد مقياس مناسب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يقيس الارتباط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بين هذه الصفات، ومنها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معامل الاقتران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الذى يستخدم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لقياس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قوة الارتباط بين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ظاهرتين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r>
              <a:rPr kumimoji="0" lang="ar-IQ" alt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(أو</a:t>
            </a:r>
            <a:r>
              <a:rPr kumimoji="0" lang="ar-IQ" altLang="ar-IQ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متغيرين</a:t>
            </a:r>
            <a:r>
              <a:rPr kumimoji="0" lang="ar-IQ" alt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كل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منهما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ذات صفتين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فقط </a:t>
            </a:r>
            <a:r>
              <a:rPr kumimoji="0" lang="ar-IQ" alt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ويعبر </a:t>
            </a:r>
            <a:r>
              <a:rPr kumimoji="0" lang="ar-IQ" alt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عنها </a:t>
            </a:r>
            <a:r>
              <a:rPr kumimoji="0" lang="ar-IQ" alt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بجداول</a:t>
            </a:r>
            <a:r>
              <a:rPr kumimoji="0" lang="ar-IQ" alt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ar-IQ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ar-IQ" altLang="ar-IQ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× </a:t>
            </a:r>
            <a:r>
              <a:rPr kumimoji="0" lang="en-US" altLang="ar-IQ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ar-IQ" alt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وكالآتي:</a:t>
            </a:r>
            <a:endParaRPr kumimoji="0" lang="ar-IQ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مستطيل 7"/>
              <p:cNvSpPr/>
              <p:nvPr/>
            </p:nvSpPr>
            <p:spPr>
              <a:xfrm>
                <a:off x="1517472" y="5447145"/>
                <a:ext cx="2746906" cy="8337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sz="24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𝐚𝐝</m:t>
                        </m:r>
                        <m:r>
                          <a:rPr kumimoji="0" lang="en-US" sz="24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kumimoji="0" lang="en-US" sz="24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𝐛𝐜</m:t>
                        </m:r>
                        <m:r>
                          <a:rPr kumimoji="0" lang="en-US" sz="24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 </m:t>
                        </m:r>
                      </m:num>
                      <m:den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𝐚𝐝</m:t>
                        </m:r>
                        <m:r>
                          <a:rPr kumimoji="0" lang="en-US" sz="24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+ </m:t>
                        </m:r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𝒃𝒄</m:t>
                        </m:r>
                      </m:den>
                    </m:f>
                  </m:oMath>
                </a14:m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…… </a:t>
                </a: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(4</a:t>
                </a:r>
                <a:r>
                  <a:rPr kumimoji="0" 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)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مستطيل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7472" y="5447145"/>
                <a:ext cx="2746906" cy="833754"/>
              </a:xfrm>
              <a:prstGeom prst="rect">
                <a:avLst/>
              </a:prstGeom>
              <a:blipFill>
                <a:blip r:embed="rId2"/>
                <a:stretch>
                  <a:fillRect l="-3104" r="-1330" b="-6618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جدول 9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120138" y="3501926"/>
              <a:ext cx="5725161" cy="1828800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1897233">
                      <a:extLst>
                        <a:ext uri="{9D8B030D-6E8A-4147-A177-3AD203B41FA5}">
                          <a16:colId xmlns:a16="http://schemas.microsoft.com/office/drawing/2014/main" xmlns="" val="346312095"/>
                        </a:ext>
                      </a:extLst>
                    </a:gridCol>
                    <a:gridCol w="1897233">
                      <a:extLst>
                        <a:ext uri="{9D8B030D-6E8A-4147-A177-3AD203B41FA5}">
                          <a16:colId xmlns:a16="http://schemas.microsoft.com/office/drawing/2014/main" xmlns="" val="1056360908"/>
                        </a:ext>
                      </a:extLst>
                    </a:gridCol>
                    <a:gridCol w="1930695">
                      <a:extLst>
                        <a:ext uri="{9D8B030D-6E8A-4147-A177-3AD203B41FA5}">
                          <a16:colId xmlns:a16="http://schemas.microsoft.com/office/drawing/2014/main" xmlns="" val="1385055760"/>
                        </a:ext>
                      </a:extLst>
                    </a:gridCol>
                  </a:tblGrid>
                  <a:tr h="586224">
                    <a:tc>
                      <a:txBody>
                        <a:bodyPr/>
                        <a:lstStyle/>
                        <a:p>
                          <a:pPr algn="just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2000" dirty="0" smtClean="0">
                              <a:effectLst/>
                            </a:rPr>
                            <a:t>المتغير </a:t>
                          </a:r>
                          <a:r>
                            <a:rPr lang="en-US" sz="2000" dirty="0" smtClean="0">
                              <a:effectLst/>
                            </a:rPr>
                            <a:t>X</a:t>
                          </a:r>
                        </a:p>
                        <a:p>
                          <a:pPr algn="just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Y </a:t>
                          </a:r>
                          <a:r>
                            <a:rPr lang="ar-IQ" sz="2000" dirty="0" smtClean="0">
                              <a:effectLst/>
                            </a:rPr>
                            <a:t>المتغير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1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𝐗</m:t>
                                    </m:r>
                                  </m:e>
                                  <m:sub>
                                    <m:r>
                                      <a:rPr lang="en-US" sz="20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1" i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1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𝐗</m:t>
                                    </m:r>
                                  </m:e>
                                  <m:sub>
                                    <m:r>
                                      <a:rPr lang="en-US" sz="20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1" i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776506262"/>
                      </a:ext>
                    </a:extLst>
                  </a:tr>
                  <a:tr h="293112"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1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𝐘</m:t>
                                    </m:r>
                                  </m:e>
                                  <m:sub>
                                    <m:r>
                                      <a:rPr lang="en-US" sz="18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b="1" i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1" dirty="0" smtClean="0">
                              <a:effectLst/>
                            </a:rPr>
                            <a:t>a</a:t>
                          </a:r>
                          <a:endParaRPr lang="en-US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1" dirty="0" smtClean="0">
                              <a:effectLst/>
                            </a:rPr>
                            <a:t>b</a:t>
                          </a:r>
                          <a:endParaRPr lang="en-US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908321159"/>
                      </a:ext>
                    </a:extLst>
                  </a:tr>
                  <a:tr h="293112"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1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𝐘</m:t>
                                    </m:r>
                                  </m:e>
                                  <m:sub>
                                    <m:r>
                                      <a:rPr lang="en-US" sz="18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b="1" i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1" dirty="0" smtClean="0">
                              <a:effectLst/>
                            </a:rPr>
                            <a:t>c</a:t>
                          </a:r>
                          <a:endParaRPr lang="en-US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1" dirty="0" smtClean="0">
                              <a:effectLst/>
                            </a:rPr>
                            <a:t>d</a:t>
                          </a:r>
                          <a:endParaRPr lang="en-US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296770314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جدول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4807151"/>
                  </p:ext>
                </p:extLst>
              </p:nvPr>
            </p:nvGraphicFramePr>
            <p:xfrm>
              <a:off x="1120138" y="3501926"/>
              <a:ext cx="5725161" cy="1828800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1897233">
                      <a:extLst>
                        <a:ext uri="{9D8B030D-6E8A-4147-A177-3AD203B41FA5}">
                          <a16:colId xmlns:a16="http://schemas.microsoft.com/office/drawing/2014/main" val="346312095"/>
                        </a:ext>
                      </a:extLst>
                    </a:gridCol>
                    <a:gridCol w="1897233">
                      <a:extLst>
                        <a:ext uri="{9D8B030D-6E8A-4147-A177-3AD203B41FA5}">
                          <a16:colId xmlns:a16="http://schemas.microsoft.com/office/drawing/2014/main" val="1056360908"/>
                        </a:ext>
                      </a:extLst>
                    </a:gridCol>
                    <a:gridCol w="1930695">
                      <a:extLst>
                        <a:ext uri="{9D8B030D-6E8A-4147-A177-3AD203B41FA5}">
                          <a16:colId xmlns:a16="http://schemas.microsoft.com/office/drawing/2014/main" val="1385055760"/>
                        </a:ext>
                      </a:extLst>
                    </a:gridCol>
                  </a:tblGrid>
                  <a:tr h="914400">
                    <a:tc>
                      <a:txBody>
                        <a:bodyPr/>
                        <a:lstStyle/>
                        <a:p>
                          <a:pPr algn="just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2000" dirty="0" smtClean="0">
                              <a:effectLst/>
                            </a:rPr>
                            <a:t>المتغير </a:t>
                          </a:r>
                          <a:r>
                            <a:rPr lang="en-US" sz="2000" dirty="0" smtClean="0">
                              <a:effectLst/>
                            </a:rPr>
                            <a:t>X</a:t>
                          </a:r>
                        </a:p>
                        <a:p>
                          <a:pPr algn="just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Y </a:t>
                          </a:r>
                          <a:r>
                            <a:rPr lang="ar-IQ" sz="2000" dirty="0" smtClean="0">
                              <a:effectLst/>
                            </a:rPr>
                            <a:t>المتغير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00643" t="-662" r="-103537" b="-1105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96845" t="-662" r="-1577" b="-1105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7650626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21" t="-202667" r="-202885" b="-122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1" dirty="0" smtClean="0">
                              <a:effectLst/>
                            </a:rPr>
                            <a:t>a</a:t>
                          </a:r>
                          <a:endParaRPr lang="en-US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1" dirty="0" smtClean="0">
                              <a:effectLst/>
                            </a:rPr>
                            <a:t>b</a:t>
                          </a:r>
                          <a:endParaRPr lang="en-US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0832115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21" t="-302667" r="-202885" b="-22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1" dirty="0" smtClean="0">
                              <a:effectLst/>
                            </a:rPr>
                            <a:t>c</a:t>
                          </a:r>
                          <a:endParaRPr lang="en-US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1" dirty="0" smtClean="0">
                              <a:effectLst/>
                            </a:rPr>
                            <a:t>d</a:t>
                          </a:r>
                          <a:endParaRPr lang="en-US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6770314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74615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72476" y="624779"/>
            <a:ext cx="10515600" cy="483136"/>
          </a:xfrm>
        </p:spPr>
        <p:txBody>
          <a:bodyPr>
            <a:noAutofit/>
          </a:bodyPr>
          <a:lstStyle/>
          <a:p>
            <a:pPr algn="ctr"/>
            <a:r>
              <a:rPr lang="ar-IQ" sz="3600" b="1" dirty="0"/>
              <a:t>الارتباط الخطي البسيط</a:t>
            </a:r>
            <a:endParaRPr lang="ar-IQ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/>
          <a:lstStyle/>
          <a:p>
            <a:pPr marL="0" indent="0">
              <a:buNone/>
            </a:pPr>
            <a:r>
              <a:rPr lang="ar-IQ" sz="2000" b="1" u="sng" dirty="0"/>
              <a:t>مثال </a:t>
            </a:r>
            <a:r>
              <a:rPr lang="ar-IQ" sz="2000" b="1" u="sng" dirty="0" smtClean="0"/>
              <a:t>:</a:t>
            </a:r>
            <a:endParaRPr lang="en-US" sz="2000" u="sng" dirty="0"/>
          </a:p>
          <a:p>
            <a:pPr marL="0" indent="0">
              <a:buNone/>
            </a:pPr>
            <a:r>
              <a:rPr lang="ar-IQ" sz="2000" dirty="0" smtClean="0"/>
              <a:t>جرى </a:t>
            </a:r>
            <a:r>
              <a:rPr lang="ar-IQ" sz="2000" dirty="0"/>
              <a:t>باحث دراسة على أهمية الحوافز في زيادة الإنتاج في أحد مصانع السمنت. </a:t>
            </a:r>
            <a:r>
              <a:rPr lang="ar-IQ" sz="2000" dirty="0" smtClean="0"/>
              <a:t>اخذت </a:t>
            </a:r>
            <a:r>
              <a:rPr lang="ar-IQ" sz="2000" dirty="0"/>
              <a:t>عينة حجمها </a:t>
            </a:r>
            <a:r>
              <a:rPr lang="en-US" sz="2000" dirty="0"/>
              <a:t>37</a:t>
            </a:r>
            <a:r>
              <a:rPr lang="ar-IQ" sz="2000" dirty="0"/>
              <a:t> عامل من عينة مصانع للسمنت في العراق وتم الحصول على النتائج التالية المطلوب إيجاد معامل الاقتران.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/>
          </p:nvPr>
        </p:nvGraphicFramePr>
        <p:xfrm>
          <a:off x="1176021" y="3086728"/>
          <a:ext cx="6786879" cy="164592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111597">
                  <a:extLst>
                    <a:ext uri="{9D8B030D-6E8A-4147-A177-3AD203B41FA5}">
                      <a16:colId xmlns:a16="http://schemas.microsoft.com/office/drawing/2014/main" xmlns="" val="2355409285"/>
                    </a:ext>
                  </a:extLst>
                </a:gridCol>
                <a:gridCol w="2148103">
                  <a:extLst>
                    <a:ext uri="{9D8B030D-6E8A-4147-A177-3AD203B41FA5}">
                      <a16:colId xmlns:a16="http://schemas.microsoft.com/office/drawing/2014/main" xmlns="" val="3431411704"/>
                    </a:ext>
                  </a:extLst>
                </a:gridCol>
                <a:gridCol w="2527179">
                  <a:extLst>
                    <a:ext uri="{9D8B030D-6E8A-4147-A177-3AD203B41FA5}">
                      <a16:colId xmlns:a16="http://schemas.microsoft.com/office/drawing/2014/main" xmlns="" val="1375382854"/>
                    </a:ext>
                  </a:extLst>
                </a:gridCol>
              </a:tblGrid>
              <a:tr h="586224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dirty="0">
                          <a:effectLst/>
                        </a:rPr>
                        <a:t>الإنتاجية</a:t>
                      </a:r>
                      <a:endParaRPr lang="en-US" sz="1800" dirty="0">
                        <a:effectLst/>
                      </a:endParaRPr>
                    </a:p>
                    <a:p>
                      <a:pPr algn="just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dirty="0">
                          <a:effectLst/>
                        </a:rPr>
                        <a:t>نوع الحوافز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b="1" dirty="0">
                          <a:effectLst/>
                        </a:rPr>
                        <a:t>ارتفاع مستوى الانتاجية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dirty="0">
                          <a:effectLst/>
                        </a:rPr>
                        <a:t>بقاء مستوى الإنتاجية على حاله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67698643"/>
                  </a:ext>
                </a:extLst>
              </a:tr>
              <a:tr h="293112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dirty="0">
                          <a:effectLst/>
                        </a:rPr>
                        <a:t>زيادة الأجور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18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47639769"/>
                  </a:ext>
                </a:extLst>
              </a:tr>
              <a:tr h="293112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dirty="0">
                          <a:effectLst/>
                        </a:rPr>
                        <a:t>عدم زيادة الأجور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9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10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46381577"/>
                  </a:ext>
                </a:extLst>
              </a:tr>
            </a:tbl>
          </a:graphicData>
        </a:graphic>
      </p:graphicFrame>
      <p:cxnSp>
        <p:nvCxnSpPr>
          <p:cNvPr id="5" name="Straight Connector 2"/>
          <p:cNvCxnSpPr/>
          <p:nvPr/>
        </p:nvCxnSpPr>
        <p:spPr>
          <a:xfrm>
            <a:off x="1172867" y="3153925"/>
            <a:ext cx="1964033" cy="6433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مستطيل 7"/>
          <p:cNvSpPr/>
          <p:nvPr/>
        </p:nvSpPr>
        <p:spPr>
          <a:xfrm>
            <a:off x="6523631" y="4698200"/>
            <a:ext cx="4764445" cy="5046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20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الحل:</a:t>
            </a:r>
            <a:r>
              <a:rPr kumimoji="0" lang="ar-IQ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لإيجاد معامل الاقتران نطبق الصيغة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(4)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وكما يلي: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مستطيل 8"/>
              <p:cNvSpPr/>
              <p:nvPr/>
            </p:nvSpPr>
            <p:spPr>
              <a:xfrm>
                <a:off x="1176020" y="5077671"/>
                <a:ext cx="8826860" cy="8399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ad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bc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 </m:t>
                        </m:r>
                      </m:num>
                      <m:den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ad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+ </m:t>
                        </m:r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bc</m:t>
                        </m:r>
                      </m:den>
                    </m:f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  <m:d>
                          <m:d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18</m:t>
                            </m:r>
                          </m:e>
                        </m:d>
                        <m:d>
                          <m:d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</m:d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(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  </m:t>
                        </m:r>
                      </m:num>
                      <m:den>
                        <m:d>
                          <m:d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18</m:t>
                            </m:r>
                          </m:e>
                        </m:d>
                        <m:d>
                          <m:d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</m:d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+ (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0.7978</a:t>
                </a: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مستطيل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6020" y="5077671"/>
                <a:ext cx="8826860" cy="839974"/>
              </a:xfrm>
              <a:prstGeom prst="rect">
                <a:avLst/>
              </a:prstGeom>
              <a:blipFill>
                <a:blip r:embed="rId2"/>
                <a:stretch>
                  <a:fillRect l="-76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مستطيل 9"/>
          <p:cNvSpPr/>
          <p:nvPr/>
        </p:nvSpPr>
        <p:spPr>
          <a:xfrm>
            <a:off x="5653148" y="5917645"/>
            <a:ext cx="5703806" cy="5046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أي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توجد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علاقة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طردية قوية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بين تطبيق نظام الحوافز وزيادة الإنتاجية.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65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8248"/>
          </a:xfrm>
        </p:spPr>
        <p:txBody>
          <a:bodyPr>
            <a:normAutofit/>
          </a:bodyPr>
          <a:lstStyle/>
          <a:p>
            <a:pPr algn="ctr"/>
            <a:r>
              <a:rPr lang="ar-IQ" sz="3600" b="1" dirty="0"/>
              <a:t>الارتباط الخطي البسيط</a:t>
            </a:r>
            <a:endParaRPr lang="ar-IQ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IQ" sz="2000" b="1" u="sng" dirty="0"/>
              <a:t>مثال</a:t>
            </a:r>
            <a:r>
              <a:rPr lang="ar-IQ" sz="2000" b="1" dirty="0"/>
              <a:t> </a:t>
            </a:r>
            <a:r>
              <a:rPr lang="ar-IQ" sz="2000" b="1" dirty="0" smtClean="0"/>
              <a:t>:</a:t>
            </a:r>
            <a:r>
              <a:rPr lang="ar-IQ" sz="2000" dirty="0" smtClean="0"/>
              <a:t>عند </a:t>
            </a:r>
            <a:r>
              <a:rPr lang="ar-IQ" sz="2000" dirty="0"/>
              <a:t>دراسة العلاقة بين التعليم والتدخين </a:t>
            </a:r>
            <a:r>
              <a:rPr lang="ar-IQ" sz="2000" dirty="0" smtClean="0"/>
              <a:t>في </a:t>
            </a:r>
            <a:r>
              <a:rPr lang="ar-IQ" sz="2000" dirty="0"/>
              <a:t>إحدى الشركات أخذت عينة مكونة من </a:t>
            </a:r>
            <a:r>
              <a:rPr lang="ar-IQ" sz="2000" dirty="0" smtClean="0"/>
              <a:t>١٧شخصا </a:t>
            </a:r>
            <a:r>
              <a:rPr lang="ar-IQ" sz="2000" dirty="0"/>
              <a:t>وكانت النتائج على النحو </a:t>
            </a:r>
            <a:r>
              <a:rPr lang="ar-IQ" sz="2000" dirty="0" smtClean="0"/>
              <a:t>التالي</a:t>
            </a:r>
          </a:p>
          <a:p>
            <a:endParaRPr lang="ar-IQ" sz="2000" dirty="0"/>
          </a:p>
          <a:p>
            <a:endParaRPr lang="ar-IQ" sz="2000" dirty="0" smtClean="0"/>
          </a:p>
          <a:p>
            <a:endParaRPr lang="ar-IQ" sz="2000" dirty="0"/>
          </a:p>
          <a:p>
            <a:endParaRPr lang="ar-IQ" sz="2000" dirty="0" smtClean="0"/>
          </a:p>
          <a:p>
            <a:pPr marL="0" indent="0">
              <a:buNone/>
            </a:pPr>
            <a:r>
              <a:rPr lang="ar-IQ" sz="2000" dirty="0" smtClean="0"/>
              <a:t>حسب </a:t>
            </a:r>
            <a:r>
              <a:rPr lang="ar-IQ" sz="2000" dirty="0"/>
              <a:t>معامل الاقتران بين التدخين والتعليم.</a:t>
            </a:r>
            <a:endParaRPr lang="ar-IQ" sz="1600" dirty="0"/>
          </a:p>
          <a:p>
            <a:pPr marL="0" indent="0">
              <a:buNone/>
            </a:pPr>
            <a:r>
              <a:rPr lang="ar-IQ" sz="2000" b="1" u="sng" dirty="0" smtClean="0"/>
              <a:t>الحل:</a:t>
            </a:r>
            <a:endParaRPr lang="ar-IQ" sz="2000" b="1" u="sng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/>
          </p:nvPr>
        </p:nvGraphicFramePr>
        <p:xfrm>
          <a:off x="1066800" y="2539761"/>
          <a:ext cx="5758180" cy="164592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908175">
                  <a:extLst>
                    <a:ext uri="{9D8B030D-6E8A-4147-A177-3AD203B41FA5}">
                      <a16:colId xmlns:a16="http://schemas.microsoft.com/office/drawing/2014/main" xmlns="" val="3110637359"/>
                    </a:ext>
                  </a:extLst>
                </a:gridCol>
                <a:gridCol w="1908175">
                  <a:extLst>
                    <a:ext uri="{9D8B030D-6E8A-4147-A177-3AD203B41FA5}">
                      <a16:colId xmlns:a16="http://schemas.microsoft.com/office/drawing/2014/main" xmlns="" val="4107590882"/>
                    </a:ext>
                  </a:extLst>
                </a:gridCol>
                <a:gridCol w="1941830">
                  <a:extLst>
                    <a:ext uri="{9D8B030D-6E8A-4147-A177-3AD203B41FA5}">
                      <a16:colId xmlns:a16="http://schemas.microsoft.com/office/drawing/2014/main" xmlns="" val="7263121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dirty="0" smtClean="0">
                          <a:effectLst/>
                        </a:rPr>
                        <a:t>التدخين</a:t>
                      </a:r>
                      <a:endParaRPr lang="en-US" sz="1800" dirty="0">
                        <a:effectLst/>
                      </a:endParaRPr>
                    </a:p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dirty="0" smtClean="0">
                          <a:effectLst/>
                        </a:rPr>
                        <a:t>التعليم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dirty="0" smtClean="0">
                          <a:effectLst/>
                        </a:rPr>
                        <a:t>مدخن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dirty="0" smtClean="0">
                          <a:effectLst/>
                        </a:rPr>
                        <a:t>غير مدخن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512747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dirty="0" smtClean="0">
                          <a:effectLst/>
                        </a:rPr>
                        <a:t>متعلم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5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5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62111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dirty="0" smtClean="0">
                          <a:effectLst/>
                        </a:rPr>
                        <a:t>غير متعلم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3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4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79422210"/>
                  </a:ext>
                </a:extLst>
              </a:tr>
            </a:tbl>
          </a:graphicData>
        </a:graphic>
      </p:graphicFrame>
      <p:cxnSp>
        <p:nvCxnSpPr>
          <p:cNvPr id="5" name="Straight Connector 2"/>
          <p:cNvCxnSpPr/>
          <p:nvPr/>
        </p:nvCxnSpPr>
        <p:spPr>
          <a:xfrm>
            <a:off x="1064259" y="2539761"/>
            <a:ext cx="1894841" cy="7495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مستطيل 5"/>
              <p:cNvSpPr/>
              <p:nvPr/>
            </p:nvSpPr>
            <p:spPr>
              <a:xfrm>
                <a:off x="1064259" y="4735688"/>
                <a:ext cx="3881319" cy="777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ad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bc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 </m:t>
                        </m:r>
                      </m:num>
                      <m:den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ad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+ </m:t>
                        </m:r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bc</m:t>
                        </m:r>
                      </m:den>
                    </m:f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  <m:d>
                          <m:d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kumimoji="0" lang="ar-IQ" sz="20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e>
                        </m:d>
                        <m:d>
                          <m:d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20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e>
                        </m:d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(</m:t>
                        </m:r>
                        <m: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  </m:t>
                        </m:r>
                      </m:num>
                      <m:den>
                        <m:d>
                          <m:d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20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e>
                        </m:d>
                        <m:d>
                          <m:d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20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e>
                        </m:d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+ (</m:t>
                        </m:r>
                        <m: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0.14</a:t>
                </a: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مستطيل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259" y="4735688"/>
                <a:ext cx="3881319" cy="777713"/>
              </a:xfrm>
              <a:prstGeom prst="rect">
                <a:avLst/>
              </a:prstGeom>
              <a:blipFill>
                <a:blip r:embed="rId2"/>
                <a:stretch>
                  <a:fillRect l="-1730" r="-943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مستطيل 6"/>
          <p:cNvSpPr/>
          <p:nvPr/>
        </p:nvSpPr>
        <p:spPr>
          <a:xfrm>
            <a:off x="8178556" y="5500513"/>
            <a:ext cx="22605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وهو ارتباط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plified Arabic" panose="02020603050405020304" pitchFamily="18" charset="-78"/>
                <a:ea typeface="+mn-ea"/>
                <a:cs typeface="Simplified Arabic" panose="02020603050405020304" pitchFamily="18" charset="-78"/>
              </a:rPr>
              <a:t>طردي ضعيف</a:t>
            </a:r>
            <a:endParaRPr kumimoji="0" lang="ar-IQ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638368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391</Words>
  <Application>Microsoft Office PowerPoint</Application>
  <PresentationFormat>Custom</PresentationFormat>
  <Paragraphs>56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نسق Office</vt:lpstr>
      <vt:lpstr>1_نسق Office</vt:lpstr>
      <vt:lpstr>2_نسق Office</vt:lpstr>
      <vt:lpstr>3_نسق Office</vt:lpstr>
      <vt:lpstr>4_نسق Office</vt:lpstr>
      <vt:lpstr>الارتباط الخطي البسيط Simple Linear Correlation المحاضرة الخامسة</vt:lpstr>
      <vt:lpstr>الارتباط الخطي البسيط</vt:lpstr>
      <vt:lpstr>الارتباط الخطي البسيط</vt:lpstr>
      <vt:lpstr>الارتباط الخطي البسيط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الارتباط الخطي البسيط Simple Linear Correlation </dc:title>
  <dc:creator>Maher</dc:creator>
  <cp:lastModifiedBy>dalia</cp:lastModifiedBy>
  <cp:revision>4</cp:revision>
  <dcterms:created xsi:type="dcterms:W3CDTF">2020-10-18T15:08:05Z</dcterms:created>
  <dcterms:modified xsi:type="dcterms:W3CDTF">2020-10-28T07:32:15Z</dcterms:modified>
</cp:coreProperties>
</file>