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138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10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819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98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37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87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27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36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71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52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3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8392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90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395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963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707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320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1230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909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5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935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4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23282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78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875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9350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8055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492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54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5155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418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287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6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5555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744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4735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842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786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8581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1340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822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970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923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31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21293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021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369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863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646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231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72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581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04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107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80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878A2-6788-4284-9731-02BAD91A2231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F449-B272-4062-97D7-8760512431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016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2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42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62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1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393701"/>
            <a:ext cx="9144000" cy="2531548"/>
          </a:xfrm>
        </p:spPr>
        <p:txBody>
          <a:bodyPr>
            <a:normAutofit/>
          </a:bodyPr>
          <a:lstStyle/>
          <a:p>
            <a:pPr lvl="0"/>
            <a:r>
              <a:rPr lang="ar-IQ" sz="5400" b="1" dirty="0" smtClean="0">
                <a:solidFill>
                  <a:srgbClr val="FF0000"/>
                </a:solidFill>
              </a:rPr>
              <a:t>الارتباط الخطي البسيط</a:t>
            </a:r>
            <a:r>
              <a:rPr lang="ar-IQ" sz="4000" b="1" dirty="0" smtClean="0">
                <a:solidFill>
                  <a:srgbClr val="FF0000"/>
                </a:solidFill>
              </a:rPr>
              <a:t/>
            </a:r>
            <a:br>
              <a:rPr lang="ar-IQ" sz="40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Simple Linear Correlation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ar-IQ" sz="4000" b="1" dirty="0" smtClean="0">
                <a:solidFill>
                  <a:srgbClr val="FF0000"/>
                </a:solidFill>
              </a:rPr>
              <a:t>المحاضرة الخامسة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458648"/>
            <a:ext cx="9144000" cy="3199779"/>
          </a:xfrm>
        </p:spPr>
        <p:txBody>
          <a:bodyPr>
            <a:noAutofit/>
          </a:bodyPr>
          <a:lstStyle/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اعداد</a:t>
            </a:r>
            <a:r>
              <a:rPr lang="ar-IQ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الدكتورة هند وليد عبد الرحمن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كلية الإدارة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والاقتصاد </a:t>
            </a:r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/ جامعة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بغداد </a:t>
            </a:r>
            <a:endParaRPr lang="ar-IQ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قسم الإدارة الصناعية / المرحلة الاولى</a:t>
            </a:r>
            <a:endParaRPr lang="ar-IQ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7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14326"/>
            <a:ext cx="10515600" cy="829223"/>
          </a:xfrm>
        </p:spPr>
        <p:txBody>
          <a:bodyPr>
            <a:normAutofit/>
          </a:bodyPr>
          <a:lstStyle/>
          <a:p>
            <a:pPr algn="ctr"/>
            <a:r>
              <a:rPr lang="ar-IQ" sz="3200" b="1" dirty="0"/>
              <a:t>الارتباط الخطي البسيط</a:t>
            </a:r>
            <a:endParaRPr lang="ar-IQ" sz="3200" dirty="0"/>
          </a:p>
        </p:txBody>
      </p:sp>
      <p:sp>
        <p:nvSpPr>
          <p:cNvPr id="14" name="عنصر نائب للمحتوى 13"/>
          <p:cNvSpPr>
            <a:spLocks noGrp="1"/>
          </p:cNvSpPr>
          <p:nvPr>
            <p:ph idx="1"/>
          </p:nvPr>
        </p:nvSpPr>
        <p:spPr>
          <a:xfrm>
            <a:off x="838199" y="1041401"/>
            <a:ext cx="10624819" cy="5473700"/>
          </a:xfrm>
        </p:spPr>
        <p:txBody>
          <a:bodyPr/>
          <a:lstStyle/>
          <a:p>
            <a:pPr marL="0" indent="0">
              <a:buNone/>
            </a:pPr>
            <a:r>
              <a:rPr lang="ar-IQ" b="1" dirty="0"/>
              <a:t>معامل الاقتران </a:t>
            </a:r>
            <a:r>
              <a:rPr lang="en-US" b="1" dirty="0"/>
              <a:t>Coefficient Association</a:t>
            </a:r>
            <a:endParaRPr lang="ar-IQ" dirty="0"/>
          </a:p>
        </p:txBody>
      </p:sp>
      <p:sp>
        <p:nvSpPr>
          <p:cNvPr id="6" name="مستطيل 5"/>
          <p:cNvSpPr/>
          <p:nvPr/>
        </p:nvSpPr>
        <p:spPr>
          <a:xfrm>
            <a:off x="8584292" y="5081074"/>
            <a:ext cx="2900154" cy="49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فإن معامل الاقتران يعرف كالآتي</a:t>
            </a:r>
            <a:r>
              <a:rPr kumimoji="0" lang="ar-IQ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130851" y="1507129"/>
            <a:ext cx="1034288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لقد سبق أن وضحنا بأن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معامل ارتباط بيرسون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يعطى قوة الارتباط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في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حالة البيانات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الكمية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، وكذلك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معامل ارتباط الرتب </a:t>
            </a:r>
            <a:r>
              <a:rPr kumimoji="0" lang="ar-IQ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لسبيرمان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، وهو يستخدم لإيجاد قوة الارتباط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 للرتب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في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حالة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البيانات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الكمية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والوصفية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التي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لها صفة الترتيب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، ولكن قد تكون هناك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بيانات وصفية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لها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صفات مميزة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ولكن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لا يمكن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ترتيبها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مثل الحالة الاجتماعية، وكذلك لون البشرة....إلخ. ولقياس قوة الارتباط لهذه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البيانات نشأت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الحاجة إلى إيجاد مقياس مناسب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يقيس الارتباط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بين هذه الصفات، ومنها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معامل الاقتران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الذى يستخدم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لقياس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قوة الارتباط بين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ظاهرتين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ar-IQ" alt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(أو</a:t>
            </a:r>
            <a:r>
              <a:rPr kumimoji="0" lang="ar-IQ" alt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متغيرين</a:t>
            </a:r>
            <a:r>
              <a:rPr kumimoji="0" lang="ar-IQ" alt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كل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منهما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ذات صفتين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فقط </a:t>
            </a:r>
            <a:r>
              <a:rPr kumimoji="0" lang="ar-IQ" alt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ويعبر </a:t>
            </a:r>
            <a:r>
              <a:rPr kumimoji="0" lang="ar-IQ" alt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عنها </a:t>
            </a:r>
            <a:r>
              <a:rPr kumimoji="0" lang="ar-IQ" alt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بجداول</a:t>
            </a:r>
            <a:r>
              <a:rPr kumimoji="0" lang="ar-IQ" alt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ar-IQ" alt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× </a:t>
            </a:r>
            <a:r>
              <a:rPr kumimoji="0" lang="en-US" altLang="ar-IQ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ar-IQ" alt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وكالآتي:</a:t>
            </a:r>
            <a:endParaRPr kumimoji="0" lang="ar-IQ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مستطيل 7"/>
              <p:cNvSpPr/>
              <p:nvPr/>
            </p:nvSpPr>
            <p:spPr>
              <a:xfrm>
                <a:off x="1517472" y="5447145"/>
                <a:ext cx="2746906" cy="833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𝐚𝐝</m:t>
                        </m:r>
                        <m:r>
                          <a: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𝐛𝐜</m:t>
                        </m:r>
                        <m:r>
                          <a: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𝐚𝐝</m:t>
                        </m:r>
                        <m:r>
                          <a: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a:rPr kumimoji="0" 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𝒃𝒄</m:t>
                        </m:r>
                      </m:den>
                    </m:f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…… </a:t>
                </a:r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(4</a:t>
                </a: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مستطيل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472" y="5447145"/>
                <a:ext cx="2746906" cy="833754"/>
              </a:xfrm>
              <a:prstGeom prst="rect">
                <a:avLst/>
              </a:prstGeom>
              <a:blipFill>
                <a:blip r:embed="rId2"/>
                <a:stretch>
                  <a:fillRect l="-3104" r="-1330" b="-661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جدول 9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120138" y="3501926"/>
              <a:ext cx="5725161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897233">
                      <a:extLst>
                        <a:ext uri="{9D8B030D-6E8A-4147-A177-3AD203B41FA5}">
                          <a16:colId xmlns:a16="http://schemas.microsoft.com/office/drawing/2014/main" xmlns="" val="346312095"/>
                        </a:ext>
                      </a:extLst>
                    </a:gridCol>
                    <a:gridCol w="1897233">
                      <a:extLst>
                        <a:ext uri="{9D8B030D-6E8A-4147-A177-3AD203B41FA5}">
                          <a16:colId xmlns:a16="http://schemas.microsoft.com/office/drawing/2014/main" xmlns="" val="1056360908"/>
                        </a:ext>
                      </a:extLst>
                    </a:gridCol>
                    <a:gridCol w="1930695">
                      <a:extLst>
                        <a:ext uri="{9D8B030D-6E8A-4147-A177-3AD203B41FA5}">
                          <a16:colId xmlns:a16="http://schemas.microsoft.com/office/drawing/2014/main" xmlns="" val="1385055760"/>
                        </a:ext>
                      </a:extLst>
                    </a:gridCol>
                  </a:tblGrid>
                  <a:tr h="586224">
                    <a:tc>
                      <a:txBody>
                        <a:bodyPr/>
                        <a:lstStyle/>
                        <a:p>
                          <a:pPr algn="just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2000" dirty="0" smtClean="0">
                              <a:effectLst/>
                            </a:rPr>
                            <a:t>المتغير </a:t>
                          </a:r>
                          <a:r>
                            <a:rPr lang="en-US" sz="2000" dirty="0" smtClean="0">
                              <a:effectLst/>
                            </a:rPr>
                            <a:t>X</a:t>
                          </a:r>
                        </a:p>
                        <a:p>
                          <a:pPr algn="just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Y </a:t>
                          </a:r>
                          <a:r>
                            <a:rPr lang="ar-IQ" sz="2000" dirty="0" smtClean="0">
                              <a:effectLst/>
                            </a:rPr>
                            <a:t>المتغير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𝐗</m:t>
                                    </m:r>
                                  </m:e>
                                  <m:sub>
                                    <m:r>
                                      <a:rPr lang="en-US" sz="20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b="1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1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𝐗</m:t>
                                    </m:r>
                                  </m:e>
                                  <m:sub>
                                    <m:r>
                                      <a:rPr lang="en-US" sz="20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b="1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776506262"/>
                      </a:ext>
                    </a:extLst>
                  </a:tr>
                  <a:tr h="293112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𝐘</m:t>
                                    </m:r>
                                  </m:e>
                                  <m:sub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1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effectLst/>
                            </a:rPr>
                            <a:t>a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effectLst/>
                            </a:rPr>
                            <a:t>b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908321159"/>
                      </a:ext>
                    </a:extLst>
                  </a:tr>
                  <a:tr h="293112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𝐘</m:t>
                                    </m:r>
                                  </m:e>
                                  <m:sub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1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effectLst/>
                            </a:rPr>
                            <a:t>c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effectLst/>
                            </a:rPr>
                            <a:t>d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9677031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جدول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4807151"/>
                  </p:ext>
                </p:extLst>
              </p:nvPr>
            </p:nvGraphicFramePr>
            <p:xfrm>
              <a:off x="1120138" y="3501926"/>
              <a:ext cx="5725161" cy="1828800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897233">
                      <a:extLst>
                        <a:ext uri="{9D8B030D-6E8A-4147-A177-3AD203B41FA5}">
                          <a16:colId xmlns:a16="http://schemas.microsoft.com/office/drawing/2014/main" val="346312095"/>
                        </a:ext>
                      </a:extLst>
                    </a:gridCol>
                    <a:gridCol w="1897233">
                      <a:extLst>
                        <a:ext uri="{9D8B030D-6E8A-4147-A177-3AD203B41FA5}">
                          <a16:colId xmlns:a16="http://schemas.microsoft.com/office/drawing/2014/main" val="1056360908"/>
                        </a:ext>
                      </a:extLst>
                    </a:gridCol>
                    <a:gridCol w="1930695">
                      <a:extLst>
                        <a:ext uri="{9D8B030D-6E8A-4147-A177-3AD203B41FA5}">
                          <a16:colId xmlns:a16="http://schemas.microsoft.com/office/drawing/2014/main" val="1385055760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just" rtl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ar-IQ" sz="2000" dirty="0" smtClean="0">
                              <a:effectLst/>
                            </a:rPr>
                            <a:t>المتغير </a:t>
                          </a:r>
                          <a:r>
                            <a:rPr lang="en-US" sz="2000" dirty="0" smtClean="0">
                              <a:effectLst/>
                            </a:rPr>
                            <a:t>X</a:t>
                          </a:r>
                        </a:p>
                        <a:p>
                          <a:pPr algn="just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Y </a:t>
                          </a:r>
                          <a:r>
                            <a:rPr lang="ar-IQ" sz="2000" dirty="0" smtClean="0">
                              <a:effectLst/>
                            </a:rPr>
                            <a:t>المتغير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0643" t="-662" r="-103537" b="-1105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96845" t="-662" r="-1577" b="-1105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650626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21" t="-202667" r="-202885" b="-12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effectLst/>
                            </a:rPr>
                            <a:t>a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effectLst/>
                            </a:rPr>
                            <a:t>b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832115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21" t="-302667" r="-202885" b="-2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effectLst/>
                            </a:rPr>
                            <a:t>c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smtClean="0">
                              <a:effectLst/>
                            </a:rPr>
                            <a:t>d</a:t>
                          </a:r>
                          <a:endParaRPr lang="en-US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677031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7461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72476" y="624779"/>
            <a:ext cx="10515600" cy="483136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/>
              <a:t>الارتباط الخطي البسيط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>
              <a:buNone/>
            </a:pPr>
            <a:r>
              <a:rPr lang="ar-IQ" sz="2000" b="1" u="sng" dirty="0"/>
              <a:t>مثال </a:t>
            </a:r>
            <a:r>
              <a:rPr lang="ar-IQ" sz="2000" b="1" u="sng" dirty="0" smtClean="0"/>
              <a:t>:</a:t>
            </a:r>
            <a:endParaRPr lang="en-US" sz="2000" u="sng" dirty="0"/>
          </a:p>
          <a:p>
            <a:pPr marL="0" indent="0">
              <a:buNone/>
            </a:pPr>
            <a:r>
              <a:rPr lang="ar-IQ" sz="2000" dirty="0" smtClean="0"/>
              <a:t>جرى </a:t>
            </a:r>
            <a:r>
              <a:rPr lang="ar-IQ" sz="2000" dirty="0"/>
              <a:t>باحث دراسة على أهمية الحوافز في زيادة الإنتاج في أحد مصانع السمنت. </a:t>
            </a:r>
            <a:r>
              <a:rPr lang="ar-IQ" sz="2000" dirty="0" smtClean="0"/>
              <a:t>اخذت </a:t>
            </a:r>
            <a:r>
              <a:rPr lang="ar-IQ" sz="2000" dirty="0"/>
              <a:t>عينة حجمها </a:t>
            </a:r>
            <a:r>
              <a:rPr lang="en-US" sz="2000" dirty="0"/>
              <a:t>37</a:t>
            </a:r>
            <a:r>
              <a:rPr lang="ar-IQ" sz="2000" dirty="0"/>
              <a:t> عامل من عينة مصانع للسمنت في العراق وتم الحصول على النتائج التالية المطلوب إيجاد معامل الاقتران.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/>
          </p:nvPr>
        </p:nvGraphicFramePr>
        <p:xfrm>
          <a:off x="1176021" y="3086728"/>
          <a:ext cx="6786879" cy="16459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11597">
                  <a:extLst>
                    <a:ext uri="{9D8B030D-6E8A-4147-A177-3AD203B41FA5}">
                      <a16:colId xmlns:a16="http://schemas.microsoft.com/office/drawing/2014/main" xmlns="" val="2355409285"/>
                    </a:ext>
                  </a:extLst>
                </a:gridCol>
                <a:gridCol w="2148103">
                  <a:extLst>
                    <a:ext uri="{9D8B030D-6E8A-4147-A177-3AD203B41FA5}">
                      <a16:colId xmlns:a16="http://schemas.microsoft.com/office/drawing/2014/main" xmlns="" val="3431411704"/>
                    </a:ext>
                  </a:extLst>
                </a:gridCol>
                <a:gridCol w="2527179">
                  <a:extLst>
                    <a:ext uri="{9D8B030D-6E8A-4147-A177-3AD203B41FA5}">
                      <a16:colId xmlns:a16="http://schemas.microsoft.com/office/drawing/2014/main" xmlns="" val="1375382854"/>
                    </a:ext>
                  </a:extLst>
                </a:gridCol>
              </a:tblGrid>
              <a:tr h="586224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الإنتاجية</a:t>
                      </a:r>
                      <a:endParaRPr lang="en-US" sz="1800" dirty="0">
                        <a:effectLst/>
                      </a:endParaRPr>
                    </a:p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نوع الحوافز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</a:rPr>
                        <a:t>ارتفاع مستوى الانتاجية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بقاء مستوى الإنتاجية على حاله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7698643"/>
                  </a:ext>
                </a:extLst>
              </a:tr>
              <a:tr h="29311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زيادة الأجور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7639769"/>
                  </a:ext>
                </a:extLst>
              </a:tr>
              <a:tr h="29311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عدم زيادة الأجور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46381577"/>
                  </a:ext>
                </a:extLst>
              </a:tr>
            </a:tbl>
          </a:graphicData>
        </a:graphic>
      </p:graphicFrame>
      <p:cxnSp>
        <p:nvCxnSpPr>
          <p:cNvPr id="5" name="Straight Connector 2"/>
          <p:cNvCxnSpPr/>
          <p:nvPr/>
        </p:nvCxnSpPr>
        <p:spPr>
          <a:xfrm>
            <a:off x="1172867" y="3153925"/>
            <a:ext cx="1964033" cy="643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مستطيل 7"/>
          <p:cNvSpPr/>
          <p:nvPr/>
        </p:nvSpPr>
        <p:spPr>
          <a:xfrm>
            <a:off x="6523631" y="4698200"/>
            <a:ext cx="4764445" cy="504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الحل:</a:t>
            </a: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لإيجاد معامل الاقتران نطبق الصيغة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(4)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وكما يلي: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ستطيل 8"/>
              <p:cNvSpPr/>
              <p:nvPr/>
            </p:nvSpPr>
            <p:spPr>
              <a:xfrm>
                <a:off x="1176020" y="5077671"/>
                <a:ext cx="8826860" cy="839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ad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bc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ad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bc</m:t>
                        </m:r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18</m:t>
                            </m:r>
                          </m:e>
                        </m:d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</m:d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 </m:t>
                        </m:r>
                      </m:num>
                      <m:den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18</m:t>
                            </m:r>
                          </m:e>
                        </m:d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</m:d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(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0.7978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مستطيل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020" y="5077671"/>
                <a:ext cx="8826860" cy="839974"/>
              </a:xfrm>
              <a:prstGeom prst="rect">
                <a:avLst/>
              </a:prstGeom>
              <a:blipFill>
                <a:blip r:embed="rId2"/>
                <a:stretch>
                  <a:fillRect l="-76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مستطيل 9"/>
          <p:cNvSpPr/>
          <p:nvPr/>
        </p:nvSpPr>
        <p:spPr>
          <a:xfrm>
            <a:off x="5653148" y="5917645"/>
            <a:ext cx="5703806" cy="504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أي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توجد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علاقة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طردية قوية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بين تطبيق نظام الحوافز وزيادة الإنتاجية.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248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/>
              <a:t>الارتباط الخطي البسيط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b="1" u="sng" dirty="0"/>
              <a:t>مثال</a:t>
            </a:r>
            <a:r>
              <a:rPr lang="ar-IQ" sz="2000" b="1" dirty="0"/>
              <a:t> </a:t>
            </a:r>
            <a:r>
              <a:rPr lang="ar-IQ" sz="2000" b="1" dirty="0" smtClean="0"/>
              <a:t>:</a:t>
            </a:r>
            <a:r>
              <a:rPr lang="ar-IQ" sz="2000" dirty="0" smtClean="0"/>
              <a:t>عند </a:t>
            </a:r>
            <a:r>
              <a:rPr lang="ar-IQ" sz="2000" dirty="0"/>
              <a:t>دراسة العلاقة بين التعليم والتدخين </a:t>
            </a:r>
            <a:r>
              <a:rPr lang="ar-IQ" sz="2000" dirty="0" smtClean="0"/>
              <a:t>في </a:t>
            </a:r>
            <a:r>
              <a:rPr lang="ar-IQ" sz="2000" dirty="0"/>
              <a:t>إحدى الشركات أخذت عينة مكونة من </a:t>
            </a:r>
            <a:r>
              <a:rPr lang="ar-IQ" sz="2000" dirty="0" smtClean="0"/>
              <a:t>١٧شخصا </a:t>
            </a:r>
            <a:r>
              <a:rPr lang="ar-IQ" sz="2000" dirty="0"/>
              <a:t>وكانت النتائج على النحو </a:t>
            </a:r>
            <a:r>
              <a:rPr lang="ar-IQ" sz="2000" dirty="0" smtClean="0"/>
              <a:t>التالي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حسب </a:t>
            </a:r>
            <a:r>
              <a:rPr lang="ar-IQ" sz="2000" dirty="0"/>
              <a:t>معامل الاقتران بين التدخين والتعليم.</a:t>
            </a:r>
            <a:endParaRPr lang="ar-IQ" sz="1600" dirty="0"/>
          </a:p>
          <a:p>
            <a:pPr marL="0" indent="0">
              <a:buNone/>
            </a:pPr>
            <a:r>
              <a:rPr lang="ar-IQ" sz="2000" b="1" u="sng" dirty="0" smtClean="0"/>
              <a:t>الحل:</a:t>
            </a:r>
            <a:endParaRPr lang="ar-IQ" sz="2000" b="1" u="sng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/>
          </p:nvPr>
        </p:nvGraphicFramePr>
        <p:xfrm>
          <a:off x="1066800" y="2539761"/>
          <a:ext cx="5758180" cy="16459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xmlns="" val="3110637359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xmlns="" val="4107590882"/>
                    </a:ext>
                  </a:extLst>
                </a:gridCol>
                <a:gridCol w="1941830">
                  <a:extLst>
                    <a:ext uri="{9D8B030D-6E8A-4147-A177-3AD203B41FA5}">
                      <a16:colId xmlns:a16="http://schemas.microsoft.com/office/drawing/2014/main" xmlns="" val="726312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التدخين</a:t>
                      </a:r>
                      <a:endParaRPr lang="en-US" sz="1800" dirty="0">
                        <a:effectLst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التعليم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مدخن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غير مدخن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51274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متعلم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211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غير متعلم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79422210"/>
                  </a:ext>
                </a:extLst>
              </a:tr>
            </a:tbl>
          </a:graphicData>
        </a:graphic>
      </p:graphicFrame>
      <p:cxnSp>
        <p:nvCxnSpPr>
          <p:cNvPr id="5" name="Straight Connector 2"/>
          <p:cNvCxnSpPr/>
          <p:nvPr/>
        </p:nvCxnSpPr>
        <p:spPr>
          <a:xfrm>
            <a:off x="1064259" y="2539761"/>
            <a:ext cx="1894841" cy="74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5"/>
              <p:cNvSpPr/>
              <p:nvPr/>
            </p:nvSpPr>
            <p:spPr>
              <a:xfrm>
                <a:off x="1064259" y="4735688"/>
                <a:ext cx="3881319" cy="777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ad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bc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ad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bc</m:t>
                        </m:r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ar-IQ" sz="20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d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0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</m:d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 </m:t>
                        </m:r>
                      </m:num>
                      <m:den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0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d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20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</m:d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+ (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0.14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259" y="4735688"/>
                <a:ext cx="3881319" cy="777713"/>
              </a:xfrm>
              <a:prstGeom prst="rect">
                <a:avLst/>
              </a:prstGeom>
              <a:blipFill>
                <a:blip r:embed="rId2"/>
                <a:stretch>
                  <a:fillRect l="-1730" r="-94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ستطيل 6"/>
          <p:cNvSpPr/>
          <p:nvPr/>
        </p:nvSpPr>
        <p:spPr>
          <a:xfrm>
            <a:off x="8178556" y="5500513"/>
            <a:ext cx="22605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وهو ارتباط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طردي ضعيف</a:t>
            </a:r>
            <a:endParaRPr kumimoji="0" lang="ar-IQ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383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391</Words>
  <Application>Microsoft Office PowerPoint</Application>
  <PresentationFormat>Custom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نسق Office</vt:lpstr>
      <vt:lpstr>1_نسق Office</vt:lpstr>
      <vt:lpstr>2_نسق Office</vt:lpstr>
      <vt:lpstr>3_نسق Office</vt:lpstr>
      <vt:lpstr>4_نسق Office</vt:lpstr>
      <vt:lpstr>الارتباط الخطي البسيط Simple Linear Correlation المحاضرة الخامسة</vt:lpstr>
      <vt:lpstr>الارتباط الخطي البسيط</vt:lpstr>
      <vt:lpstr>الارتباط الخطي البسيط</vt:lpstr>
      <vt:lpstr>الارتباط الخطي البسيط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الارتباط الخطي البسيط Simple Linear Correlation </dc:title>
  <dc:creator>Maher</dc:creator>
  <cp:lastModifiedBy>dalia</cp:lastModifiedBy>
  <cp:revision>4</cp:revision>
  <dcterms:created xsi:type="dcterms:W3CDTF">2020-10-18T15:08:05Z</dcterms:created>
  <dcterms:modified xsi:type="dcterms:W3CDTF">2020-10-28T07:32:15Z</dcterms:modified>
</cp:coreProperties>
</file>