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7" r:id="rId3"/>
    <p:sldId id="258" r:id="rId4"/>
    <p:sldId id="259"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6" d="100"/>
          <a:sy n="76" d="100"/>
        </p:scale>
        <p:origin x="5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DCC39CE-A4ED-4DE9-9A82-B38EA35A1B33}"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192292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CC39CE-A4ED-4DE9-9A82-B38EA35A1B33}"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391006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CC39CE-A4ED-4DE9-9A82-B38EA35A1B33}"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285701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CC39CE-A4ED-4DE9-9A82-B38EA35A1B33}"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426322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6DCC39CE-A4ED-4DE9-9A82-B38EA35A1B33}"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228073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DCC39CE-A4ED-4DE9-9A82-B38EA35A1B33}"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224050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DCC39CE-A4ED-4DE9-9A82-B38EA35A1B33}" type="datetimeFigureOut">
              <a:rPr lang="ar-IQ" smtClean="0"/>
              <a:t>02/03/1442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116901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DCC39CE-A4ED-4DE9-9A82-B38EA35A1B33}" type="datetimeFigureOut">
              <a:rPr lang="ar-IQ" smtClean="0"/>
              <a:t>02/03/1442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1968950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CC39CE-A4ED-4DE9-9A82-B38EA35A1B33}" type="datetimeFigureOut">
              <a:rPr lang="ar-IQ" smtClean="0"/>
              <a:t>02/03/1442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331804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6DCC39CE-A4ED-4DE9-9A82-B38EA35A1B33}"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9760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6DCC39CE-A4ED-4DE9-9A82-B38EA35A1B33}"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C699F4-443F-4859-9E47-C537DB93F784}" type="slidenum">
              <a:rPr lang="ar-IQ" smtClean="0"/>
              <a:t>‹#›</a:t>
            </a:fld>
            <a:endParaRPr lang="ar-IQ"/>
          </a:p>
        </p:txBody>
      </p:sp>
    </p:spTree>
    <p:extLst>
      <p:ext uri="{BB962C8B-B14F-4D97-AF65-F5344CB8AC3E}">
        <p14:creationId xmlns:p14="http://schemas.microsoft.com/office/powerpoint/2010/main" val="3026376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CC39CE-A4ED-4DE9-9A82-B38EA35A1B33}" type="datetimeFigureOut">
              <a:rPr lang="ar-IQ" smtClean="0"/>
              <a:t>02/03/1442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FC699F4-443F-4859-9E47-C537DB93F784}" type="slidenum">
              <a:rPr lang="ar-IQ" smtClean="0"/>
              <a:t>‹#›</a:t>
            </a:fld>
            <a:endParaRPr lang="ar-IQ"/>
          </a:p>
        </p:txBody>
      </p:sp>
    </p:spTree>
    <p:extLst>
      <p:ext uri="{BB962C8B-B14F-4D97-AF65-F5344CB8AC3E}">
        <p14:creationId xmlns:p14="http://schemas.microsoft.com/office/powerpoint/2010/main" val="302067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436727"/>
            <a:ext cx="9144000" cy="2129052"/>
          </a:xfrm>
        </p:spPr>
        <p:txBody>
          <a:bodyPr>
            <a:normAutofit/>
          </a:bodyPr>
          <a:lstStyle/>
          <a:p>
            <a:pPr lvl="0"/>
            <a:r>
              <a:rPr lang="ar-IQ" sz="4000" b="1" dirty="0" smtClean="0">
                <a:solidFill>
                  <a:schemeClr val="accent2">
                    <a:lumMod val="75000"/>
                  </a:schemeClr>
                </a:solidFill>
              </a:rPr>
              <a:t>مقاييس التشتت المطلقة</a:t>
            </a:r>
            <a:br>
              <a:rPr lang="ar-IQ" sz="4000" b="1" dirty="0" smtClean="0">
                <a:solidFill>
                  <a:schemeClr val="accent2">
                    <a:lumMod val="75000"/>
                  </a:schemeClr>
                </a:solidFill>
              </a:rPr>
            </a:br>
            <a:r>
              <a:rPr lang="en-US" sz="4000" b="1" dirty="0" smtClean="0">
                <a:solidFill>
                  <a:schemeClr val="accent2">
                    <a:lumMod val="75000"/>
                  </a:schemeClr>
                </a:solidFill>
              </a:rPr>
              <a:t>Absolute Dispersion Measures</a:t>
            </a:r>
            <a:r>
              <a:rPr lang="en-US" sz="4000" dirty="0" smtClean="0"/>
              <a:t/>
            </a:r>
            <a:br>
              <a:rPr lang="en-US" sz="4000" dirty="0" smtClean="0"/>
            </a:br>
            <a:r>
              <a:rPr lang="ar-IQ" sz="4000" b="1" dirty="0" smtClean="0">
                <a:solidFill>
                  <a:srgbClr val="C00000"/>
                </a:solidFill>
              </a:rPr>
              <a:t>المحاضرة الاولى</a:t>
            </a:r>
            <a:endParaRPr lang="ar-IQ" sz="4000" b="1" dirty="0">
              <a:solidFill>
                <a:srgbClr val="C00000"/>
              </a:solidFill>
            </a:endParaRPr>
          </a:p>
        </p:txBody>
      </p:sp>
      <p:sp>
        <p:nvSpPr>
          <p:cNvPr id="3" name="عنوان فرعي 2"/>
          <p:cNvSpPr>
            <a:spLocks noGrp="1"/>
          </p:cNvSpPr>
          <p:nvPr>
            <p:ph type="subTitle" idx="1"/>
          </p:nvPr>
        </p:nvSpPr>
        <p:spPr>
          <a:xfrm>
            <a:off x="1524000" y="2702257"/>
            <a:ext cx="9144000" cy="3009774"/>
          </a:xfrm>
        </p:spPr>
        <p:txBody>
          <a:bodyPr>
            <a:noAutofit/>
          </a:bodyPr>
          <a:lstStyle/>
          <a:p>
            <a:r>
              <a:rPr lang="ar-IQ" sz="4400" b="1" dirty="0" smtClean="0">
                <a:solidFill>
                  <a:schemeClr val="accent1">
                    <a:lumMod val="75000"/>
                  </a:schemeClr>
                </a:solidFill>
              </a:rPr>
              <a:t>اعداد</a:t>
            </a:r>
            <a:r>
              <a:rPr lang="ar-IQ" sz="4400" dirty="0" smtClean="0">
                <a:solidFill>
                  <a:schemeClr val="accent1">
                    <a:lumMod val="75000"/>
                  </a:schemeClr>
                </a:solidFill>
              </a:rPr>
              <a:t> </a:t>
            </a:r>
          </a:p>
          <a:p>
            <a:r>
              <a:rPr lang="ar-IQ" sz="4400" b="1" dirty="0" smtClean="0">
                <a:solidFill>
                  <a:schemeClr val="accent1">
                    <a:lumMod val="75000"/>
                  </a:schemeClr>
                </a:solidFill>
              </a:rPr>
              <a:t>الدكتورة هند وليد عبد الرحمن</a:t>
            </a:r>
          </a:p>
          <a:p>
            <a:r>
              <a:rPr lang="ar-IQ" sz="4400" b="1" dirty="0" smtClean="0">
                <a:solidFill>
                  <a:schemeClr val="accent1">
                    <a:lumMod val="75000"/>
                  </a:schemeClr>
                </a:solidFill>
              </a:rPr>
              <a:t>كلية الإدارة والاقتصاد / جامعة بغداد</a:t>
            </a:r>
          </a:p>
          <a:p>
            <a:r>
              <a:rPr lang="ar-IQ" sz="4400" b="1" dirty="0" smtClean="0">
                <a:solidFill>
                  <a:schemeClr val="accent1">
                    <a:lumMod val="75000"/>
                  </a:schemeClr>
                </a:solidFill>
              </a:rPr>
              <a:t>قسم الإدارة الصناعية</a:t>
            </a:r>
            <a:endParaRPr lang="ar-IQ" sz="4400" b="1" dirty="0">
              <a:solidFill>
                <a:schemeClr val="accent1">
                  <a:lumMod val="75000"/>
                </a:schemeClr>
              </a:solidFill>
            </a:endParaRPr>
          </a:p>
        </p:txBody>
      </p:sp>
    </p:spTree>
    <p:extLst>
      <p:ext uri="{BB962C8B-B14F-4D97-AF65-F5344CB8AC3E}">
        <p14:creationId xmlns:p14="http://schemas.microsoft.com/office/powerpoint/2010/main" val="1882906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74058"/>
            <a:ext cx="10515600" cy="1325563"/>
          </a:xfrm>
        </p:spPr>
        <p:txBody>
          <a:bodyPr>
            <a:normAutofit/>
          </a:bodyPr>
          <a:lstStyle/>
          <a:p>
            <a:pPr algn="ctr"/>
            <a:r>
              <a:rPr lang="ar-IQ" sz="2800" b="1" dirty="0" smtClean="0"/>
              <a:t>       مقاييس </a:t>
            </a:r>
            <a:r>
              <a:rPr lang="ar-IQ" sz="2800" b="1" dirty="0"/>
              <a:t>التشتت  </a:t>
            </a:r>
            <a:r>
              <a:rPr lang="en-US" sz="2800" b="1" dirty="0"/>
              <a:t>Measures of Dispersion</a:t>
            </a:r>
            <a:r>
              <a:rPr lang="en-US" dirty="0"/>
              <a:t/>
            </a:r>
            <a:br>
              <a:rPr lang="en-US" dirty="0"/>
            </a:br>
            <a:endParaRPr lang="ar-IQ" dirty="0"/>
          </a:p>
        </p:txBody>
      </p:sp>
      <p:sp>
        <p:nvSpPr>
          <p:cNvPr id="3" name="عنصر نائب للمحتوى 2"/>
          <p:cNvSpPr>
            <a:spLocks noGrp="1"/>
          </p:cNvSpPr>
          <p:nvPr>
            <p:ph idx="1"/>
          </p:nvPr>
        </p:nvSpPr>
        <p:spPr>
          <a:xfrm>
            <a:off x="838200" y="721218"/>
            <a:ext cx="10980761" cy="6284890"/>
          </a:xfrm>
        </p:spPr>
        <p:txBody>
          <a:bodyPr>
            <a:normAutofit lnSpcReduction="10000"/>
          </a:bodyPr>
          <a:lstStyle/>
          <a:p>
            <a:pPr marL="0" indent="0">
              <a:buNone/>
            </a:pPr>
            <a:r>
              <a:rPr lang="en-US" sz="2400" b="1" dirty="0" smtClean="0"/>
              <a:t>  </a:t>
            </a:r>
            <a:r>
              <a:rPr lang="ar-SA" sz="2400" b="1" dirty="0" smtClean="0"/>
              <a:t>مقدمة</a:t>
            </a:r>
            <a:r>
              <a:rPr lang="ar-SA" sz="2400" dirty="0" smtClean="0"/>
              <a:t> </a:t>
            </a:r>
            <a:r>
              <a:rPr lang="ar-SA" sz="2400" dirty="0"/>
              <a:t>:</a:t>
            </a:r>
            <a:endParaRPr lang="en-US" sz="2400" dirty="0"/>
          </a:p>
          <a:p>
            <a:pPr marL="0" indent="0">
              <a:buNone/>
            </a:pPr>
            <a:r>
              <a:rPr lang="ar-IQ" sz="2000" dirty="0" smtClean="0"/>
              <a:t> </a:t>
            </a:r>
            <a:r>
              <a:rPr lang="ar-SA" sz="2000" dirty="0" smtClean="0"/>
              <a:t>ان </a:t>
            </a:r>
            <a:r>
              <a:rPr lang="ar-SA" sz="2000" dirty="0"/>
              <a:t>استخدام مقاييس النزعة المركزية لوحدها لوصف البيانات وتحليلها تعتبر غير كافية لذا يتطلب الأمر اعتماد مؤشر آخر </a:t>
            </a:r>
            <a:r>
              <a:rPr lang="ar-SA" sz="2000" dirty="0" smtClean="0"/>
              <a:t>من</a:t>
            </a:r>
            <a:r>
              <a:rPr lang="en-US" sz="2000" dirty="0" smtClean="0"/>
              <a:t>  </a:t>
            </a:r>
            <a:r>
              <a:rPr lang="ar-SA" sz="2000" dirty="0"/>
              <a:t>مؤشرات الإحصاء الوصفي يبين كيفية توزيع المشاهدات، أي مدى ابتعاد أو اقتراب قيم البيانات بعضها من البعض الآخر، تدعى مقاييس التشتت، فكلما كانت البيانات منسجمة ومتقاربة كانت أفضل في استخدامها وأدق في تمثيلها للمجتمع الإحصائي التي اختيرت منه.</a:t>
            </a:r>
            <a:endParaRPr lang="en-US" sz="2000" dirty="0"/>
          </a:p>
          <a:p>
            <a:pPr marL="0" indent="0">
              <a:buNone/>
            </a:pPr>
            <a:r>
              <a:rPr lang="en-US" sz="2000" dirty="0"/>
              <a:t> </a:t>
            </a:r>
            <a:r>
              <a:rPr lang="en-US" sz="2000" b="1" dirty="0"/>
              <a:t> </a:t>
            </a:r>
            <a:r>
              <a:rPr lang="ar-SA" sz="2000" b="1" dirty="0"/>
              <a:t>التشتت </a:t>
            </a:r>
            <a:r>
              <a:rPr lang="ar-SA" sz="2000" dirty="0"/>
              <a:t>هو وصف مدى </a:t>
            </a:r>
            <a:r>
              <a:rPr lang="ar-IQ" sz="2000" dirty="0"/>
              <a:t>انتشار </a:t>
            </a:r>
            <a:r>
              <a:rPr lang="ar-SA" sz="2000" dirty="0"/>
              <a:t>أو تباعد قيم مجموعة من المشاهدات عن بعضها </a:t>
            </a:r>
            <a:r>
              <a:rPr lang="ar-SA" sz="2000" dirty="0" smtClean="0"/>
              <a:t>البعض</a:t>
            </a:r>
            <a:r>
              <a:rPr lang="en-US" sz="2000" dirty="0" smtClean="0"/>
              <a:t> </a:t>
            </a:r>
            <a:r>
              <a:rPr lang="ar-IQ" sz="2000" dirty="0" smtClean="0"/>
              <a:t>او عن قيمة معينة كالوسط الحسابي</a:t>
            </a:r>
            <a:r>
              <a:rPr lang="ar-SA" sz="2000" dirty="0" smtClean="0"/>
              <a:t>، </a:t>
            </a:r>
            <a:r>
              <a:rPr lang="ar-SA" sz="2000" dirty="0"/>
              <a:t>إن الهدف من دراسة التشتت هو تكوين فكرة عن مدى تجانس قيم المشاهدات فإذا كان هذا التشتت قليلاً أخذ ذلك دليلاً على تجانس هذه القيم والعكس بالعكس إن دراسة مقاييس التشتت لها أهمية كبيرة وخاصة في دراسة العينات ووصف المجتمعات الإحصائية والمقارنة بين مجموعتين أو أكثر من التجمعات الإحصائية.</a:t>
            </a:r>
            <a:endParaRPr lang="en-US" sz="2000" dirty="0"/>
          </a:p>
          <a:p>
            <a:pPr marL="0" indent="0">
              <a:buNone/>
            </a:pPr>
            <a:r>
              <a:rPr lang="en-US" sz="2000" dirty="0"/>
              <a:t>   </a:t>
            </a:r>
            <a:r>
              <a:rPr lang="ar-SA" sz="2000" dirty="0"/>
              <a:t>إن </a:t>
            </a:r>
            <a:r>
              <a:rPr lang="ar-SA" sz="2000" b="1" dirty="0"/>
              <a:t>مقاييس التشتت</a:t>
            </a:r>
            <a:r>
              <a:rPr lang="ar-SA" sz="2000" dirty="0"/>
              <a:t> تقسم إلى قسمين:-</a:t>
            </a:r>
            <a:endParaRPr lang="en-US" sz="2000" dirty="0"/>
          </a:p>
          <a:p>
            <a:pPr marL="0" lvl="0" indent="0">
              <a:buNone/>
            </a:pPr>
            <a:r>
              <a:rPr lang="en-US" sz="2000" b="1" dirty="0"/>
              <a:t> </a:t>
            </a:r>
            <a:r>
              <a:rPr lang="en-US" sz="2000" b="1" dirty="0" smtClean="0"/>
              <a:t>    .1</a:t>
            </a:r>
            <a:r>
              <a:rPr lang="en-US" sz="2000" dirty="0" smtClean="0"/>
              <a:t> </a:t>
            </a:r>
            <a:r>
              <a:rPr lang="ar-SA" sz="2000" dirty="0" smtClean="0"/>
              <a:t>مقاييس </a:t>
            </a:r>
            <a:r>
              <a:rPr lang="ar-SA" sz="2000" dirty="0"/>
              <a:t>التشتت المطلقة </a:t>
            </a:r>
            <a:r>
              <a:rPr lang="en-US" sz="2000" dirty="0" smtClean="0"/>
              <a:t>Absolute Dispersion Measures </a:t>
            </a:r>
            <a:r>
              <a:rPr lang="ar-SA" sz="2000" dirty="0" smtClean="0"/>
              <a:t>.</a:t>
            </a:r>
            <a:endParaRPr lang="en-US" sz="2000" dirty="0" smtClean="0"/>
          </a:p>
          <a:p>
            <a:pPr marL="0" indent="0">
              <a:buNone/>
            </a:pPr>
            <a:r>
              <a:rPr lang="ar-IQ" sz="2000" dirty="0" smtClean="0"/>
              <a:t> </a:t>
            </a:r>
            <a:r>
              <a:rPr lang="en-US" sz="2000" b="1" dirty="0" smtClean="0"/>
              <a:t>2</a:t>
            </a:r>
            <a:r>
              <a:rPr lang="ar-IQ" sz="2000" b="1" dirty="0" smtClean="0"/>
              <a:t>.</a:t>
            </a:r>
            <a:r>
              <a:rPr lang="en-US" sz="2000" dirty="0" smtClean="0"/>
              <a:t>     </a:t>
            </a:r>
            <a:r>
              <a:rPr lang="ar-SA" sz="2000" dirty="0" smtClean="0"/>
              <a:t>مقاييس التشتت النسبية </a:t>
            </a:r>
            <a:r>
              <a:rPr lang="en-US" sz="2000" dirty="0" smtClean="0"/>
              <a:t>Relative Dispersion Measures</a:t>
            </a:r>
            <a:endParaRPr lang="ar-IQ" sz="2000" dirty="0" smtClean="0"/>
          </a:p>
          <a:p>
            <a:pPr marL="0" indent="0">
              <a:buNone/>
            </a:pPr>
            <a:r>
              <a:rPr lang="ar-IQ" sz="2000" b="1" dirty="0" smtClean="0"/>
              <a:t> </a:t>
            </a:r>
            <a:r>
              <a:rPr lang="en-US" sz="2000" b="1" dirty="0" smtClean="0"/>
              <a:t>.1</a:t>
            </a:r>
            <a:r>
              <a:rPr lang="ar-IQ" sz="2000" b="1" dirty="0" smtClean="0"/>
              <a:t> مقاييس التشتت الم</a:t>
            </a:r>
            <a:r>
              <a:rPr lang="ar-SA" sz="2000" b="1" dirty="0" smtClean="0"/>
              <a:t>طلقة </a:t>
            </a:r>
            <a:r>
              <a:rPr lang="en-US" sz="2000" b="1" dirty="0"/>
              <a:t>Absolute Dispersion </a:t>
            </a:r>
            <a:r>
              <a:rPr lang="en-US" sz="2000" b="1" dirty="0" smtClean="0"/>
              <a:t>Mea</a:t>
            </a:r>
            <a:r>
              <a:rPr lang="ar-IQ" sz="2000" b="1" dirty="0" smtClean="0"/>
              <a:t>:</a:t>
            </a:r>
            <a:endParaRPr lang="ar-IQ" sz="2000" b="1" dirty="0"/>
          </a:p>
          <a:p>
            <a:pPr marL="0" indent="0">
              <a:buNone/>
            </a:pPr>
            <a:r>
              <a:rPr lang="ar-SA" sz="2000" dirty="0" smtClean="0"/>
              <a:t>هي </a:t>
            </a:r>
            <a:r>
              <a:rPr lang="ar-SA" sz="2000" dirty="0"/>
              <a:t>مقاييس لدرجة انتشار وتباعد البيانات عن بعضها البعض أو عن القيمة المركزية لها، وتكون وحدات قياسها نفس وحدات القياس للبيانات الأصلية، مثل كغم، المتر، السنة، .... الخ.  </a:t>
            </a:r>
            <a:r>
              <a:rPr lang="en-US" sz="2000" dirty="0"/>
              <a:t>  </a:t>
            </a:r>
          </a:p>
          <a:p>
            <a:pPr marL="0" indent="0">
              <a:buNone/>
            </a:pPr>
            <a:r>
              <a:rPr lang="ar-SA" sz="2000" dirty="0"/>
              <a:t>وهناك عدة </a:t>
            </a:r>
            <a:r>
              <a:rPr lang="ar-SA" sz="2000" b="1" dirty="0"/>
              <a:t>مقاييس للتشتت المطلق</a:t>
            </a:r>
            <a:r>
              <a:rPr lang="ar-SA" sz="2000" dirty="0"/>
              <a:t> وهي:-</a:t>
            </a:r>
            <a:endParaRPr lang="en-US" sz="2000" dirty="0"/>
          </a:p>
          <a:p>
            <a:pPr marL="0" lvl="0" indent="0">
              <a:buNone/>
            </a:pPr>
            <a:r>
              <a:rPr lang="en-US" sz="2000" dirty="0"/>
              <a:t>  </a:t>
            </a:r>
            <a:r>
              <a:rPr lang="en-US" sz="2000" b="1" dirty="0"/>
              <a:t>.1</a:t>
            </a:r>
            <a:r>
              <a:rPr lang="ar-SA" sz="2000" dirty="0"/>
              <a:t>المدى </a:t>
            </a:r>
            <a:r>
              <a:rPr lang="en-US" sz="2000" dirty="0" smtClean="0"/>
              <a:t>Range</a:t>
            </a:r>
            <a:r>
              <a:rPr lang="ar-SA" sz="2000" dirty="0" smtClean="0"/>
              <a:t>.</a:t>
            </a:r>
            <a:endParaRPr lang="en-US" sz="2000" dirty="0"/>
          </a:p>
          <a:p>
            <a:pPr marL="0" lvl="0" indent="0">
              <a:buNone/>
            </a:pPr>
            <a:r>
              <a:rPr lang="en-US" sz="2000" dirty="0"/>
              <a:t>  </a:t>
            </a:r>
            <a:r>
              <a:rPr lang="en-US" sz="2000" b="1" dirty="0"/>
              <a:t>.2</a:t>
            </a:r>
            <a:r>
              <a:rPr lang="ar-SA" sz="2000" dirty="0"/>
              <a:t>الانحراف المتوسط </a:t>
            </a:r>
            <a:r>
              <a:rPr lang="en-US" sz="2000" dirty="0"/>
              <a:t>Mean Deviation</a:t>
            </a:r>
            <a:r>
              <a:rPr lang="ar-SA" sz="2000" dirty="0"/>
              <a:t>.</a:t>
            </a:r>
            <a:endParaRPr lang="en-US" sz="2000" dirty="0"/>
          </a:p>
          <a:p>
            <a:pPr marL="0" lvl="0" indent="0">
              <a:buNone/>
            </a:pPr>
            <a:r>
              <a:rPr lang="en-US" sz="2000" b="1" dirty="0"/>
              <a:t> .3</a:t>
            </a:r>
            <a:r>
              <a:rPr lang="ar-SA" sz="2000" dirty="0"/>
              <a:t>التباين والانحراف المعياري </a:t>
            </a:r>
            <a:r>
              <a:rPr lang="en-US" sz="2000" dirty="0"/>
              <a:t>Variance and Standard deviation</a:t>
            </a:r>
          </a:p>
          <a:p>
            <a:pPr marL="0" indent="0">
              <a:buNone/>
            </a:pPr>
            <a:endParaRPr lang="en-US" sz="2000" dirty="0"/>
          </a:p>
        </p:txBody>
      </p:sp>
    </p:spTree>
    <p:extLst>
      <p:ext uri="{BB962C8B-B14F-4D97-AF65-F5344CB8AC3E}">
        <p14:creationId xmlns:p14="http://schemas.microsoft.com/office/powerpoint/2010/main" val="57176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77615"/>
            <a:ext cx="10515600" cy="1146219"/>
          </a:xfrm>
        </p:spPr>
        <p:txBody>
          <a:bodyPr>
            <a:normAutofit/>
          </a:bodyPr>
          <a:lstStyle/>
          <a:p>
            <a:r>
              <a:rPr lang="ar-IQ" sz="2800" b="1" dirty="0" smtClean="0"/>
              <a:t>                      مقاييس </a:t>
            </a:r>
            <a:r>
              <a:rPr lang="ar-IQ" sz="2800" b="1" dirty="0"/>
              <a:t>التشتت الم</a:t>
            </a:r>
            <a:r>
              <a:rPr lang="ar-SA" sz="2800" b="1" dirty="0"/>
              <a:t>طلقة </a:t>
            </a:r>
            <a:r>
              <a:rPr lang="en-US" sz="2800" b="1" dirty="0"/>
              <a:t>Absolute Dispersion </a:t>
            </a:r>
            <a:r>
              <a:rPr lang="en-US" sz="2800" b="1" dirty="0" smtClean="0"/>
              <a:t>Measures</a:t>
            </a:r>
            <a:r>
              <a:rPr lang="ar-IQ" sz="2800" b="1" dirty="0"/>
              <a:t/>
            </a:r>
            <a:br>
              <a:rPr lang="ar-IQ" sz="2800" b="1" dirty="0"/>
            </a:br>
            <a:endParaRPr lang="ar-IQ" sz="2800" dirty="0"/>
          </a:p>
        </p:txBody>
      </p:sp>
      <p:sp>
        <p:nvSpPr>
          <p:cNvPr id="3" name="عنصر نائب للمحتوى 2"/>
          <p:cNvSpPr>
            <a:spLocks noGrp="1"/>
          </p:cNvSpPr>
          <p:nvPr>
            <p:ph idx="1"/>
          </p:nvPr>
        </p:nvSpPr>
        <p:spPr>
          <a:xfrm>
            <a:off x="838200" y="1110078"/>
            <a:ext cx="10515600" cy="5747922"/>
          </a:xfrm>
        </p:spPr>
        <p:txBody>
          <a:bodyPr>
            <a:normAutofit fontScale="85000" lnSpcReduction="20000"/>
          </a:bodyPr>
          <a:lstStyle/>
          <a:p>
            <a:pPr marL="0" lvl="0" indent="0">
              <a:buNone/>
            </a:pPr>
            <a:r>
              <a:rPr lang="ar-SA" b="1" smtClean="0">
                <a:cs typeface="+mj-cs"/>
              </a:rPr>
              <a:t>المدى </a:t>
            </a:r>
            <a:r>
              <a:rPr lang="en-US" b="1" dirty="0" smtClean="0">
                <a:cs typeface="+mj-cs"/>
              </a:rPr>
              <a:t>Range</a:t>
            </a:r>
            <a:endParaRPr lang="en-US" dirty="0">
              <a:cs typeface="+mj-cs"/>
            </a:endParaRPr>
          </a:p>
          <a:p>
            <a:pPr marL="0" indent="0">
              <a:buNone/>
            </a:pPr>
            <a:r>
              <a:rPr lang="ar-IQ" sz="2600" dirty="0" smtClean="0"/>
              <a:t>   </a:t>
            </a:r>
            <a:r>
              <a:rPr lang="ar-SA" sz="2400" dirty="0" smtClean="0"/>
              <a:t>هو </a:t>
            </a:r>
            <a:r>
              <a:rPr lang="ar-SA" sz="2400" dirty="0"/>
              <a:t>عبارة عن مقدار الفرق بين أكبر وأصغر قيمة من قيم مفردات البيانات، ويرمز له بالرمز </a:t>
            </a:r>
            <a:r>
              <a:rPr lang="en-US" sz="2400" dirty="0"/>
              <a:t>R</a:t>
            </a:r>
            <a:r>
              <a:rPr lang="ar-SA" sz="2400" dirty="0"/>
              <a:t>.</a:t>
            </a:r>
            <a:endParaRPr lang="en-US" sz="2400" dirty="0"/>
          </a:p>
          <a:p>
            <a:pPr marL="0" indent="0">
              <a:buNone/>
            </a:pPr>
            <a:r>
              <a:rPr lang="ar-IQ" sz="2400" b="1" dirty="0" smtClean="0"/>
              <a:t> </a:t>
            </a:r>
            <a:r>
              <a:rPr lang="ar-SA" sz="2400" b="1" dirty="0" smtClean="0"/>
              <a:t>في </a:t>
            </a:r>
            <a:r>
              <a:rPr lang="ar-SA" sz="2400" b="1" dirty="0"/>
              <a:t>حالة البيانات غير المبوبة</a:t>
            </a:r>
            <a:r>
              <a:rPr lang="ar-SA" sz="2400" dirty="0"/>
              <a:t> :</a:t>
            </a:r>
            <a:endParaRPr lang="en-US" sz="2400" dirty="0"/>
          </a:p>
          <a:p>
            <a:pPr marL="0" indent="0">
              <a:buNone/>
            </a:pPr>
            <a:r>
              <a:rPr lang="ar-IQ" sz="2400" dirty="0" smtClean="0"/>
              <a:t>  </a:t>
            </a:r>
            <a:r>
              <a:rPr lang="ar-SA" sz="2400" dirty="0" smtClean="0"/>
              <a:t>تستخدم </a:t>
            </a:r>
            <a:r>
              <a:rPr lang="ar-SA" sz="2400" dirty="0"/>
              <a:t>الصيغة الآتية لحساب المدى :-</a:t>
            </a:r>
            <a:endParaRPr lang="en-US" sz="2400" dirty="0"/>
          </a:p>
          <a:p>
            <a:pPr marL="0" indent="0" algn="l" rtl="0">
              <a:buNone/>
            </a:pPr>
            <a:r>
              <a:rPr lang="en-US" sz="2400" b="1" dirty="0"/>
              <a:t>R = X </a:t>
            </a:r>
            <a:r>
              <a:rPr lang="en-US" sz="2400" b="1" baseline="-25000" dirty="0"/>
              <a:t>max </a:t>
            </a:r>
            <a:r>
              <a:rPr lang="en-US" sz="2400" b="1" dirty="0"/>
              <a:t>– X </a:t>
            </a:r>
            <a:r>
              <a:rPr lang="en-US" sz="2400" b="1" baseline="-25000" dirty="0"/>
              <a:t>min</a:t>
            </a:r>
            <a:r>
              <a:rPr lang="en-US" sz="2400" b="1" dirty="0"/>
              <a:t> = Largest x – Smallest </a:t>
            </a:r>
            <a:r>
              <a:rPr lang="en-US" sz="2400" b="1" dirty="0" smtClean="0"/>
              <a:t>x       …………(1)</a:t>
            </a:r>
            <a:endParaRPr lang="en-US" sz="2400" b="1" dirty="0"/>
          </a:p>
          <a:p>
            <a:pPr marL="0" indent="0">
              <a:buNone/>
            </a:pPr>
            <a:r>
              <a:rPr lang="en-US" sz="2400" dirty="0" smtClean="0"/>
              <a:t>  </a:t>
            </a:r>
            <a:r>
              <a:rPr lang="ar-SA" sz="2400" dirty="0" smtClean="0"/>
              <a:t>إن </a:t>
            </a:r>
            <a:r>
              <a:rPr lang="ar-SA" sz="2400" dirty="0"/>
              <a:t>وحدة القياس لهذا المقياس هي نفس وحدة القياس لقيم </a:t>
            </a:r>
            <a:r>
              <a:rPr lang="ar-SA" sz="2400" dirty="0" smtClean="0"/>
              <a:t>البيانات.</a:t>
            </a:r>
            <a:endParaRPr lang="en-US" sz="2400" dirty="0"/>
          </a:p>
          <a:p>
            <a:pPr marL="0" indent="0">
              <a:buNone/>
            </a:pPr>
            <a:r>
              <a:rPr lang="en-US" sz="2400" b="1" dirty="0" smtClean="0"/>
              <a:t>  </a:t>
            </a:r>
          </a:p>
          <a:p>
            <a:pPr marL="0" indent="0">
              <a:buNone/>
            </a:pPr>
            <a:r>
              <a:rPr lang="ar-SA" sz="2400" b="1" dirty="0" smtClean="0"/>
              <a:t>مثال</a:t>
            </a:r>
            <a:r>
              <a:rPr lang="ar-SA" sz="2400" b="1" dirty="0"/>
              <a:t>:-</a:t>
            </a:r>
            <a:endParaRPr lang="en-US" sz="2400" dirty="0"/>
          </a:p>
          <a:p>
            <a:pPr marL="0" indent="0">
              <a:buNone/>
            </a:pPr>
            <a:r>
              <a:rPr lang="en-US" sz="2400" b="1" dirty="0" smtClean="0"/>
              <a:t> </a:t>
            </a:r>
            <a:r>
              <a:rPr lang="ar-SA" sz="2400" b="1" dirty="0" smtClean="0"/>
              <a:t>أوجد </a:t>
            </a:r>
            <a:r>
              <a:rPr lang="ar-SA" sz="2400" b="1" dirty="0"/>
              <a:t>قيمة المدى للمجموعتين الآتيتين </a:t>
            </a:r>
            <a:r>
              <a:rPr lang="ar-SA" sz="2400" dirty="0"/>
              <a:t>:</a:t>
            </a:r>
            <a:r>
              <a:rPr lang="ar-SA" sz="2400" b="1" dirty="0"/>
              <a:t>-</a:t>
            </a:r>
            <a:endParaRPr lang="en-US" sz="2400" dirty="0"/>
          </a:p>
          <a:p>
            <a:pPr marL="0" indent="0" algn="l" rtl="0">
              <a:buNone/>
            </a:pPr>
            <a:r>
              <a:rPr lang="en-US" sz="2400" dirty="0"/>
              <a:t>X = 8 , 15 , 10 , 2 , 12 , </a:t>
            </a:r>
            <a:r>
              <a:rPr lang="en-US" sz="2400" dirty="0" smtClean="0"/>
              <a:t>5  </a:t>
            </a:r>
            <a:endParaRPr lang="en-US" sz="2400" dirty="0"/>
          </a:p>
          <a:p>
            <a:pPr marL="0" indent="0" algn="l" rtl="0">
              <a:buNone/>
            </a:pPr>
            <a:r>
              <a:rPr lang="en-US" sz="2400" dirty="0"/>
              <a:t>Y = 22 , 20 , 17 , 23 , 19</a:t>
            </a:r>
          </a:p>
          <a:p>
            <a:pPr marL="0" indent="0">
              <a:buNone/>
            </a:pPr>
            <a:r>
              <a:rPr lang="en-US" sz="2400" dirty="0" smtClean="0"/>
              <a:t> </a:t>
            </a:r>
            <a:r>
              <a:rPr lang="ar-SA" sz="2400" dirty="0" smtClean="0"/>
              <a:t>من </a:t>
            </a:r>
            <a:r>
              <a:rPr lang="ar-SA" sz="2400" dirty="0"/>
              <a:t>خلال تطبيق الصيغة </a:t>
            </a:r>
            <a:r>
              <a:rPr lang="en-US" sz="2400" dirty="0"/>
              <a:t>(1</a:t>
            </a:r>
            <a:r>
              <a:rPr lang="en-US" sz="2400" dirty="0" smtClean="0"/>
              <a:t>)</a:t>
            </a:r>
            <a:r>
              <a:rPr lang="ar-SA" sz="2400" dirty="0" smtClean="0"/>
              <a:t> في كلا المجموعتين نجد أن :-</a:t>
            </a:r>
            <a:endParaRPr lang="en-US" sz="2400" dirty="0" smtClean="0"/>
          </a:p>
          <a:p>
            <a:pPr marL="0" indent="0" algn="l" rtl="0">
              <a:buNone/>
            </a:pPr>
            <a:r>
              <a:rPr lang="en-US" sz="2400" dirty="0" smtClean="0"/>
              <a:t>R</a:t>
            </a:r>
            <a:r>
              <a:rPr lang="en-US" sz="2400" baseline="-25000" dirty="0" smtClean="0"/>
              <a:t>x</a:t>
            </a:r>
            <a:r>
              <a:rPr lang="en-US" sz="2400" dirty="0" smtClean="0"/>
              <a:t> </a:t>
            </a:r>
            <a:r>
              <a:rPr lang="en-US" sz="2400" dirty="0"/>
              <a:t>= 15 – 2 = 13 </a:t>
            </a:r>
          </a:p>
          <a:p>
            <a:pPr marL="0" indent="0" algn="l" rtl="0">
              <a:buNone/>
            </a:pPr>
            <a:r>
              <a:rPr lang="en-US" sz="2400" dirty="0"/>
              <a:t>R</a:t>
            </a:r>
            <a:r>
              <a:rPr lang="en-US" sz="2400" baseline="-25000" dirty="0"/>
              <a:t>y</a:t>
            </a:r>
            <a:r>
              <a:rPr lang="en-US" sz="2400" dirty="0"/>
              <a:t> = 23 – 17 = 6 </a:t>
            </a:r>
          </a:p>
          <a:p>
            <a:pPr marL="0" indent="0">
              <a:buNone/>
            </a:pPr>
            <a:r>
              <a:rPr lang="en-US" sz="2400" dirty="0" smtClean="0"/>
              <a:t> </a:t>
            </a:r>
            <a:r>
              <a:rPr lang="ar-SA" sz="2400" dirty="0" smtClean="0"/>
              <a:t>نلاحظ </a:t>
            </a:r>
            <a:r>
              <a:rPr lang="ar-SA" sz="2400" dirty="0"/>
              <a:t>أن تشتت المجموعة الثانية </a:t>
            </a:r>
            <a:r>
              <a:rPr lang="en-US" sz="2400" dirty="0"/>
              <a:t>y</a:t>
            </a:r>
            <a:r>
              <a:rPr lang="ar-SA" sz="2400" dirty="0"/>
              <a:t> أقل من تشتت المجموعة الأولى </a:t>
            </a:r>
            <a:r>
              <a:rPr lang="en-US" sz="2400" dirty="0"/>
              <a:t>x</a:t>
            </a:r>
            <a:r>
              <a:rPr lang="ar-SA" sz="2400" dirty="0"/>
              <a:t> مما يعني أن المجموعة الثانية </a:t>
            </a:r>
            <a:r>
              <a:rPr lang="en-US" sz="2400" dirty="0"/>
              <a:t>y</a:t>
            </a:r>
            <a:r>
              <a:rPr lang="ar-SA" sz="2400" dirty="0"/>
              <a:t> هي الأفضل والأكثر تجانساً.</a:t>
            </a:r>
            <a:endParaRPr lang="en-US" sz="2400" dirty="0"/>
          </a:p>
          <a:p>
            <a:endParaRPr lang="ar-IQ" dirty="0"/>
          </a:p>
        </p:txBody>
      </p:sp>
    </p:spTree>
    <p:extLst>
      <p:ext uri="{BB962C8B-B14F-4D97-AF65-F5344CB8AC3E}">
        <p14:creationId xmlns:p14="http://schemas.microsoft.com/office/powerpoint/2010/main" val="3290611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199" y="294143"/>
            <a:ext cx="10515600" cy="753991"/>
          </a:xfrm>
        </p:spPr>
        <p:txBody>
          <a:bodyPr>
            <a:normAutofit fontScale="90000"/>
          </a:bodyPr>
          <a:lstStyle/>
          <a:p>
            <a:r>
              <a:rPr lang="ar-IQ" sz="2800" b="1" dirty="0" smtClean="0"/>
              <a:t>                               مقاييس </a:t>
            </a:r>
            <a:r>
              <a:rPr lang="ar-IQ" sz="2800" b="1" dirty="0"/>
              <a:t>التشتت الم</a:t>
            </a:r>
            <a:r>
              <a:rPr lang="ar-SA" sz="2800" b="1" dirty="0"/>
              <a:t>طلقة </a:t>
            </a:r>
            <a:r>
              <a:rPr lang="en-US" sz="2800" b="1" dirty="0" smtClean="0"/>
              <a:t>Absolute </a:t>
            </a:r>
            <a:r>
              <a:rPr lang="en-US" sz="2800" b="1" dirty="0"/>
              <a:t>Dispersion </a:t>
            </a:r>
            <a:r>
              <a:rPr lang="en-US" sz="2800" b="1" dirty="0" smtClean="0"/>
              <a:t>Measures</a:t>
            </a:r>
            <a:r>
              <a:rPr lang="ar-IQ" sz="2800" b="1" dirty="0"/>
              <a:t/>
            </a:r>
            <a:br>
              <a:rPr lang="ar-IQ" sz="2800" b="1" dirty="0"/>
            </a:br>
            <a:endParaRPr lang="ar-IQ" sz="2800" dirty="0"/>
          </a:p>
        </p:txBody>
      </p:sp>
      <p:sp>
        <p:nvSpPr>
          <p:cNvPr id="3" name="عنصر نائب للمحتوى 2"/>
          <p:cNvSpPr>
            <a:spLocks noGrp="1"/>
          </p:cNvSpPr>
          <p:nvPr>
            <p:ph idx="1"/>
          </p:nvPr>
        </p:nvSpPr>
        <p:spPr>
          <a:xfrm>
            <a:off x="838199" y="861539"/>
            <a:ext cx="10515600" cy="5760893"/>
          </a:xfrm>
        </p:spPr>
        <p:txBody>
          <a:bodyPr/>
          <a:lstStyle/>
          <a:p>
            <a:pPr marL="0" indent="0">
              <a:buNone/>
            </a:pPr>
            <a:r>
              <a:rPr lang="ar-IQ" b="1" dirty="0" smtClean="0"/>
              <a:t> </a:t>
            </a:r>
            <a:endParaRPr lang="en-US" dirty="0"/>
          </a:p>
        </p:txBody>
      </p:sp>
      <p:graphicFrame>
        <p:nvGraphicFramePr>
          <p:cNvPr id="8" name="جدول 7"/>
          <p:cNvGraphicFramePr>
            <a:graphicFrameLocks noGrp="1"/>
          </p:cNvGraphicFramePr>
          <p:nvPr>
            <p:extLst/>
          </p:nvPr>
        </p:nvGraphicFramePr>
        <p:xfrm>
          <a:off x="1443804" y="3696579"/>
          <a:ext cx="3960495" cy="2645357"/>
        </p:xfrm>
        <a:graphic>
          <a:graphicData uri="http://schemas.openxmlformats.org/drawingml/2006/table">
            <a:tbl>
              <a:tblPr firstRow="1" firstCol="1" bandRow="1">
                <a:tableStyleId>{93296810-A885-4BE3-A3E7-6D5BEEA58F35}</a:tableStyleId>
              </a:tblPr>
              <a:tblGrid>
                <a:gridCol w="2006600">
                  <a:extLst>
                    <a:ext uri="{9D8B030D-6E8A-4147-A177-3AD203B41FA5}">
                      <a16:colId xmlns:a16="http://schemas.microsoft.com/office/drawing/2014/main" val="2504502541"/>
                    </a:ext>
                  </a:extLst>
                </a:gridCol>
                <a:gridCol w="1953895">
                  <a:extLst>
                    <a:ext uri="{9D8B030D-6E8A-4147-A177-3AD203B41FA5}">
                      <a16:colId xmlns:a16="http://schemas.microsoft.com/office/drawing/2014/main" val="4254464646"/>
                    </a:ext>
                  </a:extLst>
                </a:gridCol>
              </a:tblGrid>
              <a:tr h="375959">
                <a:tc>
                  <a:txBody>
                    <a:bodyPr/>
                    <a:lstStyle/>
                    <a:p>
                      <a:pPr algn="ctr" rtl="1">
                        <a:lnSpc>
                          <a:spcPct val="115000"/>
                        </a:lnSpc>
                        <a:spcAft>
                          <a:spcPts val="1000"/>
                        </a:spcAft>
                      </a:pPr>
                      <a:r>
                        <a:rPr lang="ar-SA" sz="1600" dirty="0">
                          <a:effectLst/>
                        </a:rPr>
                        <a:t>فئات الحوافز</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15000"/>
                        </a:lnSpc>
                        <a:spcAft>
                          <a:spcPts val="1000"/>
                        </a:spcAft>
                      </a:pPr>
                      <a:r>
                        <a:rPr lang="ar-SA" sz="1600" dirty="0">
                          <a:effectLst/>
                        </a:rPr>
                        <a:t>عدد الموظفين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59064298"/>
                  </a:ext>
                </a:extLst>
              </a:tr>
              <a:tr h="378233">
                <a:tc>
                  <a:txBody>
                    <a:bodyPr/>
                    <a:lstStyle/>
                    <a:p>
                      <a:pPr algn="ctr" rtl="0">
                        <a:lnSpc>
                          <a:spcPct val="115000"/>
                        </a:lnSpc>
                        <a:spcAft>
                          <a:spcPts val="1000"/>
                        </a:spcAft>
                      </a:pPr>
                      <a:r>
                        <a:rPr lang="en-US" sz="1600">
                          <a:effectLst/>
                        </a:rPr>
                        <a:t>Classes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600">
                          <a:effectLst/>
                        </a:rPr>
                        <a:t>Fi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16194258"/>
                  </a:ext>
                </a:extLst>
              </a:tr>
              <a:tr h="378233">
                <a:tc>
                  <a:txBody>
                    <a:bodyPr/>
                    <a:lstStyle/>
                    <a:p>
                      <a:pPr algn="ctr" rtl="0">
                        <a:lnSpc>
                          <a:spcPct val="115000"/>
                        </a:lnSpc>
                        <a:spcAft>
                          <a:spcPts val="1000"/>
                        </a:spcAft>
                      </a:pPr>
                      <a:r>
                        <a:rPr lang="en-US" sz="1600" dirty="0">
                          <a:effectLst/>
                        </a:rPr>
                        <a:t>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600" dirty="0">
                          <a:effectLst/>
                        </a:rPr>
                        <a:t>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47718885"/>
                  </a:ext>
                </a:extLst>
              </a:tr>
              <a:tr h="378233">
                <a:tc>
                  <a:txBody>
                    <a:bodyPr/>
                    <a:lstStyle/>
                    <a:p>
                      <a:pPr algn="ctr" rtl="0">
                        <a:lnSpc>
                          <a:spcPct val="115000"/>
                        </a:lnSpc>
                        <a:spcAft>
                          <a:spcPts val="1000"/>
                        </a:spcAft>
                      </a:pPr>
                      <a:r>
                        <a:rPr lang="en-US" sz="1600">
                          <a:effectLst/>
                        </a:rPr>
                        <a:t>6-8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600">
                          <a:effectLst/>
                        </a:rPr>
                        <a:t>12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03478849"/>
                  </a:ext>
                </a:extLst>
              </a:tr>
              <a:tr h="378233">
                <a:tc>
                  <a:txBody>
                    <a:bodyPr/>
                    <a:lstStyle/>
                    <a:p>
                      <a:pPr algn="ctr" rtl="0">
                        <a:lnSpc>
                          <a:spcPct val="115000"/>
                        </a:lnSpc>
                        <a:spcAft>
                          <a:spcPts val="1000"/>
                        </a:spcAft>
                      </a:pPr>
                      <a:r>
                        <a:rPr lang="en-US" sz="1600">
                          <a:effectLst/>
                        </a:rPr>
                        <a:t>9-11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600">
                          <a:effectLst/>
                        </a:rPr>
                        <a:t>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32605881"/>
                  </a:ext>
                </a:extLst>
              </a:tr>
              <a:tr h="378233">
                <a:tc>
                  <a:txBody>
                    <a:bodyPr/>
                    <a:lstStyle/>
                    <a:p>
                      <a:pPr algn="ctr" rtl="0">
                        <a:lnSpc>
                          <a:spcPct val="115000"/>
                        </a:lnSpc>
                        <a:spcAft>
                          <a:spcPts val="1000"/>
                        </a:spcAft>
                      </a:pPr>
                      <a:r>
                        <a:rPr lang="en-US" sz="1600">
                          <a:effectLst/>
                        </a:rPr>
                        <a:t>12-14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600" dirty="0">
                          <a:effectLst/>
                        </a:rPr>
                        <a:t>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82565790"/>
                  </a:ext>
                </a:extLst>
              </a:tr>
              <a:tr h="378233">
                <a:tc>
                  <a:txBody>
                    <a:bodyPr/>
                    <a:lstStyle/>
                    <a:p>
                      <a:pPr algn="ctr" rtl="0">
                        <a:lnSpc>
                          <a:spcPct val="115000"/>
                        </a:lnSpc>
                        <a:spcAft>
                          <a:spcPts val="1000"/>
                        </a:spcAft>
                      </a:pPr>
                      <a:r>
                        <a:rPr lang="en-US" sz="1600">
                          <a:effectLst/>
                        </a:rPr>
                        <a:t>15-17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1000"/>
                        </a:spcAft>
                      </a:pPr>
                      <a:r>
                        <a:rPr lang="en-US" sz="1600" dirty="0">
                          <a:effectLst/>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41713805"/>
                  </a:ext>
                </a:extLst>
              </a:tr>
            </a:tbl>
          </a:graphicData>
        </a:graphic>
      </p:graphicFrame>
      <p:sp>
        <p:nvSpPr>
          <p:cNvPr id="9" name="Rectangle 3"/>
          <p:cNvSpPr>
            <a:spLocks noChangeArrowheads="1"/>
          </p:cNvSpPr>
          <p:nvPr/>
        </p:nvSpPr>
        <p:spPr bwMode="auto">
          <a:xfrm>
            <a:off x="610987" y="858336"/>
            <a:ext cx="1123128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503238"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503238" algn="justLow" defTabSz="914400" rtl="1" eaLnBrk="0" fontAlgn="base" latinLnBrk="0" hangingPunct="0">
              <a:lnSpc>
                <a:spcPct val="100000"/>
              </a:lnSpc>
              <a:spcBef>
                <a:spcPct val="0"/>
              </a:spcBef>
              <a:spcAft>
                <a:spcPct val="0"/>
              </a:spcAft>
              <a:buClrTx/>
              <a:buSzTx/>
              <a:buFontTx/>
              <a:buNone/>
              <a:tabLst/>
              <a:defRPr/>
            </a:pPr>
            <a:r>
              <a:rPr kumimoji="0" lang="ar-SA" altLang="ar-IQ" sz="2000" b="1"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rPr>
              <a:t>أما في حالة البيانات المبوبة</a:t>
            </a:r>
            <a:r>
              <a:rPr kumimoji="0" lang="ar-SA" altLang="ar-IQ" sz="2000" b="0"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rPr>
              <a:t> :</a:t>
            </a:r>
            <a:endParaRPr kumimoji="0" lang="en-US" altLang="ar-IQ"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Times New Roman" panose="02020603050405020304" pitchFamily="18" charset="0"/>
            </a:endParaRPr>
          </a:p>
          <a:p>
            <a:pPr marL="0" marR="0" lvl="0" indent="503238" algn="justLow" defTabSz="914400" rtl="1" eaLnBrk="0" fontAlgn="base" latinLnBrk="0" hangingPunct="0">
              <a:lnSpc>
                <a:spcPct val="100000"/>
              </a:lnSpc>
              <a:spcBef>
                <a:spcPct val="0"/>
              </a:spcBef>
              <a:spcAft>
                <a:spcPct val="0"/>
              </a:spcAft>
              <a:buClrTx/>
              <a:buSzTx/>
              <a:buFontTx/>
              <a:buNone/>
              <a:tabLst/>
              <a:defRPr/>
            </a:pPr>
            <a:r>
              <a:rPr kumimoji="0" lang="ar-SA" altLang="ar-IQ" sz="2000" b="0"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rPr>
              <a:t>فاستخداماته محدودة جداً، ويمكن حساب قيمة المدى من طرح الحد الأدنى للفئة الأولى من الحد الأعلى للفئة الأخيرة</a:t>
            </a:r>
            <a:r>
              <a:rPr kumimoji="0" lang="ar-IQ" altLang="ar-IQ" sz="2000" b="0"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rPr>
              <a:t> وبالصيغة الاتية :</a:t>
            </a:r>
          </a:p>
          <a:p>
            <a:pPr marL="0" marR="0" lvl="0" indent="503238" algn="justLow" defTabSz="914400" rtl="1" eaLnBrk="0" fontAlgn="base" latinLnBrk="0" hangingPunct="0">
              <a:lnSpc>
                <a:spcPct val="100000"/>
              </a:lnSpc>
              <a:spcBef>
                <a:spcPct val="0"/>
              </a:spcBef>
              <a:spcAft>
                <a:spcPct val="0"/>
              </a:spcAft>
              <a:buClrTx/>
              <a:buSzTx/>
              <a:buFontTx/>
              <a:buNone/>
              <a:tabLst/>
              <a:defRPr/>
            </a:pPr>
            <a:endParaRPr kumimoji="0" lang="ar-IQ"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503238" algn="justLow" defTabSz="914400" rtl="1" eaLnBrk="0" fontAlgn="base" latinLnBrk="0" hangingPunct="0">
              <a:lnSpc>
                <a:spcPct val="100000"/>
              </a:lnSpc>
              <a:spcBef>
                <a:spcPct val="0"/>
              </a:spcBef>
              <a:spcAft>
                <a:spcPct val="0"/>
              </a:spcAft>
              <a:buClrTx/>
              <a:buSzTx/>
              <a:buFontTx/>
              <a:buNone/>
              <a:tabLst/>
              <a:defRPr/>
            </a:pPr>
            <a:r>
              <a:rPr kumimoji="0" lang="ar-SA"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المدى </a:t>
            </a:r>
            <a:r>
              <a:rPr kumimoji="0" lang="ar-SA"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R</a:t>
            </a:r>
            <a:r>
              <a:rPr kumimoji="0" lang="ar-SA"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الحد الأعلى للفئة الأخيرة - الحد الأدنى للفئة الأولى</a:t>
            </a:r>
            <a:endParaRPr kumimoji="0" lang="en-US" altLang="ar-IQ"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Times New Roman" panose="02020603050405020304" pitchFamily="18" charset="0"/>
            </a:endParaRPr>
          </a:p>
          <a:p>
            <a:pPr marL="0" marR="0" lvl="0" indent="503238" algn="justLow" defTabSz="914400" rtl="1" eaLnBrk="0" fontAlgn="base" latinLnBrk="0" hangingPunct="0">
              <a:lnSpc>
                <a:spcPct val="100000"/>
              </a:lnSpc>
              <a:spcBef>
                <a:spcPct val="0"/>
              </a:spcBef>
              <a:spcAft>
                <a:spcPct val="0"/>
              </a:spcAft>
              <a:buClrTx/>
              <a:buSzTx/>
              <a:buFontTx/>
              <a:buNone/>
              <a:tabLst/>
              <a:defRPr/>
            </a:pPr>
            <a:endParaRPr kumimoji="0" lang="ar-IQ" altLang="ar-IQ" sz="2000" b="1"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endParaRPr>
          </a:p>
          <a:p>
            <a:pPr marL="0" marR="0" lvl="0" indent="503238" algn="justLow" defTabSz="914400" rtl="1" eaLnBrk="0" fontAlgn="base" latinLnBrk="0" hangingPunct="0">
              <a:lnSpc>
                <a:spcPct val="100000"/>
              </a:lnSpc>
              <a:spcBef>
                <a:spcPct val="0"/>
              </a:spcBef>
              <a:spcAft>
                <a:spcPct val="0"/>
              </a:spcAft>
              <a:buClrTx/>
              <a:buSzTx/>
              <a:buFontTx/>
              <a:buNone/>
              <a:tabLst/>
              <a:defRPr/>
            </a:pPr>
            <a:r>
              <a:rPr kumimoji="0" lang="ar-SA" altLang="ar-IQ" sz="2000" b="1"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rPr>
              <a:t>مثال:-</a:t>
            </a:r>
            <a:endParaRPr kumimoji="0" lang="en-US" altLang="ar-IQ"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Times New Roman" panose="02020603050405020304" pitchFamily="18" charset="0"/>
            </a:endParaRPr>
          </a:p>
          <a:p>
            <a:pPr marL="0" marR="0" lvl="0" indent="503238" algn="justLow" defTabSz="914400" rtl="1" eaLnBrk="0" fontAlgn="base" latinLnBrk="0" hangingPunct="0">
              <a:lnSpc>
                <a:spcPct val="100000"/>
              </a:lnSpc>
              <a:spcBef>
                <a:spcPct val="0"/>
              </a:spcBef>
              <a:spcAft>
                <a:spcPct val="0"/>
              </a:spcAft>
              <a:buClrTx/>
              <a:buSzTx/>
              <a:buFontTx/>
              <a:buNone/>
              <a:tabLst/>
              <a:defRPr/>
            </a:pPr>
            <a:r>
              <a:rPr kumimoji="0" lang="ar-SA" altLang="ar-IQ" sz="2000" b="0"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rPr>
              <a:t>تدفع شركة الغزل والنسيج الصوفي حوافز شهرية على موظفيها (بآلاف الدنانير) وعلى النحو الآتي:-</a:t>
            </a:r>
            <a:endParaRPr kumimoji="0" lang="en-US" altLang="ar-IQ"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Times New Roman" panose="02020603050405020304" pitchFamily="18" charset="0"/>
            </a:endParaRPr>
          </a:p>
          <a:p>
            <a:pPr marL="0" marR="0" lvl="0" indent="503238" algn="justLow" defTabSz="914400" rtl="1" eaLnBrk="0" fontAlgn="base" latinLnBrk="0" hangingPunct="0">
              <a:lnSpc>
                <a:spcPct val="100000"/>
              </a:lnSpc>
              <a:spcBef>
                <a:spcPct val="0"/>
              </a:spcBef>
              <a:spcAft>
                <a:spcPct val="0"/>
              </a:spcAft>
              <a:buClrTx/>
              <a:buSzTx/>
              <a:buFontTx/>
              <a:buNone/>
              <a:tabLst/>
              <a:defRPr/>
            </a:pPr>
            <a:r>
              <a:rPr kumimoji="0" lang="ar-SA" altLang="ar-IQ" sz="2000" b="1"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rPr>
              <a:t>والمطلوب</a:t>
            </a:r>
            <a:r>
              <a:rPr kumimoji="0" lang="ar-SA" altLang="ar-IQ" sz="2000" b="0" i="0" u="none" strike="noStrike" kern="1200" cap="none" spc="0" normalizeH="0" baseline="0" noProof="0" dirty="0" smtClean="0">
                <a:ln>
                  <a:noFill/>
                </a:ln>
                <a:solidFill>
                  <a:prstClr val="black"/>
                </a:solidFill>
                <a:effectLst/>
                <a:uLnTx/>
                <a:uFillTx/>
                <a:latin typeface="Simplified Arabic" panose="02020603050405020304" pitchFamily="18" charset="-78"/>
                <a:ea typeface="Calibri" panose="020F0502020204030204" pitchFamily="34" charset="0"/>
                <a:cs typeface="Times New Roman" panose="02020603050405020304" pitchFamily="18" charset="0"/>
              </a:rPr>
              <a:t>: احتساب قيمة المدى لحوافز هذه الشركة.</a:t>
            </a:r>
            <a:endParaRPr kumimoji="0" lang="ar-SA" altLang="ar-IQ"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Times New Roman" panose="02020603050405020304" pitchFamily="18" charset="0"/>
            </a:endParaRPr>
          </a:p>
        </p:txBody>
      </p:sp>
    </p:spTree>
    <p:extLst>
      <p:ext uri="{BB962C8B-B14F-4D97-AF65-F5344CB8AC3E}">
        <p14:creationId xmlns:p14="http://schemas.microsoft.com/office/powerpoint/2010/main" val="1282245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500062"/>
            <a:ext cx="10515600" cy="1325563"/>
          </a:xfrm>
        </p:spPr>
        <p:txBody>
          <a:bodyPr/>
          <a:lstStyle/>
          <a:p>
            <a:pPr algn="ctr"/>
            <a:r>
              <a:rPr lang="ar-IQ" sz="2800" b="1" dirty="0"/>
              <a:t>مقاييس التشتت الم</a:t>
            </a:r>
            <a:r>
              <a:rPr lang="ar-SA" sz="2800" b="1" dirty="0"/>
              <a:t>طلقة </a:t>
            </a:r>
            <a:r>
              <a:rPr lang="en-US" sz="2800" b="1" dirty="0"/>
              <a:t>Absolute Dispersion </a:t>
            </a:r>
            <a:r>
              <a:rPr lang="en-US" sz="2800" b="1" dirty="0" smtClean="0"/>
              <a:t>Measures</a:t>
            </a:r>
            <a:r>
              <a:rPr lang="ar-IQ" b="1" dirty="0"/>
              <a:t/>
            </a:r>
            <a:br>
              <a:rPr lang="ar-IQ" b="1" dirty="0"/>
            </a:br>
            <a:endParaRPr lang="ar-IQ" dirty="0"/>
          </a:p>
        </p:txBody>
      </p:sp>
      <p:sp>
        <p:nvSpPr>
          <p:cNvPr id="3" name="عنصر نائب للمحتوى 2"/>
          <p:cNvSpPr>
            <a:spLocks noGrp="1"/>
          </p:cNvSpPr>
          <p:nvPr>
            <p:ph idx="1"/>
          </p:nvPr>
        </p:nvSpPr>
        <p:spPr/>
        <p:txBody>
          <a:bodyPr>
            <a:normAutofit/>
          </a:bodyPr>
          <a:lstStyle/>
          <a:p>
            <a:pPr marL="0" indent="0">
              <a:buNone/>
            </a:pPr>
            <a:endParaRPr lang="ar-IQ" b="1" dirty="0" smtClean="0"/>
          </a:p>
          <a:p>
            <a:pPr marL="0" indent="0">
              <a:buNone/>
            </a:pPr>
            <a:r>
              <a:rPr lang="ar-SA" sz="2000" b="1" dirty="0" smtClean="0"/>
              <a:t>الحل</a:t>
            </a:r>
            <a:r>
              <a:rPr lang="ar-SA" sz="2000" dirty="0"/>
              <a:t>:</a:t>
            </a:r>
            <a:endParaRPr lang="en-US" sz="2000" dirty="0"/>
          </a:p>
          <a:p>
            <a:pPr marL="0" indent="0">
              <a:buNone/>
            </a:pPr>
            <a:r>
              <a:rPr lang="ar-IQ" sz="2000" dirty="0" smtClean="0"/>
              <a:t> </a:t>
            </a:r>
            <a:r>
              <a:rPr lang="ar-SA" sz="2000" dirty="0" smtClean="0"/>
              <a:t>يتم </a:t>
            </a:r>
            <a:r>
              <a:rPr lang="ar-SA" sz="2000" dirty="0"/>
              <a:t>احتساب قيمة المدى للبيانات المبوبة كما أوضحنا في أعلاه بحسب الصيغة التالية:-</a:t>
            </a:r>
            <a:endParaRPr lang="en-US" sz="2000" dirty="0"/>
          </a:p>
          <a:p>
            <a:pPr marL="0" indent="0">
              <a:buNone/>
            </a:pPr>
            <a:r>
              <a:rPr lang="ar-IQ" sz="2000" dirty="0" smtClean="0"/>
              <a:t> </a:t>
            </a:r>
            <a:r>
              <a:rPr lang="ar-SA" sz="2000" dirty="0" smtClean="0"/>
              <a:t>المدى </a:t>
            </a:r>
            <a:r>
              <a:rPr lang="ar-SA" sz="2000" dirty="0"/>
              <a:t>(</a:t>
            </a:r>
            <a:r>
              <a:rPr lang="en-US" sz="2000" dirty="0"/>
              <a:t>R</a:t>
            </a:r>
            <a:r>
              <a:rPr lang="ar-SA" sz="2000" dirty="0"/>
              <a:t>) = الحد الأعلى للفئة الأخيرة - الحد الأدنى للفئة الأولى</a:t>
            </a:r>
            <a:endParaRPr lang="en-US" sz="2000" dirty="0"/>
          </a:p>
          <a:p>
            <a:pPr marL="0" indent="0">
              <a:buNone/>
            </a:pPr>
            <a:r>
              <a:rPr lang="ar-IQ" sz="2000" dirty="0" smtClean="0"/>
              <a:t> </a:t>
            </a:r>
            <a:r>
              <a:rPr lang="ar-SA" sz="2000" dirty="0" smtClean="0"/>
              <a:t>وعليه </a:t>
            </a:r>
            <a:r>
              <a:rPr lang="ar-SA" sz="2000" dirty="0"/>
              <a:t>فإن:-</a:t>
            </a:r>
            <a:endParaRPr lang="en-US" sz="2000" dirty="0"/>
          </a:p>
          <a:p>
            <a:pPr marL="0" indent="0" algn="l" rtl="0">
              <a:buNone/>
            </a:pPr>
            <a:r>
              <a:rPr lang="en-US" sz="2000" dirty="0" smtClean="0"/>
              <a:t>     R </a:t>
            </a:r>
            <a:r>
              <a:rPr lang="en-US" sz="2000" dirty="0"/>
              <a:t>= 17 – 3 = </a:t>
            </a:r>
            <a:r>
              <a:rPr lang="en-US" sz="2000" dirty="0" smtClean="0"/>
              <a:t>14 </a:t>
            </a:r>
            <a:endParaRPr lang="en-US" sz="2000" dirty="0"/>
          </a:p>
          <a:p>
            <a:pPr marL="0" indent="0" rtl="0">
              <a:buNone/>
            </a:pPr>
            <a:r>
              <a:rPr lang="en-US" dirty="0"/>
              <a:t> </a:t>
            </a:r>
          </a:p>
          <a:p>
            <a:endParaRPr lang="ar-IQ" dirty="0"/>
          </a:p>
        </p:txBody>
      </p:sp>
    </p:spTree>
    <p:extLst>
      <p:ext uri="{BB962C8B-B14F-4D97-AF65-F5344CB8AC3E}">
        <p14:creationId xmlns:p14="http://schemas.microsoft.com/office/powerpoint/2010/main" val="39983515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569</Words>
  <Application>Microsoft Office PowerPoint</Application>
  <PresentationFormat>شاشة عريضة</PresentationFormat>
  <Paragraphs>66</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Calibri Light</vt:lpstr>
      <vt:lpstr>Simplified Arabic</vt:lpstr>
      <vt:lpstr>Times New Roman</vt:lpstr>
      <vt:lpstr>نسق Office</vt:lpstr>
      <vt:lpstr>مقاييس التشتت المطلقة Absolute Dispersion Measures المحاضرة الاولى</vt:lpstr>
      <vt:lpstr>       مقاييس التشتت  Measures of Dispersion </vt:lpstr>
      <vt:lpstr>                      مقاييس التشتت المطلقة Absolute Dispersion Measures </vt:lpstr>
      <vt:lpstr>                               مقاييس التشتت المطلقة Absolute Dispersion Measures </vt:lpstr>
      <vt:lpstr>مقاييس التشتت المطلقة Absolute Dispersion Measures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مقاييس التشتت المطلقة Absolute Dispersion Measures </dc:title>
  <dc:creator>Maher</dc:creator>
  <cp:lastModifiedBy>Maher</cp:lastModifiedBy>
  <cp:revision>4</cp:revision>
  <dcterms:created xsi:type="dcterms:W3CDTF">2020-10-18T10:12:26Z</dcterms:created>
  <dcterms:modified xsi:type="dcterms:W3CDTF">2020-10-18T10:34:00Z</dcterms:modified>
</cp:coreProperties>
</file>