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6" d="100"/>
          <a:sy n="76" d="100"/>
        </p:scale>
        <p:origin x="52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E2EF-C40B-417C-89EF-1CCAB963E6D6}" type="datetimeFigureOut">
              <a:rPr lang="ar-IQ" smtClean="0"/>
              <a:t>02/03/1442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2409-54A9-4338-96A6-FA4C055F363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78114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E2EF-C40B-417C-89EF-1CCAB963E6D6}" type="datetimeFigureOut">
              <a:rPr lang="ar-IQ" smtClean="0"/>
              <a:t>02/03/1442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2409-54A9-4338-96A6-FA4C055F363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26312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E2EF-C40B-417C-89EF-1CCAB963E6D6}" type="datetimeFigureOut">
              <a:rPr lang="ar-IQ" smtClean="0"/>
              <a:t>02/03/1442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2409-54A9-4338-96A6-FA4C055F363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68208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E2EF-C40B-417C-89EF-1CCAB963E6D6}" type="datetimeFigureOut">
              <a:rPr lang="ar-IQ" smtClean="0"/>
              <a:t>02/03/1442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2409-54A9-4338-96A6-FA4C055F363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38858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E2EF-C40B-417C-89EF-1CCAB963E6D6}" type="datetimeFigureOut">
              <a:rPr lang="ar-IQ" smtClean="0"/>
              <a:t>02/03/1442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2409-54A9-4338-96A6-FA4C055F363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04271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E2EF-C40B-417C-89EF-1CCAB963E6D6}" type="datetimeFigureOut">
              <a:rPr lang="ar-IQ" smtClean="0"/>
              <a:t>02/03/1442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2409-54A9-4338-96A6-FA4C055F363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10954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E2EF-C40B-417C-89EF-1CCAB963E6D6}" type="datetimeFigureOut">
              <a:rPr lang="ar-IQ" smtClean="0"/>
              <a:t>02/03/1442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2409-54A9-4338-96A6-FA4C055F363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99593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E2EF-C40B-417C-89EF-1CCAB963E6D6}" type="datetimeFigureOut">
              <a:rPr lang="ar-IQ" smtClean="0"/>
              <a:t>02/03/1442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2409-54A9-4338-96A6-FA4C055F363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13972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E2EF-C40B-417C-89EF-1CCAB963E6D6}" type="datetimeFigureOut">
              <a:rPr lang="ar-IQ" smtClean="0"/>
              <a:t>02/03/1442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2409-54A9-4338-96A6-FA4C055F363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20928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E2EF-C40B-417C-89EF-1CCAB963E6D6}" type="datetimeFigureOut">
              <a:rPr lang="ar-IQ" smtClean="0"/>
              <a:t>02/03/1442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2409-54A9-4338-96A6-FA4C055F363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7242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E2EF-C40B-417C-89EF-1CCAB963E6D6}" type="datetimeFigureOut">
              <a:rPr lang="ar-IQ" smtClean="0"/>
              <a:t>02/03/1442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2409-54A9-4338-96A6-FA4C055F363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66881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2E2EF-C40B-417C-89EF-1CCAB963E6D6}" type="datetimeFigureOut">
              <a:rPr lang="ar-IQ" smtClean="0"/>
              <a:t>02/03/1442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42409-54A9-4338-96A6-FA4C055F363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73160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436727"/>
            <a:ext cx="9144000" cy="2129052"/>
          </a:xfrm>
        </p:spPr>
        <p:txBody>
          <a:bodyPr>
            <a:normAutofit/>
          </a:bodyPr>
          <a:lstStyle/>
          <a:p>
            <a:pPr lvl="0"/>
            <a:r>
              <a:rPr lang="ar-IQ" sz="4000" b="1" dirty="0" smtClean="0">
                <a:solidFill>
                  <a:schemeClr val="accent2">
                    <a:lumMod val="75000"/>
                  </a:schemeClr>
                </a:solidFill>
              </a:rPr>
              <a:t>مقاييس التشتت المطلقة</a:t>
            </a:r>
            <a:br>
              <a:rPr lang="ar-IQ" sz="4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Absolute Dispersion Measures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ar-IQ" sz="4000" b="1" dirty="0" smtClean="0">
                <a:solidFill>
                  <a:srgbClr val="C00000"/>
                </a:solidFill>
              </a:rPr>
              <a:t>المحاضرة الثانية</a:t>
            </a:r>
            <a:endParaRPr lang="ar-IQ" sz="4000" b="1" dirty="0">
              <a:solidFill>
                <a:srgbClr val="C0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2702257"/>
            <a:ext cx="9144000" cy="3009774"/>
          </a:xfrm>
        </p:spPr>
        <p:txBody>
          <a:bodyPr>
            <a:noAutofit/>
          </a:bodyPr>
          <a:lstStyle/>
          <a:p>
            <a:r>
              <a:rPr lang="ar-IQ" sz="4400" b="1" dirty="0" smtClean="0">
                <a:solidFill>
                  <a:schemeClr val="accent1">
                    <a:lumMod val="75000"/>
                  </a:schemeClr>
                </a:solidFill>
              </a:rPr>
              <a:t>اعداد</a:t>
            </a:r>
            <a:r>
              <a:rPr lang="ar-IQ" sz="4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ar-IQ" sz="4400" b="1" dirty="0" smtClean="0">
                <a:solidFill>
                  <a:schemeClr val="accent1">
                    <a:lumMod val="75000"/>
                  </a:schemeClr>
                </a:solidFill>
              </a:rPr>
              <a:t>الدكتورة هند وليد عبد الرحمن</a:t>
            </a:r>
          </a:p>
          <a:p>
            <a:r>
              <a:rPr lang="ar-IQ" sz="4400" b="1" dirty="0" smtClean="0">
                <a:solidFill>
                  <a:schemeClr val="accent1">
                    <a:lumMod val="75000"/>
                  </a:schemeClr>
                </a:solidFill>
              </a:rPr>
              <a:t>كلية الإدارة والاقتصاد / جامعة بغداد</a:t>
            </a:r>
          </a:p>
          <a:p>
            <a:r>
              <a:rPr lang="ar-IQ" sz="4400" b="1" dirty="0" smtClean="0">
                <a:solidFill>
                  <a:schemeClr val="accent1">
                    <a:lumMod val="75000"/>
                  </a:schemeClr>
                </a:solidFill>
              </a:rPr>
              <a:t>قسم الإدارة الصناعية</a:t>
            </a:r>
            <a:endParaRPr lang="ar-IQ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119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489397"/>
            <a:ext cx="10515600" cy="656823"/>
          </a:xfrm>
        </p:spPr>
        <p:txBody>
          <a:bodyPr>
            <a:normAutofit fontScale="90000"/>
          </a:bodyPr>
          <a:lstStyle/>
          <a:p>
            <a:pPr algn="ctr"/>
            <a:r>
              <a:rPr lang="ar-IQ" sz="2700" b="1" dirty="0"/>
              <a:t>مقاييس التشتت الم</a:t>
            </a:r>
            <a:r>
              <a:rPr lang="ar-SA" sz="2700" b="1" dirty="0"/>
              <a:t>طلقة </a:t>
            </a:r>
            <a:r>
              <a:rPr lang="en-US" sz="2700" b="1" dirty="0"/>
              <a:t>Absolute Dispersion </a:t>
            </a:r>
            <a:r>
              <a:rPr lang="en-US" sz="2700" b="1" dirty="0" smtClean="0"/>
              <a:t>Measures</a:t>
            </a:r>
            <a:r>
              <a:rPr lang="ar-IQ" b="1" dirty="0"/>
              <a:t/>
            </a:r>
            <a:br>
              <a:rPr lang="ar-IQ" b="1" dirty="0"/>
            </a:br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46220"/>
                <a:ext cx="10515600" cy="5975797"/>
              </a:xfrm>
            </p:spPr>
            <p:txBody>
              <a:bodyPr>
                <a:normAutofit fontScale="70000" lnSpcReduction="20000"/>
              </a:bodyPr>
              <a:lstStyle/>
              <a:p>
                <a:pPr marL="0" lvl="0" indent="0">
                  <a:buNone/>
                </a:pPr>
                <a:r>
                  <a:rPr lang="ar-SA" sz="3400" b="1" dirty="0" smtClean="0"/>
                  <a:t>الانحراف </a:t>
                </a:r>
                <a:r>
                  <a:rPr lang="ar-SA" sz="3400" b="1" dirty="0"/>
                  <a:t>المتوسط </a:t>
                </a:r>
                <a:r>
                  <a:rPr lang="en-US" sz="3400" b="1" dirty="0"/>
                  <a:t>Mean Deviation</a:t>
                </a:r>
                <a:r>
                  <a:rPr lang="en-US" sz="4000" b="1" dirty="0"/>
                  <a:t> </a:t>
                </a:r>
                <a:r>
                  <a:rPr lang="ar-SA" dirty="0"/>
                  <a:t>:</a:t>
                </a:r>
                <a:endParaRPr lang="en-US" dirty="0"/>
              </a:p>
              <a:p>
                <a:pPr marL="0" indent="0">
                  <a:buNone/>
                </a:pPr>
                <a:r>
                  <a:rPr lang="ar-IQ" dirty="0" smtClean="0"/>
                  <a:t>  </a:t>
                </a:r>
                <a:r>
                  <a:rPr lang="ar-SA" dirty="0" smtClean="0"/>
                  <a:t>يعرف </a:t>
                </a:r>
                <a:r>
                  <a:rPr lang="ar-SA" dirty="0"/>
                  <a:t>الانحراف المتوسط بانه عبارة عن متوسط القيم المطلقة لانحرافات القيم عن وسطها الحسابي. يعتمد هذا المقياس على إشراك جميع القيم في حساب التشتت ويتطلب حساب </a:t>
                </a:r>
                <a:r>
                  <a:rPr lang="ar-SA" dirty="0" smtClean="0"/>
                  <a:t>تباعدا</a:t>
                </a:r>
                <a:r>
                  <a:rPr lang="ar-IQ" dirty="0" smtClean="0"/>
                  <a:t>ت</a:t>
                </a:r>
                <a:r>
                  <a:rPr lang="ar-SA" dirty="0" smtClean="0"/>
                  <a:t> </a:t>
                </a:r>
                <a:r>
                  <a:rPr lang="ar-SA" dirty="0"/>
                  <a:t>القيم عن قيمة معينة ويفضل أن تكون هذه القيمة مساوية لقيمة الوسط الحسابي لبيانات تلك المجموعة. </a:t>
                </a:r>
                <a:endParaRPr lang="en-US" dirty="0"/>
              </a:p>
              <a:p>
                <a:pPr marL="0" indent="0">
                  <a:buNone/>
                </a:pPr>
                <a:r>
                  <a:rPr lang="ar-IQ" b="1" dirty="0" smtClean="0"/>
                  <a:t>  </a:t>
                </a:r>
                <a:r>
                  <a:rPr lang="ar-SA" b="1" dirty="0" smtClean="0"/>
                  <a:t>ففي </a:t>
                </a:r>
                <a:r>
                  <a:rPr lang="ar-SA" b="1" dirty="0"/>
                  <a:t>حالة البيانات غير المبوبة </a:t>
                </a:r>
                <a:r>
                  <a:rPr lang="ar-SA" dirty="0"/>
                  <a:t>: </a:t>
                </a:r>
                <a:endParaRPr lang="en-US" dirty="0"/>
              </a:p>
              <a:p>
                <a:pPr marL="0" indent="0">
                  <a:buNone/>
                </a:pPr>
                <a:r>
                  <a:rPr lang="ar-IQ" dirty="0" smtClean="0"/>
                  <a:t>  </a:t>
                </a:r>
                <a:r>
                  <a:rPr lang="ar-SA" dirty="0" smtClean="0"/>
                  <a:t>نفرض </a:t>
                </a:r>
                <a:r>
                  <a:rPr lang="ar-SA" dirty="0"/>
                  <a:t>أن </a:t>
                </a:r>
                <a:r>
                  <a:rPr lang="en-US" dirty="0"/>
                  <a:t>x</a:t>
                </a:r>
                <a:r>
                  <a:rPr lang="en-US" baseline="-25000" dirty="0"/>
                  <a:t>1</a:t>
                </a:r>
                <a:r>
                  <a:rPr lang="en-US" dirty="0"/>
                  <a:t>, x</a:t>
                </a:r>
                <a:r>
                  <a:rPr lang="en-US" baseline="-25000" dirty="0"/>
                  <a:t>2</a:t>
                </a:r>
                <a:r>
                  <a:rPr lang="en-US" dirty="0"/>
                  <a:t>, ……, </a:t>
                </a:r>
                <a:r>
                  <a:rPr lang="en-US" dirty="0" err="1"/>
                  <a:t>x</a:t>
                </a:r>
                <a:r>
                  <a:rPr lang="en-US" baseline="-25000" dirty="0" err="1"/>
                  <a:t>n</a:t>
                </a:r>
                <a:r>
                  <a:rPr lang="ar-IQ" dirty="0"/>
                  <a:t>  تمثل قيم مفردات العينة فإن الانحراف المتوسط والذي يرمز له بالرمز </a:t>
                </a:r>
                <a:r>
                  <a:rPr lang="en-US" b="1" dirty="0"/>
                  <a:t>M. D</a:t>
                </a:r>
                <a:r>
                  <a:rPr lang="ar-SA" b="1" dirty="0"/>
                  <a:t> </a:t>
                </a:r>
                <a:r>
                  <a:rPr lang="ar-SA" dirty="0"/>
                  <a:t>هو:</a:t>
                </a:r>
                <a:endParaRPr lang="en-US" dirty="0"/>
              </a:p>
              <a:p>
                <a:pPr marL="0" indent="0" algn="l" rtl="0">
                  <a:buNone/>
                </a:pPr>
                <a:r>
                  <a:rPr lang="en-US" b="1" dirty="0"/>
                  <a:t>MD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𝐢</m:t>
                            </m:r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p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𝒙𝒊</m:t>
                                </m:r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</m:acc>
                              </m:e>
                            </m:d>
                          </m:e>
                        </m:nary>
                      </m:num>
                      <m:den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𝒏</m:t>
                        </m:r>
                      </m:den>
                    </m:f>
                  </m:oMath>
                </a14:m>
                <a:r>
                  <a:rPr lang="en-US" b="1" dirty="0" smtClean="0"/>
                  <a:t>             ………………..(2)</a:t>
                </a:r>
              </a:p>
              <a:p>
                <a:pPr marL="0" indent="0">
                  <a:buNone/>
                </a:pPr>
                <a:r>
                  <a:rPr lang="ar-IQ" dirty="0" smtClean="0"/>
                  <a:t>  </a:t>
                </a:r>
                <a:r>
                  <a:rPr lang="ar-SA" dirty="0" smtClean="0"/>
                  <a:t>وتكون وحدات قياسه نفس وحدات قياس البيانات الأصلية.</a:t>
                </a: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smtClean="0"/>
                  <a:t>  </a:t>
                </a:r>
                <a:r>
                  <a:rPr lang="ar-SA" b="1" dirty="0" smtClean="0"/>
                  <a:t>مثال</a:t>
                </a:r>
                <a:r>
                  <a:rPr lang="ar-SA" b="1" dirty="0"/>
                  <a:t>:-</a:t>
                </a:r>
                <a:endParaRPr lang="en-US" dirty="0"/>
              </a:p>
              <a:p>
                <a:pPr marL="0" indent="0">
                  <a:buNone/>
                </a:pPr>
                <a:r>
                  <a:rPr lang="ar-IQ" dirty="0" smtClean="0"/>
                  <a:t>سبعة</a:t>
                </a:r>
                <a:r>
                  <a:rPr lang="ar-IQ" b="1" dirty="0" smtClean="0"/>
                  <a:t> </a:t>
                </a:r>
                <a:r>
                  <a:rPr lang="ar-IQ" dirty="0" smtClean="0"/>
                  <a:t>عاملات</a:t>
                </a:r>
                <a:r>
                  <a:rPr lang="ar-SA" dirty="0" smtClean="0"/>
                  <a:t> </a:t>
                </a:r>
                <a:r>
                  <a:rPr lang="ar-SA" dirty="0"/>
                  <a:t>في </a:t>
                </a:r>
                <a:r>
                  <a:rPr lang="ar-IQ" dirty="0" smtClean="0"/>
                  <a:t>احد مصانع الزيوت النباتية </a:t>
                </a:r>
                <a:r>
                  <a:rPr lang="ar-SA" dirty="0" smtClean="0"/>
                  <a:t>، </a:t>
                </a:r>
                <a:r>
                  <a:rPr lang="ar-IQ" dirty="0" smtClean="0"/>
                  <a:t>كانت الحوافز</a:t>
                </a:r>
                <a:r>
                  <a:rPr lang="ar-SA" dirty="0" smtClean="0"/>
                  <a:t> </a:t>
                </a:r>
                <a:r>
                  <a:rPr lang="ar-IQ" dirty="0" smtClean="0"/>
                  <a:t>الشهرية ل</a:t>
                </a:r>
                <a:r>
                  <a:rPr lang="ar-SA" dirty="0" smtClean="0"/>
                  <a:t>كل واحد</a:t>
                </a:r>
                <a:r>
                  <a:rPr lang="ar-IQ" dirty="0"/>
                  <a:t>ة</a:t>
                </a:r>
                <a:r>
                  <a:rPr lang="ar-SA" dirty="0" smtClean="0"/>
                  <a:t> </a:t>
                </a:r>
                <a:r>
                  <a:rPr lang="ar-SA" dirty="0"/>
                  <a:t>منهم </a:t>
                </a:r>
                <a:r>
                  <a:rPr lang="ar-SA" dirty="0" smtClean="0"/>
                  <a:t>ب</a:t>
                </a:r>
                <a:r>
                  <a:rPr lang="ar-IQ" dirty="0" smtClean="0"/>
                  <a:t>الاف</a:t>
                </a:r>
                <a:r>
                  <a:rPr lang="ar-SA" dirty="0" smtClean="0"/>
                  <a:t> </a:t>
                </a:r>
                <a:r>
                  <a:rPr lang="ar-SA" dirty="0"/>
                  <a:t>الدنانير كالآتي:-</a:t>
                </a:r>
                <a:endParaRPr lang="en-US" dirty="0"/>
              </a:p>
              <a:p>
                <a:pPr marL="0" indent="0" rtl="0">
                  <a:buNone/>
                </a:pPr>
                <a:r>
                  <a:rPr lang="en-US" dirty="0"/>
                  <a:t>3 , 9 , 9 , 8 , 4 , 5 , 11</a:t>
                </a:r>
              </a:p>
              <a:p>
                <a:pPr marL="0" indent="0">
                  <a:buNone/>
                </a:pPr>
                <a:r>
                  <a:rPr lang="en-US" b="1" dirty="0" smtClean="0"/>
                  <a:t> </a:t>
                </a:r>
                <a:r>
                  <a:rPr lang="ar-SA" b="1" dirty="0" smtClean="0"/>
                  <a:t>والمطلوب</a:t>
                </a:r>
                <a:r>
                  <a:rPr lang="ar-SA" dirty="0" smtClean="0"/>
                  <a:t> </a:t>
                </a:r>
                <a:r>
                  <a:rPr lang="ar-SA" dirty="0"/>
                  <a:t>قياس تشتت هذه </a:t>
                </a:r>
                <a:r>
                  <a:rPr lang="ar-IQ" dirty="0" smtClean="0"/>
                  <a:t>الحوافز</a:t>
                </a:r>
                <a:r>
                  <a:rPr lang="ar-SA" dirty="0" smtClean="0"/>
                  <a:t> </a:t>
                </a:r>
                <a:r>
                  <a:rPr lang="ar-SA" dirty="0"/>
                  <a:t>بواسطة الانحراف المتوسط .</a:t>
                </a:r>
                <a:endParaRPr lang="en-US" dirty="0"/>
              </a:p>
              <a:p>
                <a:pPr marL="0" indent="0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</m:acc>
                      <m:r>
                        <a:rPr lang="en-US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xi</m:t>
                              </m:r>
                            </m:e>
                          </m:nary>
                        </m:num>
                        <m:den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n</m:t>
                          </m:r>
                        </m:den>
                      </m:f>
                      <m:r>
                        <a:rPr lang="en-US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en-US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US" dirty="0"/>
              </a:p>
              <a:p>
                <a:pPr marL="0" indent="0" algn="l" rtl="0">
                  <a:buNone/>
                </a:pPr>
                <a:r>
                  <a:rPr lang="en-US" dirty="0"/>
                  <a:t>MD 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acc>
                  </m:oMath>
                </a14:m>
                <a:r>
                  <a:rPr lang="en-US" dirty="0"/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xi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x</m:t>
                                    </m:r>
                                  </m:e>
                                </m:acc>
                              </m:e>
                            </m:d>
                          </m:e>
                        </m:nary>
                      </m:num>
                      <m:den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n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9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9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8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7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11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</m:d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 algn="ctr" rtl="0">
                  <a:buNone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</a:rPr>
                          <m:t>18</m:t>
                        </m:r>
                      </m:num>
                      <m:den>
                        <m:r>
                          <a:rPr lang="en-US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 </a:t>
                </a:r>
                <a:r>
                  <a:rPr lang="en-US" dirty="0" smtClean="0"/>
                  <a:t>2.57</a:t>
                </a:r>
                <a:r>
                  <a:rPr lang="ar-SA" dirty="0" smtClean="0"/>
                  <a:t>وحدة القياس هي </a:t>
                </a:r>
                <a:r>
                  <a:rPr lang="ar-IQ" dirty="0" smtClean="0"/>
                  <a:t>الاف </a:t>
                </a:r>
                <a:r>
                  <a:rPr lang="ar-SA" dirty="0" smtClean="0"/>
                  <a:t>الدنانير   </a:t>
                </a:r>
                <a:endParaRPr lang="en-US" dirty="0" smtClean="0"/>
              </a:p>
              <a:p>
                <a:pPr marL="0" indent="0" rtl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46220"/>
                <a:ext cx="10515600" cy="5975797"/>
              </a:xfrm>
              <a:blipFill>
                <a:blip r:embed="rId2"/>
                <a:stretch>
                  <a:fillRect l="-1101" t="-1939" r="-870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3605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75763"/>
          </a:xfrm>
        </p:spPr>
        <p:txBody>
          <a:bodyPr>
            <a:normAutofit/>
          </a:bodyPr>
          <a:lstStyle/>
          <a:p>
            <a:pPr algn="ctr"/>
            <a:r>
              <a:rPr lang="ar-IQ" sz="2800" b="1" dirty="0"/>
              <a:t>مقاييس التشتت الم</a:t>
            </a:r>
            <a:r>
              <a:rPr lang="ar-SA" sz="2800" b="1" dirty="0"/>
              <a:t>طلقة </a:t>
            </a:r>
            <a:r>
              <a:rPr lang="en-US" sz="2800" b="1" dirty="0"/>
              <a:t>Absolute Dispersion </a:t>
            </a:r>
            <a:r>
              <a:rPr lang="en-US" sz="2800" b="1" dirty="0" smtClean="0"/>
              <a:t>Measures</a:t>
            </a:r>
            <a:endParaRPr lang="ar-IQ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1"/>
              <p:cNvSpPr>
                <a:spLocks noChangeArrowheads="1"/>
              </p:cNvSpPr>
              <p:nvPr/>
            </p:nvSpPr>
            <p:spPr bwMode="auto">
              <a:xfrm>
                <a:off x="381115" y="1638874"/>
                <a:ext cx="11065786" cy="27881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r" defTabSz="914400" rtl="1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SA" altLang="ar-IQ" sz="2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implified Arabic" panose="02020603050405020304" pitchFamily="18" charset="-78"/>
                    <a:ea typeface="Calibri" panose="020F0502020204030204" pitchFamily="34" charset="0"/>
                    <a:cs typeface="Simplified Arabic" panose="02020603050405020304" pitchFamily="18" charset="-78"/>
                  </a:rPr>
                  <a:t>أما في حالة البيانات المبوبة</a:t>
                </a:r>
                <a:r>
                  <a:rPr kumimoji="0" lang="ar-SA" altLang="ar-IQ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implified Arabic" panose="02020603050405020304" pitchFamily="18" charset="-78"/>
                    <a:ea typeface="Calibri" panose="020F0502020204030204" pitchFamily="34" charset="0"/>
                    <a:cs typeface="Simplified Arabic" panose="02020603050405020304" pitchFamily="18" charset="-78"/>
                  </a:rPr>
                  <a:t>: </a:t>
                </a:r>
                <a:endParaRPr kumimoji="0" lang="en-US" altLang="ar-IQ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r" defTabSz="914400" rtl="1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SA" altLang="ar-IQ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implified Arabic" panose="02020603050405020304" pitchFamily="18" charset="-78"/>
                    <a:ea typeface="Calibri" panose="020F0502020204030204" pitchFamily="34" charset="0"/>
                    <a:cs typeface="Simplified Arabic" panose="02020603050405020304" pitchFamily="18" charset="-78"/>
                  </a:rPr>
                  <a:t>لتكن </a:t>
                </a:r>
                <a:r>
                  <a:rPr kumimoji="0" lang="en-US" altLang="ar-IQ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850-Roman"/>
                    <a:ea typeface="Calibri" panose="020F0502020204030204" pitchFamily="34" charset="0"/>
                    <a:cs typeface="Simplified Arabic" panose="02020603050405020304" pitchFamily="18" charset="-78"/>
                  </a:rPr>
                  <a:t>x</a:t>
                </a:r>
                <a:r>
                  <a:rPr kumimoji="0" lang="en-US" altLang="ar-IQ" sz="2000" b="0" i="0" u="none" strike="noStrike" kern="1200" cap="none" spc="0" normalizeH="0" baseline="-30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850-Roman"/>
                    <a:ea typeface="Calibri" panose="020F0502020204030204" pitchFamily="34" charset="0"/>
                    <a:cs typeface="Simplified Arabic" panose="02020603050405020304" pitchFamily="18" charset="-78"/>
                  </a:rPr>
                  <a:t>1</a:t>
                </a:r>
                <a:r>
                  <a:rPr kumimoji="0" lang="en-US" altLang="ar-IQ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850-Roman"/>
                    <a:ea typeface="Calibri" panose="020F0502020204030204" pitchFamily="34" charset="0"/>
                    <a:cs typeface="Simplified Arabic" panose="02020603050405020304" pitchFamily="18" charset="-78"/>
                  </a:rPr>
                  <a:t>, x</a:t>
                </a:r>
                <a:r>
                  <a:rPr kumimoji="0" lang="en-US" altLang="ar-IQ" sz="2000" b="0" i="0" u="none" strike="noStrike" kern="1200" cap="none" spc="0" normalizeH="0" baseline="-30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850-Roman"/>
                    <a:ea typeface="Calibri" panose="020F0502020204030204" pitchFamily="34" charset="0"/>
                    <a:cs typeface="Simplified Arabic" panose="02020603050405020304" pitchFamily="18" charset="-78"/>
                  </a:rPr>
                  <a:t>2</a:t>
                </a:r>
                <a:r>
                  <a:rPr kumimoji="0" lang="en-US" altLang="ar-IQ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850-Roman"/>
                    <a:ea typeface="Calibri" panose="020F0502020204030204" pitchFamily="34" charset="0"/>
                    <a:cs typeface="Simplified Arabic" panose="02020603050405020304" pitchFamily="18" charset="-78"/>
                  </a:rPr>
                  <a:t>, </a:t>
                </a:r>
                <a:r>
                  <a:rPr kumimoji="0" lang="en-US" altLang="ar-IQ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……</a:t>
                </a:r>
                <a:r>
                  <a:rPr kumimoji="0" lang="en-US" altLang="ar-IQ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850-Roman"/>
                    <a:ea typeface="Calibri" panose="020F0502020204030204" pitchFamily="34" charset="0"/>
                    <a:cs typeface="Simplified Arabic" panose="02020603050405020304" pitchFamily="18" charset="-78"/>
                  </a:rPr>
                  <a:t>, </a:t>
                </a:r>
                <a:r>
                  <a:rPr kumimoji="0" lang="en-US" altLang="ar-IQ" sz="20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850-Roman"/>
                    <a:ea typeface="Calibri" panose="020F0502020204030204" pitchFamily="34" charset="0"/>
                    <a:cs typeface="Simplified Arabic" panose="02020603050405020304" pitchFamily="18" charset="-78"/>
                  </a:rPr>
                  <a:t>x</a:t>
                </a:r>
                <a:r>
                  <a:rPr kumimoji="0" lang="en-US" altLang="ar-IQ" sz="2000" b="0" i="0" u="none" strike="noStrike" kern="1200" cap="none" spc="0" normalizeH="0" baseline="-3000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850-Roman"/>
                    <a:ea typeface="Calibri" panose="020F0502020204030204" pitchFamily="34" charset="0"/>
                    <a:cs typeface="Simplified Arabic" panose="02020603050405020304" pitchFamily="18" charset="-78"/>
                  </a:rPr>
                  <a:t>n</a:t>
                </a:r>
                <a:r>
                  <a:rPr kumimoji="0" lang="ar-IQ" altLang="ar-IQ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implified Arabic" panose="02020603050405020304" pitchFamily="18" charset="-78"/>
                    <a:ea typeface="Calibri" panose="020F0502020204030204" pitchFamily="34" charset="0"/>
                    <a:cs typeface="Simplified Arabic" panose="02020603050405020304" pitchFamily="18" charset="-78"/>
                  </a:rPr>
                  <a:t>  تمثل مركز الفئات، وأن </a:t>
                </a:r>
                <a:r>
                  <a:rPr kumimoji="0" lang="en-US" altLang="ar-IQ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850-Roman"/>
                    <a:ea typeface="Calibri" panose="020F0502020204030204" pitchFamily="34" charset="0"/>
                    <a:cs typeface="Simplified Arabic" panose="02020603050405020304" pitchFamily="18" charset="-78"/>
                  </a:rPr>
                  <a:t>f</a:t>
                </a:r>
                <a:r>
                  <a:rPr kumimoji="0" lang="en-US" altLang="ar-IQ" sz="2000" b="0" i="0" u="none" strike="noStrike" kern="1200" cap="none" spc="0" normalizeH="0" baseline="-30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850-Roman"/>
                    <a:ea typeface="Calibri" panose="020F0502020204030204" pitchFamily="34" charset="0"/>
                    <a:cs typeface="Simplified Arabic" panose="02020603050405020304" pitchFamily="18" charset="-78"/>
                  </a:rPr>
                  <a:t>1</a:t>
                </a:r>
                <a:r>
                  <a:rPr kumimoji="0" lang="en-US" altLang="ar-IQ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850-Roman"/>
                    <a:ea typeface="Calibri" panose="020F0502020204030204" pitchFamily="34" charset="0"/>
                    <a:cs typeface="Simplified Arabic" panose="02020603050405020304" pitchFamily="18" charset="-78"/>
                  </a:rPr>
                  <a:t>, f</a:t>
                </a:r>
                <a:r>
                  <a:rPr kumimoji="0" lang="en-US" altLang="ar-IQ" sz="2000" b="0" i="0" u="none" strike="noStrike" kern="1200" cap="none" spc="0" normalizeH="0" baseline="-30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850-Roman"/>
                    <a:ea typeface="Calibri" panose="020F0502020204030204" pitchFamily="34" charset="0"/>
                    <a:cs typeface="Simplified Arabic" panose="02020603050405020304" pitchFamily="18" charset="-78"/>
                  </a:rPr>
                  <a:t>2</a:t>
                </a:r>
                <a:r>
                  <a:rPr kumimoji="0" lang="en-US" altLang="ar-IQ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850-Roman"/>
                    <a:ea typeface="Calibri" panose="020F0502020204030204" pitchFamily="34" charset="0"/>
                    <a:cs typeface="Simplified Arabic" panose="02020603050405020304" pitchFamily="18" charset="-78"/>
                  </a:rPr>
                  <a:t>, </a:t>
                </a:r>
                <a:r>
                  <a:rPr kumimoji="0" lang="en-US" altLang="ar-IQ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Simplified Arabic" panose="02020603050405020304" pitchFamily="18" charset="-78"/>
                  </a:rPr>
                  <a:t>…</a:t>
                </a:r>
                <a:r>
                  <a:rPr kumimoji="0" lang="en-US" altLang="ar-IQ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850-Roman"/>
                    <a:ea typeface="Calibri" panose="020F0502020204030204" pitchFamily="34" charset="0"/>
                    <a:cs typeface="Simplified Arabic" panose="02020603050405020304" pitchFamily="18" charset="-78"/>
                  </a:rPr>
                  <a:t>., </a:t>
                </a:r>
                <a:r>
                  <a:rPr kumimoji="0" lang="en-US" altLang="ar-IQ" sz="20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850-Roman"/>
                    <a:ea typeface="Calibri" panose="020F0502020204030204" pitchFamily="34" charset="0"/>
                    <a:cs typeface="Simplified Arabic" panose="02020603050405020304" pitchFamily="18" charset="-78"/>
                  </a:rPr>
                  <a:t>f</a:t>
                </a:r>
                <a:r>
                  <a:rPr kumimoji="0" lang="en-US" altLang="ar-IQ" sz="2000" b="0" i="0" u="none" strike="noStrike" kern="1200" cap="none" spc="0" normalizeH="0" baseline="-3000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850-Roman"/>
                    <a:ea typeface="Calibri" panose="020F0502020204030204" pitchFamily="34" charset="0"/>
                    <a:cs typeface="Simplified Arabic" panose="02020603050405020304" pitchFamily="18" charset="-78"/>
                  </a:rPr>
                  <a:t>k</a:t>
                </a:r>
                <a:r>
                  <a:rPr kumimoji="0" lang="ar-IQ" altLang="ar-IQ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implified Arabic" panose="02020603050405020304" pitchFamily="18" charset="-78"/>
                    <a:ea typeface="Calibri" panose="020F0502020204030204" pitchFamily="34" charset="0"/>
                    <a:cs typeface="Simplified Arabic" panose="02020603050405020304" pitchFamily="18" charset="-78"/>
                  </a:rPr>
                  <a:t> تمثل تكراراتها على التوالي فإن الانحراف المتوسط يكون كالآتي</a:t>
                </a:r>
                <a:r>
                  <a:rPr kumimoji="0" lang="ar-SA" altLang="ar-IQ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implified Arabic" panose="02020603050405020304" pitchFamily="18" charset="-78"/>
                    <a:ea typeface="Calibri" panose="020F0502020204030204" pitchFamily="34" charset="0"/>
                    <a:cs typeface="Simplified Arabic" panose="02020603050405020304" pitchFamily="18" charset="-78"/>
                  </a:rPr>
                  <a:t>:</a:t>
                </a:r>
                <a:endParaRPr kumimoji="0" lang="en-US" altLang="ar-IQ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IQ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 </a:t>
                </a: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MD </a:t>
                </a:r>
                <a:r>
                  <a:rPr kumimoji="0" 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accPr>
                      <m:e>
                        <m:r>
                          <a:rPr kumimoji="0" lang="en-US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𝒙</m:t>
                        </m:r>
                      </m:e>
                    </m:acc>
                  </m:oMath>
                </a14:m>
                <a:r>
                  <a:rPr kumimoji="0" 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) =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ctrlPr>
                              <a:rPr kumimoji="0" lang="en-US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naryPr>
                          <m:sub>
                            <m:r>
                              <a:rPr kumimoji="0" lang="en-US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𝐢</m:t>
                            </m:r>
                            <m:r>
                              <a:rPr kumimoji="0" lang="en-US" sz="2000" b="1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=</m:t>
                            </m:r>
                            <m:r>
                              <a:rPr kumimoji="0" lang="en-US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𝟏</m:t>
                            </m:r>
                          </m:sub>
                          <m:sup>
                            <m:r>
                              <a:rPr kumimoji="0" lang="en-US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𝒏</m:t>
                            </m:r>
                          </m:sup>
                          <m:e>
                            <m:r>
                              <a:rPr kumimoji="0" lang="en-US" sz="2000" b="1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 </m:t>
                            </m:r>
                            <m:r>
                              <a:rPr kumimoji="0" lang="en-US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𝐟𝐢</m:t>
                            </m:r>
                            <m:d>
                              <m:dPr>
                                <m:begChr m:val="|"/>
                                <m:endChr m:val="|"/>
                                <m:ctrlPr>
                                  <a:rPr kumimoji="0" lang="en-US" sz="20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dPr>
                              <m:e>
                                <m:r>
                                  <a:rPr kumimoji="0" lang="en-US" sz="20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𝒙𝒊</m:t>
                                </m:r>
                                <m:r>
                                  <a:rPr kumimoji="0" lang="en-US" sz="20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kumimoji="0" lang="en-US" sz="20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accPr>
                                  <m:e>
                                    <m:r>
                                      <a:rPr kumimoji="0" lang="en-US" sz="20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𝒙</m:t>
                                    </m:r>
                                  </m:e>
                                </m:acc>
                              </m:e>
                            </m:d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limLoc m:val="undOvr"/>
                            <m:ctrlPr>
                              <a:rPr kumimoji="0" lang="en-US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naryPr>
                          <m:sub>
                            <m:r>
                              <a:rPr kumimoji="0" lang="en-US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𝐢</m:t>
                            </m:r>
                            <m:r>
                              <a:rPr kumimoji="0" lang="en-US" sz="2000" b="1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=</m:t>
                            </m:r>
                            <m:r>
                              <a:rPr kumimoji="0" lang="en-US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𝟏</m:t>
                            </m:r>
                          </m:sub>
                          <m:sup>
                            <m:r>
                              <a:rPr kumimoji="0" lang="en-US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𝒏</m:t>
                            </m:r>
                          </m:sup>
                          <m:e>
                            <m:r>
                              <a:rPr kumimoji="0" lang="en-US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𝒇𝒊</m:t>
                            </m:r>
                          </m:e>
                        </m:nary>
                      </m:den>
                    </m:f>
                  </m:oMath>
                </a14:m>
                <a:r>
                  <a:rPr kumimoji="0" lang="ar-IQ" altLang="ar-IQ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 </a:t>
                </a:r>
                <a:r>
                  <a:rPr kumimoji="0" lang="en-US" altLang="ar-IQ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              </a:t>
                </a:r>
                <a:endParaRPr kumimoji="0" lang="ar-IQ" altLang="ar-IQ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implified Arabic" panose="02020603050405020304" pitchFamily="18" charset="-78"/>
                  <a:ea typeface="Calibri" panose="020F0502020204030204" pitchFamily="34" charset="0"/>
                  <a:cs typeface="Simplified Arabic" panose="02020603050405020304" pitchFamily="18" charset="-78"/>
                </a:endParaRPr>
              </a:p>
              <a:p>
                <a:pPr marL="0" marR="0" lvl="0" indent="0" algn="r" defTabSz="914400" rtl="1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ar-IQ" sz="2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implified Arabic" panose="02020603050405020304" pitchFamily="18" charset="-78"/>
                    <a:ea typeface="Calibri" panose="020F0502020204030204" pitchFamily="34" charset="0"/>
                    <a:cs typeface="Simplified Arabic" panose="02020603050405020304" pitchFamily="18" charset="-78"/>
                  </a:rPr>
                  <a:t>……………..(3)                                                   </a:t>
                </a:r>
                <a:r>
                  <a:rPr kumimoji="0" lang="ar-IQ" altLang="ar-IQ" sz="2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implified Arabic" panose="02020603050405020304" pitchFamily="18" charset="-78"/>
                    <a:ea typeface="Calibri" panose="020F0502020204030204" pitchFamily="34" charset="0"/>
                    <a:cs typeface="Simplified Arabic" panose="02020603050405020304" pitchFamily="18" charset="-78"/>
                  </a:rPr>
                  <a:t>   </a:t>
                </a:r>
                <a:r>
                  <a:rPr kumimoji="0" lang="en-US" altLang="ar-IQ" sz="2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implified Arabic" panose="02020603050405020304" pitchFamily="18" charset="-78"/>
                    <a:ea typeface="Calibri" panose="020F0502020204030204" pitchFamily="34" charset="0"/>
                    <a:cs typeface="Simplified Arabic" panose="02020603050405020304" pitchFamily="18" charset="-78"/>
                  </a:rPr>
                  <a:t>     </a:t>
                </a:r>
                <a:r>
                  <a:rPr kumimoji="0" lang="ar-IQ" altLang="ar-IQ" sz="2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implified Arabic" panose="02020603050405020304" pitchFamily="18" charset="-78"/>
                    <a:ea typeface="Calibri" panose="020F0502020204030204" pitchFamily="34" charset="0"/>
                    <a:cs typeface="Simplified Arabic" panose="02020603050405020304" pitchFamily="18" charset="-78"/>
                  </a:rPr>
                  <a:t>   </a:t>
                </a:r>
                <a:r>
                  <a:rPr kumimoji="0" lang="en-US" altLang="ar-IQ" sz="2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implified Arabic" panose="02020603050405020304" pitchFamily="18" charset="-78"/>
                    <a:ea typeface="Calibri" panose="020F0502020204030204" pitchFamily="34" charset="0"/>
                    <a:cs typeface="Simplified Arabic" panose="02020603050405020304" pitchFamily="18" charset="-78"/>
                  </a:rPr>
                  <a:t>      </a:t>
                </a:r>
                <a:endParaRPr kumimoji="0" lang="ar-IQ" altLang="ar-IQ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implified Arabic" panose="02020603050405020304" pitchFamily="18" charset="-78"/>
                  <a:ea typeface="Calibri" panose="020F0502020204030204" pitchFamily="34" charset="0"/>
                  <a:cs typeface="Simplified Arabic" panose="02020603050405020304" pitchFamily="18" charset="-78"/>
                </a:endParaRPr>
              </a:p>
              <a:p>
                <a:pPr marL="0" marR="0" lvl="0" indent="0" algn="r" defTabSz="914400" rtl="1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ar-SA" altLang="ar-IQ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115" y="1638874"/>
                <a:ext cx="11065786" cy="2788199"/>
              </a:xfrm>
              <a:prstGeom prst="rect">
                <a:avLst/>
              </a:prstGeom>
              <a:blipFill>
                <a:blip r:embed="rId2"/>
                <a:stretch>
                  <a:fillRect t="-656" r="-60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 flipH="1">
            <a:off x="4473262" y="5293217"/>
            <a:ext cx="3245476" cy="43788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ar-IQ" dirty="0" smtClean="0"/>
              <a:t>******************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7680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40158"/>
          </a:xfrm>
        </p:spPr>
        <p:txBody>
          <a:bodyPr>
            <a:normAutofit/>
          </a:bodyPr>
          <a:lstStyle/>
          <a:p>
            <a:pPr algn="ctr"/>
            <a:r>
              <a:rPr lang="ar-IQ" sz="2800" b="1" dirty="0"/>
              <a:t>مقاييس التشتت الم</a:t>
            </a:r>
            <a:r>
              <a:rPr lang="ar-SA" sz="2800" b="1" dirty="0"/>
              <a:t>طلقة </a:t>
            </a:r>
            <a:r>
              <a:rPr lang="en-US" sz="2800" b="1" dirty="0"/>
              <a:t>Absolute Dispersion </a:t>
            </a:r>
            <a:r>
              <a:rPr lang="en-US" sz="2800" b="1" dirty="0" smtClean="0"/>
              <a:t>Measures</a:t>
            </a:r>
            <a:endParaRPr lang="ar-IQ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عنصر نائب للمحتوى 3"/>
              <p:cNvGraphicFramePr>
                <a:graphicFrameLocks noGrp="1"/>
              </p:cNvGraphicFramePr>
              <p:nvPr>
                <p:ph idx="1"/>
                <p:extLst/>
              </p:nvPr>
            </p:nvGraphicFramePr>
            <p:xfrm>
              <a:off x="1645024" y="3366008"/>
              <a:ext cx="8901952" cy="3491992"/>
            </p:xfrm>
            <a:graphic>
              <a:graphicData uri="http://schemas.openxmlformats.org/drawingml/2006/table">
                <a:tbl>
                  <a:tblPr firstRow="1" firstCol="1" bandRow="1">
                    <a:tableStyleId>{21E4AEA4-8DFA-4A89-87EB-49C32662AFE0}</a:tableStyleId>
                  </a:tblPr>
                  <a:tblGrid>
                    <a:gridCol w="1538258">
                      <a:extLst>
                        <a:ext uri="{9D8B030D-6E8A-4147-A177-3AD203B41FA5}">
                          <a16:colId xmlns:a16="http://schemas.microsoft.com/office/drawing/2014/main" val="2670400023"/>
                        </a:ext>
                      </a:extLst>
                    </a:gridCol>
                    <a:gridCol w="1223128">
                      <a:extLst>
                        <a:ext uri="{9D8B030D-6E8A-4147-A177-3AD203B41FA5}">
                          <a16:colId xmlns:a16="http://schemas.microsoft.com/office/drawing/2014/main" val="287518033"/>
                        </a:ext>
                      </a:extLst>
                    </a:gridCol>
                    <a:gridCol w="1207104">
                      <a:extLst>
                        <a:ext uri="{9D8B030D-6E8A-4147-A177-3AD203B41FA5}">
                          <a16:colId xmlns:a16="http://schemas.microsoft.com/office/drawing/2014/main" val="563313917"/>
                        </a:ext>
                      </a:extLst>
                    </a:gridCol>
                    <a:gridCol w="1463481">
                      <a:extLst>
                        <a:ext uri="{9D8B030D-6E8A-4147-A177-3AD203B41FA5}">
                          <a16:colId xmlns:a16="http://schemas.microsoft.com/office/drawing/2014/main" val="1148991493"/>
                        </a:ext>
                      </a:extLst>
                    </a:gridCol>
                    <a:gridCol w="1670006">
                      <a:extLst>
                        <a:ext uri="{9D8B030D-6E8A-4147-A177-3AD203B41FA5}">
                          <a16:colId xmlns:a16="http://schemas.microsoft.com/office/drawing/2014/main" val="15068787"/>
                        </a:ext>
                      </a:extLst>
                    </a:gridCol>
                    <a:gridCol w="1799975">
                      <a:extLst>
                        <a:ext uri="{9D8B030D-6E8A-4147-A177-3AD203B41FA5}">
                          <a16:colId xmlns:a16="http://schemas.microsoft.com/office/drawing/2014/main" val="4133106206"/>
                        </a:ext>
                      </a:extLst>
                    </a:gridCol>
                  </a:tblGrid>
                  <a:tr h="351790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classes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Fi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Xi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fi xi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𝐱𝐢</m:t>
                                    </m:r>
                                    <m:r>
                                      <a:rPr lang="en-US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n-US" sz="16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16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𝐱</m:t>
                                        </m:r>
                                      </m:e>
                                    </m:acc>
                                  </m:e>
                                </m:d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fi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>
                                      <a:effectLst/>
                                      <a:latin typeface="Cambria Math" panose="02040503050406030204" pitchFamily="18" charset="0"/>
                                    </a:rPr>
                                    <m:t>𝐱𝐢</m:t>
                                  </m:r>
                                  <m:r>
                                    <a:rPr lang="en-US" sz="1600">
                                      <a:effectLst/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sz="1600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6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𝐱</m:t>
                                      </m:r>
                                    </m:e>
                                  </m:acc>
                                </m:e>
                              </m:d>
                            </m:oMath>
                          </a14:m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580605285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0-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5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 dirty="0" smtClean="0">
                              <a:effectLst/>
                            </a:rPr>
                            <a:t>54.4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109</a:t>
                          </a:r>
                          <a:endParaRPr lang="ar-IQ" dirty="0"/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461283647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10-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15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60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 dirty="0" smtClean="0">
                              <a:effectLst/>
                            </a:rPr>
                            <a:t>44.5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178</a:t>
                          </a:r>
                          <a:endParaRPr lang="ar-IQ" dirty="0"/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51294314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20-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8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25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200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 dirty="0" smtClean="0">
                              <a:effectLst/>
                            </a:rPr>
                            <a:t>34.5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276</a:t>
                          </a:r>
                          <a:endParaRPr lang="ar-IQ" dirty="0"/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445655559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30-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16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35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560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 dirty="0" smtClean="0">
                              <a:effectLst/>
                            </a:rPr>
                            <a:t>24.5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392</a:t>
                          </a:r>
                          <a:endParaRPr lang="ar-IQ" dirty="0"/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132500883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40-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25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45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1125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 dirty="0" smtClean="0">
                              <a:effectLst/>
                            </a:rPr>
                            <a:t>14.5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362.5</a:t>
                          </a:r>
                          <a:endParaRPr lang="ar-IQ" dirty="0"/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597932500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50-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60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55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3300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 dirty="0" smtClean="0">
                              <a:effectLst/>
                            </a:rPr>
                            <a:t>4.5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270</a:t>
                          </a:r>
                          <a:endParaRPr lang="ar-IQ" dirty="0"/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423773760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60-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65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2730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5.5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231</a:t>
                          </a:r>
                          <a:endParaRPr lang="ar-IQ" dirty="0"/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950286079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70-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35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75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2625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15.5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542.5</a:t>
                          </a:r>
                          <a:endParaRPr lang="ar-IQ" dirty="0"/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01857930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80-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18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85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1530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25.5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459</a:t>
                          </a:r>
                          <a:endParaRPr lang="ar-IQ" dirty="0"/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393246229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90-100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10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95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950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35.5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355</a:t>
                          </a:r>
                          <a:endParaRPr lang="ar-IQ" dirty="0"/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85855651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 dirty="0" smtClean="0">
                              <a:effectLst/>
                            </a:rPr>
                            <a:t>220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13090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3175</a:t>
                          </a:r>
                          <a:endParaRPr lang="ar-IQ" dirty="0"/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81555218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عنصر نائب للمحتوى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816474585"/>
                  </p:ext>
                </p:extLst>
              </p:nvPr>
            </p:nvGraphicFramePr>
            <p:xfrm>
              <a:off x="1645024" y="3366008"/>
              <a:ext cx="8901952" cy="3491992"/>
            </p:xfrm>
            <a:graphic>
              <a:graphicData uri="http://schemas.openxmlformats.org/drawingml/2006/table">
                <a:tbl>
                  <a:tblPr firstRow="1" firstCol="1" bandRow="1">
                    <a:tableStyleId>{21E4AEA4-8DFA-4A89-87EB-49C32662AFE0}</a:tableStyleId>
                  </a:tblPr>
                  <a:tblGrid>
                    <a:gridCol w="1538258">
                      <a:extLst>
                        <a:ext uri="{9D8B030D-6E8A-4147-A177-3AD203B41FA5}">
                          <a16:colId xmlns:a16="http://schemas.microsoft.com/office/drawing/2014/main" val="2670400023"/>
                        </a:ext>
                      </a:extLst>
                    </a:gridCol>
                    <a:gridCol w="1223128">
                      <a:extLst>
                        <a:ext uri="{9D8B030D-6E8A-4147-A177-3AD203B41FA5}">
                          <a16:colId xmlns:a16="http://schemas.microsoft.com/office/drawing/2014/main" val="287518033"/>
                        </a:ext>
                      </a:extLst>
                    </a:gridCol>
                    <a:gridCol w="1207104">
                      <a:extLst>
                        <a:ext uri="{9D8B030D-6E8A-4147-A177-3AD203B41FA5}">
                          <a16:colId xmlns:a16="http://schemas.microsoft.com/office/drawing/2014/main" val="563313917"/>
                        </a:ext>
                      </a:extLst>
                    </a:gridCol>
                    <a:gridCol w="1463481">
                      <a:extLst>
                        <a:ext uri="{9D8B030D-6E8A-4147-A177-3AD203B41FA5}">
                          <a16:colId xmlns:a16="http://schemas.microsoft.com/office/drawing/2014/main" val="1148991493"/>
                        </a:ext>
                      </a:extLst>
                    </a:gridCol>
                    <a:gridCol w="1670006">
                      <a:extLst>
                        <a:ext uri="{9D8B030D-6E8A-4147-A177-3AD203B41FA5}">
                          <a16:colId xmlns:a16="http://schemas.microsoft.com/office/drawing/2014/main" val="15068787"/>
                        </a:ext>
                      </a:extLst>
                    </a:gridCol>
                    <a:gridCol w="1799975">
                      <a:extLst>
                        <a:ext uri="{9D8B030D-6E8A-4147-A177-3AD203B41FA5}">
                          <a16:colId xmlns:a16="http://schemas.microsoft.com/office/drawing/2014/main" val="4133106206"/>
                        </a:ext>
                      </a:extLst>
                    </a:gridCol>
                  </a:tblGrid>
                  <a:tr h="407416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classes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Fi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Xi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fi xi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325912" t="-1493" r="-109489" b="-7880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394257" t="-1493" r="-1351" b="-78806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0605285"/>
                      </a:ext>
                    </a:extLst>
                  </a:tr>
                  <a:tr h="280416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0-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5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 dirty="0" smtClean="0">
                              <a:effectLst/>
                            </a:rPr>
                            <a:t>54.4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109</a:t>
                          </a:r>
                          <a:endParaRPr lang="ar-IQ" dirty="0"/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461283647"/>
                      </a:ext>
                    </a:extLst>
                  </a:tr>
                  <a:tr h="280416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10-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15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60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 dirty="0" smtClean="0">
                              <a:effectLst/>
                            </a:rPr>
                            <a:t>44.5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178</a:t>
                          </a:r>
                          <a:endParaRPr lang="ar-IQ" dirty="0"/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51294314"/>
                      </a:ext>
                    </a:extLst>
                  </a:tr>
                  <a:tr h="280416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20-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8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25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200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 dirty="0" smtClean="0">
                              <a:effectLst/>
                            </a:rPr>
                            <a:t>34.5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276</a:t>
                          </a:r>
                          <a:endParaRPr lang="ar-IQ" dirty="0"/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445655559"/>
                      </a:ext>
                    </a:extLst>
                  </a:tr>
                  <a:tr h="280416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30-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16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35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560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 dirty="0" smtClean="0">
                              <a:effectLst/>
                            </a:rPr>
                            <a:t>24.5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392</a:t>
                          </a:r>
                          <a:endParaRPr lang="ar-IQ" dirty="0"/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132500883"/>
                      </a:ext>
                    </a:extLst>
                  </a:tr>
                  <a:tr h="280416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40-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25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45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1125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 dirty="0" smtClean="0">
                              <a:effectLst/>
                            </a:rPr>
                            <a:t>14.5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362.5</a:t>
                          </a:r>
                          <a:endParaRPr lang="ar-IQ" dirty="0"/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597932500"/>
                      </a:ext>
                    </a:extLst>
                  </a:tr>
                  <a:tr h="280416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50-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60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55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3300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 dirty="0" smtClean="0">
                              <a:effectLst/>
                            </a:rPr>
                            <a:t>4.5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270</a:t>
                          </a:r>
                          <a:endParaRPr lang="ar-IQ" dirty="0"/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423773760"/>
                      </a:ext>
                    </a:extLst>
                  </a:tr>
                  <a:tr h="280416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60-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65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2730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5.5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231</a:t>
                          </a:r>
                          <a:endParaRPr lang="ar-IQ" dirty="0"/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950286079"/>
                      </a:ext>
                    </a:extLst>
                  </a:tr>
                  <a:tr h="280416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70-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35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75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2625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15.5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542.5</a:t>
                          </a:r>
                          <a:endParaRPr lang="ar-IQ" dirty="0"/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01857930"/>
                      </a:ext>
                    </a:extLst>
                  </a:tr>
                  <a:tr h="280416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80-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18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85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1530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25.5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459</a:t>
                          </a:r>
                          <a:endParaRPr lang="ar-IQ" dirty="0"/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393246229"/>
                      </a:ext>
                    </a:extLst>
                  </a:tr>
                  <a:tr h="280416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90-100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10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95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950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35.5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355</a:t>
                          </a:r>
                          <a:endParaRPr lang="ar-IQ" dirty="0"/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858556511"/>
                      </a:ext>
                    </a:extLst>
                  </a:tr>
                  <a:tr h="280416"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 dirty="0" smtClean="0">
                              <a:effectLst/>
                            </a:rPr>
                            <a:t>220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13090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rtl="0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3175</a:t>
                          </a:r>
                          <a:endParaRPr lang="ar-IQ" dirty="0"/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815552189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1"/>
              <p:cNvSpPr>
                <a:spLocks noChangeArrowheads="1"/>
              </p:cNvSpPr>
              <p:nvPr/>
            </p:nvSpPr>
            <p:spPr bwMode="auto">
              <a:xfrm>
                <a:off x="2393923" y="611550"/>
                <a:ext cx="8061613" cy="29263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r" defTabSz="914400" rtl="1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SA" altLang="ar-IQ" sz="2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implified Arabic" panose="02020603050405020304" pitchFamily="18" charset="-78"/>
                    <a:ea typeface="Calibri" panose="020F0502020204030204" pitchFamily="34" charset="0"/>
                    <a:cs typeface="Simplified Arabic" panose="02020603050405020304" pitchFamily="18" charset="-78"/>
                  </a:rPr>
                  <a:t>مثال:-</a:t>
                </a:r>
                <a:endParaRPr kumimoji="0" lang="en-US" altLang="ar-IQ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r" defTabSz="914400" rtl="1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SA" altLang="ar-IQ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implified Arabic" panose="02020603050405020304" pitchFamily="18" charset="-78"/>
                    <a:ea typeface="Calibri" panose="020F0502020204030204" pitchFamily="34" charset="0"/>
                    <a:cs typeface="Simplified Arabic" panose="02020603050405020304" pitchFamily="18" charset="-78"/>
                  </a:rPr>
                  <a:t>الآتي توزيع تكراري لدرجات مجموعة من الطلبة في امتحان معين. </a:t>
                </a:r>
                <a:endParaRPr kumimoji="0" lang="en-US" altLang="ar-IQ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r" defTabSz="914400" rtl="1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SA" altLang="ar-IQ" sz="2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implified Arabic" panose="02020603050405020304" pitchFamily="18" charset="-78"/>
                    <a:ea typeface="Calibri" panose="020F0502020204030204" pitchFamily="34" charset="0"/>
                    <a:cs typeface="Simplified Arabic" panose="02020603050405020304" pitchFamily="18" charset="-78"/>
                  </a:rPr>
                  <a:t>المطلوب: </a:t>
                </a:r>
                <a:endParaRPr kumimoji="0" lang="en-US" altLang="ar-IQ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r" defTabSz="914400" rtl="1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SA" altLang="ar-IQ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implified Arabic" panose="02020603050405020304" pitchFamily="18" charset="-78"/>
                    <a:ea typeface="Calibri" panose="020F0502020204030204" pitchFamily="34" charset="0"/>
                    <a:cs typeface="Simplified Arabic" panose="02020603050405020304" pitchFamily="18" charset="-78"/>
                  </a:rPr>
                  <a:t>قياس تشتت هذه الدرجات باستخدام الانحراف المتوسط</a:t>
                </a:r>
                <a:endParaRPr kumimoji="0" lang="en-US" altLang="ar-IQ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implified Arabic" panose="02020603050405020304" pitchFamily="18" charset="-78"/>
                  <a:ea typeface="Calibri" panose="020F0502020204030204" pitchFamily="34" charset="0"/>
                  <a:cs typeface="Simplified Arabic" panose="02020603050405020304" pitchFamily="18" charset="-78"/>
                </a:endParaRPr>
              </a:p>
              <a:p>
                <a:pPr marL="0" marR="0" lvl="0" indent="0" algn="l" defTabSz="914400" rtl="1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SA" altLang="ar-IQ" sz="2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implified Arabic" panose="02020603050405020304" pitchFamily="18" charset="-78"/>
                    <a:ea typeface="Calibri" panose="020F0502020204030204" pitchFamily="34" charset="0"/>
                    <a:cs typeface="Simplified Arabic" panose="02020603050405020304" pitchFamily="18" charset="-78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x</m:t>
                        </m:r>
                      </m:e>
                    </m:acc>
                    <m:r>
                      <a:rPr kumimoji="0" lang="en-US" sz="2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 </m:t>
                    </m:r>
                    <m:f>
                      <m:fPr>
                        <m:ctrlP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kumimoji="0" 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m:rPr>
                                <m:sty m:val="p"/>
                              </m:rPr>
                              <a:rPr kumimoji="0" lang="en-US" sz="20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fixi</m:t>
                            </m:r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kumimoji="0" 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m:rPr>
                                <m:sty m:val="p"/>
                              </m:rPr>
                              <a:rPr kumimoji="0" lang="en-US" sz="20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fi</m:t>
                            </m:r>
                          </m:e>
                        </m:nary>
                      </m:den>
                    </m:f>
                    <m:r>
                      <a:rPr kumimoji="0" lang="en-US" sz="2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 </m:t>
                    </m:r>
                    <m:f>
                      <m:fPr>
                        <m:ctrlP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13090</m:t>
                        </m:r>
                      </m:num>
                      <m:den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220</m:t>
                        </m:r>
                      </m:den>
                    </m:f>
                    <m:r>
                      <a:rPr kumimoji="0" lang="en-US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2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</m:t>
                    </m:r>
                    <m:r>
                      <a:rPr kumimoji="0" lang="en-US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9</m:t>
                    </m:r>
                    <m:r>
                      <a:rPr kumimoji="0" lang="en-US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.</m:t>
                    </m:r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</m:t>
                    </m:r>
                  </m:oMath>
                </a14:m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MD 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x</m:t>
                        </m:r>
                      </m:e>
                    </m:acc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) </a:t>
                </a: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kumimoji="0" 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m:rPr>
                                <m:sty m:val="p"/>
                              </m:rPr>
                              <a:rPr kumimoji="0" lang="en-US" sz="20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fi</m:t>
                            </m:r>
                            <m:d>
                              <m:dPr>
                                <m:begChr m:val="|"/>
                                <m:endChr m:val="|"/>
                                <m:ctrlPr>
                                  <a:rPr kumimoji="0" lang="en-US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kumimoji="0" lang="en-US" sz="2000" b="0" i="0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xi</m:t>
                                </m:r>
                                <m:r>
                                  <a:rPr kumimoji="0" lang="en-US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kumimoji="0" 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kumimoji="0" lang="en-US" sz="2000" b="0" i="0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x</m:t>
                                    </m:r>
                                  </m:e>
                                </m:acc>
                              </m:e>
                            </m:d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kumimoji="0" 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m:rPr>
                                <m:sty m:val="p"/>
                              </m:rPr>
                              <a:rPr kumimoji="0" lang="en-US" sz="2000" b="0" i="0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fi</m:t>
                            </m:r>
                          </m:e>
                        </m:nary>
                      </m:den>
                    </m:f>
                  </m:oMath>
                </a14:m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3175</m:t>
                        </m:r>
                      </m:num>
                      <m:den>
                        <m:r>
                          <a:rPr kumimoji="0" lang="en-US" sz="20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220</m:t>
                        </m:r>
                      </m:den>
                    </m:f>
                    <m:r>
                      <a:rPr kumimoji="0" lang="en-US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14</m:t>
                    </m:r>
                    <m:r>
                      <a:rPr kumimoji="0" lang="en-US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.</m:t>
                    </m:r>
                    <m:r>
                      <a:rPr kumimoji="0" lang="en-US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432</m:t>
                    </m:r>
                  </m:oMath>
                </a14:m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r" defTabSz="914400" rtl="1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ar-IQ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implified Arabic" panose="02020603050405020304" pitchFamily="18" charset="-78"/>
                  <a:ea typeface="Calibri" panose="020F0502020204030204" pitchFamily="34" charset="0"/>
                  <a:cs typeface="Simplified Arabic" panose="02020603050405020304" pitchFamily="18" charset="-78"/>
                </a:endParaRPr>
              </a:p>
              <a:p>
                <a:pPr marL="0" marR="0" lvl="0" indent="0" algn="r" defTabSz="914400" rtl="1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ar-IQ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implified Arabic" panose="02020603050405020304" pitchFamily="18" charset="-78"/>
                  <a:ea typeface="Calibri" panose="020F0502020204030204" pitchFamily="34" charset="0"/>
                  <a:cs typeface="Simplified Arabic" panose="02020603050405020304" pitchFamily="18" charset="-78"/>
                </a:endParaRPr>
              </a:p>
            </p:txBody>
          </p:sp>
        </mc:Choice>
        <mc:Fallback xmlns="">
          <p:sp>
            <p:nvSpPr>
              <p:cNvPr id="5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93923" y="611550"/>
                <a:ext cx="8061613" cy="2926314"/>
              </a:xfrm>
              <a:prstGeom prst="rect">
                <a:avLst/>
              </a:prstGeom>
              <a:blipFill>
                <a:blip r:embed="rId3"/>
                <a:stretch>
                  <a:fillRect l="-832" t="-625" r="-75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037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254</Words>
  <Application>Microsoft Office PowerPoint</Application>
  <PresentationFormat>شاشة عريضة</PresentationFormat>
  <Paragraphs>107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12" baseType="lpstr">
      <vt:lpstr>A850-Roman</vt:lpstr>
      <vt:lpstr>Arial</vt:lpstr>
      <vt:lpstr>Calibri</vt:lpstr>
      <vt:lpstr>Calibri Light</vt:lpstr>
      <vt:lpstr>Cambria Math</vt:lpstr>
      <vt:lpstr>Simplified Arabic</vt:lpstr>
      <vt:lpstr>Times New Roman</vt:lpstr>
      <vt:lpstr>نسق Office</vt:lpstr>
      <vt:lpstr>مقاييس التشتت المطلقة Absolute Dispersion Measures المحاضرة الثانية</vt:lpstr>
      <vt:lpstr>مقاييس التشتت المطلقة Absolute Dispersion Measures </vt:lpstr>
      <vt:lpstr>مقاييس التشتت المطلقة Absolute Dispersion Measures</vt:lpstr>
      <vt:lpstr>مقاييس التشتت المطلقة Absolute Dispersion Measures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مقاييس التشتت المطلقة Absolute Dispersion Measures </dc:title>
  <dc:creator>Maher</dc:creator>
  <cp:lastModifiedBy>Maher</cp:lastModifiedBy>
  <cp:revision>4</cp:revision>
  <dcterms:created xsi:type="dcterms:W3CDTF">2020-10-18T10:19:57Z</dcterms:created>
  <dcterms:modified xsi:type="dcterms:W3CDTF">2020-10-18T10:35:16Z</dcterms:modified>
</cp:coreProperties>
</file>