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6" d="100"/>
          <a:sy n="76" d="100"/>
        </p:scale>
        <p:origin x="52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BCB7-45BE-4867-AE81-1554112A3726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8B90-CB9A-4130-AD91-76C52C72C9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359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BCB7-45BE-4867-AE81-1554112A3726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8B90-CB9A-4130-AD91-76C52C72C9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60523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BCB7-45BE-4867-AE81-1554112A3726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8B90-CB9A-4130-AD91-76C52C72C9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022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BCB7-45BE-4867-AE81-1554112A3726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8B90-CB9A-4130-AD91-76C52C72C9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75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BCB7-45BE-4867-AE81-1554112A3726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8B90-CB9A-4130-AD91-76C52C72C9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483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BCB7-45BE-4867-AE81-1554112A3726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8B90-CB9A-4130-AD91-76C52C72C9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059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BCB7-45BE-4867-AE81-1554112A3726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8B90-CB9A-4130-AD91-76C52C72C9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043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BCB7-45BE-4867-AE81-1554112A3726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8B90-CB9A-4130-AD91-76C52C72C9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690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BCB7-45BE-4867-AE81-1554112A3726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8B90-CB9A-4130-AD91-76C52C72C9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6147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BCB7-45BE-4867-AE81-1554112A3726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8B90-CB9A-4130-AD91-76C52C72C9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80006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BCB7-45BE-4867-AE81-1554112A3726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8B90-CB9A-4130-AD91-76C52C72C9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587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0BCB7-45BE-4867-AE81-1554112A3726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A8B90-CB9A-4130-AD91-76C52C72C9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86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436727"/>
            <a:ext cx="9144000" cy="2129052"/>
          </a:xfrm>
        </p:spPr>
        <p:txBody>
          <a:bodyPr>
            <a:normAutofit/>
          </a:bodyPr>
          <a:lstStyle/>
          <a:p>
            <a:pPr lvl="0"/>
            <a:r>
              <a:rPr lang="ar-IQ" sz="4000" b="1" dirty="0" smtClean="0">
                <a:solidFill>
                  <a:schemeClr val="accent2">
                    <a:lumMod val="75000"/>
                  </a:schemeClr>
                </a:solidFill>
              </a:rPr>
              <a:t>مقاييس التشتت المطلقة</a:t>
            </a:r>
            <a:br>
              <a:rPr lang="ar-IQ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Absolute Dispersion Measures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ar-IQ" sz="4000" b="1" dirty="0" smtClean="0">
                <a:solidFill>
                  <a:srgbClr val="C00000"/>
                </a:solidFill>
              </a:rPr>
              <a:t>المحاضرة الثالثة</a:t>
            </a:r>
            <a:endParaRPr lang="ar-IQ" sz="4000" b="1" dirty="0">
              <a:solidFill>
                <a:srgbClr val="C0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2702257"/>
            <a:ext cx="9144000" cy="3009774"/>
          </a:xfrm>
        </p:spPr>
        <p:txBody>
          <a:bodyPr>
            <a:noAutofit/>
          </a:bodyPr>
          <a:lstStyle/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اعداد</a:t>
            </a:r>
            <a:r>
              <a:rPr lang="ar-IQ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الدكتورة هند وليد عبد الرحمن</a:t>
            </a:r>
          </a:p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كلية الإدارة والاقتصاد / جامعة بغداد</a:t>
            </a:r>
          </a:p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قسم الإدارة الصناعية</a:t>
            </a:r>
            <a:endParaRPr lang="ar-IQ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770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89212"/>
          </a:xfrm>
        </p:spPr>
        <p:txBody>
          <a:bodyPr>
            <a:normAutofit/>
          </a:bodyPr>
          <a:lstStyle/>
          <a:p>
            <a:pPr algn="ctr"/>
            <a:r>
              <a:rPr lang="ar-IQ" sz="2800" b="1" dirty="0"/>
              <a:t>مقاييس التشتت الم</a:t>
            </a:r>
            <a:r>
              <a:rPr lang="ar-SA" sz="2800" b="1" dirty="0"/>
              <a:t>طلقة </a:t>
            </a:r>
            <a:r>
              <a:rPr lang="en-US" sz="2800" b="1" dirty="0"/>
              <a:t>Absolute Dispersion </a:t>
            </a:r>
            <a:r>
              <a:rPr lang="en-US" sz="2800" b="1" dirty="0" smtClean="0"/>
              <a:t>Measures</a:t>
            </a:r>
            <a:endParaRPr lang="ar-IQ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96788"/>
                <a:ext cx="10515600" cy="5661212"/>
              </a:xfrm>
            </p:spPr>
            <p:txBody>
              <a:bodyPr>
                <a:normAutofit fontScale="92500"/>
              </a:bodyPr>
              <a:lstStyle/>
              <a:p>
                <a:pPr marL="0" lvl="0" indent="0">
                  <a:buNone/>
                </a:pPr>
                <a:r>
                  <a:rPr lang="ar-SA" b="1" dirty="0" smtClean="0"/>
                  <a:t>التباين </a:t>
                </a:r>
                <a:r>
                  <a:rPr lang="ar-SA" b="1" dirty="0"/>
                  <a:t>والانحراف المعياري </a:t>
                </a:r>
                <a:r>
                  <a:rPr lang="en-US" b="1" dirty="0"/>
                  <a:t>Variance and Standard deviation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</a:t>
                </a:r>
                <a:r>
                  <a:rPr lang="ar-SA" sz="2400" dirty="0" smtClean="0"/>
                  <a:t>هو </a:t>
                </a:r>
                <a:r>
                  <a:rPr lang="ar-SA" sz="2400" dirty="0"/>
                  <a:t>أكثر المقاييس شيوعاً وأهمية وتتضمن إشراك جميع القيم في الحساب، وهو أيضاً مقياس لقياس كيفية توزيع المشاهدات حول قيمة معينة ألا وهي </a:t>
                </a:r>
                <a:r>
                  <a:rPr lang="ar-IQ" sz="2400" dirty="0" smtClean="0"/>
                  <a:t>الوسط الحسابي</a:t>
                </a:r>
                <a:r>
                  <a:rPr lang="ar-SA" sz="2400" dirty="0" smtClean="0"/>
                  <a:t>.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  </a:t>
                </a:r>
                <a:r>
                  <a:rPr lang="ar-SA" sz="2400" dirty="0" smtClean="0"/>
                  <a:t>ويعرف </a:t>
                </a:r>
                <a:r>
                  <a:rPr lang="ar-SA" sz="2400" b="1" dirty="0"/>
                  <a:t>التباين</a:t>
                </a:r>
                <a:r>
                  <a:rPr lang="ar-SA" sz="2400" dirty="0"/>
                  <a:t> بانه متوسط مربعات انحرافات القيم المختلفة عن </a:t>
                </a:r>
                <a:r>
                  <a:rPr lang="ar-IQ" sz="2400" dirty="0" smtClean="0"/>
                  <a:t>وسطها</a:t>
                </a:r>
                <a:r>
                  <a:rPr lang="ar-SA" sz="2400" dirty="0" smtClean="0"/>
                  <a:t> </a:t>
                </a:r>
                <a:r>
                  <a:rPr lang="ar-SA" sz="2400" dirty="0"/>
                  <a:t>الحسابي الحقيقي ويرمز له بالرمز (</a:t>
                </a:r>
                <a:r>
                  <a:rPr lang="en-US" sz="2400" dirty="0"/>
                  <a:t>S</a:t>
                </a:r>
                <a:r>
                  <a:rPr lang="en-US" sz="2400" baseline="30000" dirty="0"/>
                  <a:t>2</a:t>
                </a:r>
                <a:r>
                  <a:rPr lang="ar-SA" sz="2400" dirty="0"/>
                  <a:t>).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ar-SA" sz="2400" b="1" dirty="0"/>
                  <a:t>في حالة البيانات غير المبوبة :-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ar-IQ" sz="2400" dirty="0" smtClean="0"/>
                  <a:t>  ن</a:t>
                </a:r>
                <a:r>
                  <a:rPr lang="ar-SA" sz="2400" dirty="0" smtClean="0"/>
                  <a:t>فرض </a:t>
                </a:r>
                <a:r>
                  <a:rPr lang="ar-SA" sz="2400" dirty="0"/>
                  <a:t>أن </a:t>
                </a:r>
                <a:r>
                  <a:rPr lang="en-US" sz="2400" dirty="0"/>
                  <a:t>x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x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, ……, </a:t>
                </a:r>
                <a:r>
                  <a:rPr lang="en-US" sz="2400" dirty="0" err="1"/>
                  <a:t>x</a:t>
                </a:r>
                <a:r>
                  <a:rPr lang="en-US" sz="2400" baseline="-25000" dirty="0" err="1"/>
                  <a:t>n</a:t>
                </a:r>
                <a:r>
                  <a:rPr lang="ar-IQ" sz="2400" dirty="0"/>
                  <a:t>  تمثل قيم المشاهدات، فإن التباين لها يعرف (بصيغة التعريف) كالآتي</a:t>
                </a:r>
                <a:r>
                  <a:rPr lang="ar-SA" sz="2400" dirty="0"/>
                  <a:t>:</a:t>
                </a:r>
                <a:endParaRPr lang="en-US" sz="2400" dirty="0"/>
              </a:p>
              <a:p>
                <a:pPr marL="0" indent="0" algn="ctr" rtl="0">
                  <a:buNone/>
                </a:pPr>
                <a:r>
                  <a:rPr lang="en-US" sz="2400" dirty="0" smtClean="0"/>
                  <a:t>    </a:t>
                </a:r>
                <a:r>
                  <a:rPr lang="en-US" sz="2400" b="1" dirty="0" smtClean="0"/>
                  <a:t>S</a:t>
                </a:r>
                <a:r>
                  <a:rPr lang="en-US" sz="2400" b="1" baseline="30000" dirty="0" smtClean="0"/>
                  <a:t>2</a:t>
                </a:r>
                <a:r>
                  <a:rPr lang="en-US" sz="2400" b="1" dirty="0" smtClean="0"/>
                  <a:t> </a:t>
                </a:r>
                <a:r>
                  <a:rPr lang="en-US" sz="2400" b="1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1" i="1">
                                        <a:latin typeface="Cambria Math" panose="02040503050406030204" pitchFamily="18" charset="0"/>
                                      </a:rPr>
                                      <m:t>𝒙𝒊</m:t>
                                    </m:r>
                                    <m:r>
                                      <a:rPr lang="en-US" sz="2400" b="1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24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400" b="1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US" sz="2400" dirty="0"/>
                  <a:t>     </a:t>
                </a:r>
                <a:r>
                  <a:rPr lang="en-US" sz="2400" b="1" dirty="0"/>
                  <a:t>……….... </a:t>
                </a:r>
                <a:r>
                  <a:rPr lang="en-US" sz="2400" b="1" dirty="0" smtClean="0"/>
                  <a:t>(4)   </a:t>
                </a:r>
                <a:r>
                  <a:rPr lang="ar-IQ" sz="2400" b="1" dirty="0" smtClean="0"/>
                  <a:t>                                                                         </a:t>
                </a:r>
                <a:r>
                  <a:rPr lang="ar-IQ" sz="2400" dirty="0" smtClean="0"/>
                  <a:t>  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  </a:t>
                </a:r>
                <a:r>
                  <a:rPr lang="ar-SA" sz="2400" dirty="0" smtClean="0"/>
                  <a:t>يتم </a:t>
                </a:r>
                <a:r>
                  <a:rPr lang="ar-SA" sz="2400" dirty="0"/>
                  <a:t>استخدام هذه الصيغة في حالة كون حجم العينة كبير (</a:t>
                </a:r>
                <a:r>
                  <a:rPr lang="en-US" sz="2400" dirty="0"/>
                  <a:t>n </a:t>
                </a:r>
                <a:r>
                  <a:rPr lang="en-US" sz="2400" dirty="0">
                    <a:sym typeface="Symbol" panose="05050102010706020507" pitchFamily="18" charset="2"/>
                  </a:rPr>
                  <a:t></a:t>
                </a:r>
                <a:r>
                  <a:rPr lang="en-US" sz="2400" dirty="0"/>
                  <a:t> 30</a:t>
                </a:r>
                <a:r>
                  <a:rPr lang="ar-SA" sz="2400" dirty="0"/>
                  <a:t>)، ولكن في حالة كون حجم العينة صغير فيتم القسمة على (</a:t>
                </a:r>
                <a:r>
                  <a:rPr lang="en-US" sz="2400" dirty="0"/>
                  <a:t>n-1</a:t>
                </a:r>
                <a:r>
                  <a:rPr lang="ar-SA" sz="2400" dirty="0"/>
                  <a:t>) بدلاً من (</a:t>
                </a:r>
                <a:r>
                  <a:rPr lang="en-US" sz="2400" dirty="0"/>
                  <a:t>n</a:t>
                </a:r>
                <a:r>
                  <a:rPr lang="ar-SA" sz="2400" dirty="0"/>
                  <a:t>) لكي نحصل على صيغة إلى (</a:t>
                </a:r>
                <a:r>
                  <a:rPr lang="en-US" sz="2400" dirty="0"/>
                  <a:t>S</a:t>
                </a:r>
                <a:r>
                  <a:rPr lang="en-US" sz="2400" baseline="30000" dirty="0"/>
                  <a:t>2</a:t>
                </a:r>
                <a:r>
                  <a:rPr lang="ar-SA" sz="2400" dirty="0"/>
                  <a:t>) تكون غير متحيزة لتباين المجتمع </a:t>
                </a:r>
                <a:r>
                  <a:rPr lang="en-US" sz="2400" dirty="0">
                    <a:sym typeface="Symbol" panose="05050102010706020507" pitchFamily="18" charset="2"/>
                  </a:rPr>
                  <a:t></a:t>
                </a:r>
                <a:r>
                  <a:rPr lang="en-US" sz="2400" baseline="30000" dirty="0"/>
                  <a:t>2</a:t>
                </a:r>
                <a:r>
                  <a:rPr lang="ar-IQ" sz="2400" dirty="0"/>
                  <a:t> .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ar-IQ" sz="2400" dirty="0"/>
                  <a:t>وهناك عدة صيغ حسابية مشتقة من الصيغة </a:t>
                </a:r>
                <a:r>
                  <a:rPr lang="en-US" sz="2400" dirty="0" smtClean="0"/>
                  <a:t>(4)</a:t>
                </a:r>
                <a:r>
                  <a:rPr lang="ar-IQ" sz="2400" dirty="0" smtClean="0"/>
                  <a:t>أعلاه </a:t>
                </a:r>
                <a:r>
                  <a:rPr lang="ar-IQ" sz="2400" dirty="0"/>
                  <a:t>ومنها:-</a:t>
                </a:r>
                <a:endParaRPr lang="en-US" sz="2400" dirty="0"/>
              </a:p>
              <a:p>
                <a:pPr marL="0" indent="0" algn="ctr" rtl="0">
                  <a:buNone/>
                </a:pPr>
                <a:r>
                  <a:rPr lang="en-US" sz="2400" b="1" dirty="0"/>
                  <a:t>S</a:t>
                </a:r>
                <a:r>
                  <a:rPr lang="en-US" sz="2400" b="1" baseline="30000" dirty="0"/>
                  <a:t>2</a:t>
                </a:r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Sup>
                              <m:sSubSupPr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𝐢</m:t>
                                </m:r>
                                <m:r>
                                  <a:rPr lang="en-US" sz="2400" b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b>
                              <m:sup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e>
                        </m:nary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nary>
                                      <m:naryPr>
                                        <m:chr m:val="∑"/>
                                        <m:limLoc m:val="undOvr"/>
                                        <m:subHide m:val="on"/>
                                        <m:supHide m:val="on"/>
                                        <m:ctrlPr>
                                          <a:rPr lang="en-US" sz="24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r>
                                          <a:rPr lang="en-US" sz="2400" b="1" i="1">
                                            <a:latin typeface="Cambria Math" panose="02040503050406030204" pitchFamily="18" charset="0"/>
                                          </a:rPr>
                                          <m:t>𝒙𝒊</m:t>
                                        </m:r>
                                      </m:e>
                                    </m:nary>
                                  </m:e>
                                </m:d>
                              </m:e>
                              <m:sup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den>
                        </m:f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      </a:t>
                </a:r>
                <a:r>
                  <a:rPr lang="en-US" sz="2400" b="1" dirty="0" smtClean="0"/>
                  <a:t>…………(5) </a:t>
                </a:r>
                <a:r>
                  <a:rPr lang="ar-IQ" sz="2400" b="1" dirty="0" smtClean="0"/>
                  <a:t>                                                                                       </a:t>
                </a:r>
                <a:endParaRPr lang="en-US" sz="2400" b="1" dirty="0"/>
              </a:p>
              <a:p>
                <a:pPr marL="0" indent="0" algn="ctr" rtl="0">
                  <a:buNone/>
                </a:pPr>
                <a:r>
                  <a:rPr lang="en-US" sz="2400" b="1" dirty="0"/>
                  <a:t>S</a:t>
                </a:r>
                <a:r>
                  <a:rPr lang="en-US" sz="2400" b="1" baseline="30000" dirty="0"/>
                  <a:t>2</a:t>
                </a:r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Sup>
                              <m:sSubSupPr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𝐢</m:t>
                                </m:r>
                                <m:r>
                                  <a:rPr lang="en-US" sz="2400" b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b>
                              <m:sup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e>
                        </m:nary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𝐧</m:t>
                        </m:r>
                        <m:sSup>
                          <m:sSup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̅"/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acc>
                          </m:e>
                          <m:sup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2400" dirty="0" smtClean="0"/>
                  <a:t>       </a:t>
                </a:r>
                <a:r>
                  <a:rPr lang="en-US" sz="2400" b="1" dirty="0" smtClean="0"/>
                  <a:t>……………(6)  </a:t>
                </a:r>
                <a:r>
                  <a:rPr lang="en-US" sz="2400" dirty="0" smtClean="0"/>
                  <a:t>   </a:t>
                </a:r>
                <a:r>
                  <a:rPr lang="ar-IQ" sz="2400" dirty="0" smtClean="0"/>
                  <a:t>                                                                                      </a:t>
                </a:r>
                <a:endParaRPr lang="en-US" sz="2400" dirty="0"/>
              </a:p>
              <a:p>
                <a:pPr algn="ctr"/>
                <a:endParaRPr lang="ar-IQ" sz="24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96788"/>
                <a:ext cx="10515600" cy="5661212"/>
              </a:xfrm>
              <a:blipFill>
                <a:blip r:embed="rId2"/>
                <a:stretch>
                  <a:fillRect l="-1449" t="-1830" r="-986" b="-107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448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43154"/>
            <a:ext cx="10515600" cy="961398"/>
          </a:xfrm>
        </p:spPr>
        <p:txBody>
          <a:bodyPr>
            <a:normAutofit/>
          </a:bodyPr>
          <a:lstStyle/>
          <a:p>
            <a:pPr algn="ctr"/>
            <a:r>
              <a:rPr lang="ar-IQ" sz="2800" b="1" dirty="0"/>
              <a:t>مقاييس التشتت الم</a:t>
            </a:r>
            <a:r>
              <a:rPr lang="ar-SA" sz="2800" b="1" dirty="0"/>
              <a:t>طلقة </a:t>
            </a:r>
            <a:r>
              <a:rPr lang="en-US" sz="2800" b="1" dirty="0"/>
              <a:t>Absolute Dispersion </a:t>
            </a:r>
            <a:r>
              <a:rPr lang="en-US" sz="2800" b="1" dirty="0" smtClean="0"/>
              <a:t>Measures</a:t>
            </a:r>
            <a:endParaRPr lang="ar-IQ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43208"/>
                <a:ext cx="10515600" cy="575041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ar-IQ" sz="2000" dirty="0"/>
                  <a:t>أما </a:t>
                </a:r>
                <a:r>
                  <a:rPr lang="ar-IQ" sz="2000" b="1" dirty="0" smtClean="0"/>
                  <a:t>الانحراف </a:t>
                </a:r>
                <a:r>
                  <a:rPr lang="ar-IQ" sz="2000" b="1" dirty="0"/>
                  <a:t>المعياري </a:t>
                </a:r>
                <a:r>
                  <a:rPr lang="ar-IQ" sz="2000" dirty="0"/>
                  <a:t>للعينة فيتم احتسابه من خلال إيجاد الجذر التربيعي للتباين ويرمز له بالرمز </a:t>
                </a:r>
                <a:r>
                  <a:rPr lang="en-US" sz="2000" b="1" dirty="0"/>
                  <a:t>S</a:t>
                </a:r>
                <a:r>
                  <a:rPr lang="ar-SA" sz="2000" dirty="0"/>
                  <a:t>.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ar-SA" sz="2000" dirty="0"/>
                  <a:t>صيغة التعريف هي:-</a:t>
                </a:r>
                <a:endParaRPr lang="en-US" sz="2000" dirty="0"/>
              </a:p>
              <a:p>
                <a:pPr marL="0" indent="0" algn="l" rtl="0">
                  <a:buNone/>
                </a:pPr>
                <a:r>
                  <a:rPr lang="en-US" sz="2000" b="1" dirty="0"/>
                  <a:t>S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p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b="1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  <m:r>
                                  <a:rPr lang="en-US" sz="2000" b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  <m:sup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  <m:t>𝒙𝒊</m:t>
                                        </m:r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000" b="1" dirty="0" smtClean="0"/>
                  <a:t>   </a:t>
                </a:r>
                <a:r>
                  <a:rPr lang="ar-IQ" sz="2000" b="1" dirty="0" smtClean="0"/>
                  <a:t>       </a:t>
                </a:r>
                <a:r>
                  <a:rPr lang="en-US" sz="2000" b="1" dirty="0" smtClean="0"/>
                  <a:t>…………………….(7)</a:t>
                </a:r>
                <a:endParaRPr lang="en-US" sz="2000" b="1" dirty="0"/>
              </a:p>
              <a:p>
                <a:pPr marL="0" indent="0">
                  <a:buNone/>
                </a:pPr>
                <a:r>
                  <a:rPr lang="ar-SA" sz="2000" dirty="0"/>
                  <a:t>وهناك أيضاً عدة صيغ حسابية للانحراف المعياري مشتقة من الصيغة </a:t>
                </a:r>
                <a:r>
                  <a:rPr lang="ar-SA" sz="2000" dirty="0" smtClean="0"/>
                  <a:t>(</a:t>
                </a:r>
                <a:r>
                  <a:rPr lang="en-US" sz="2000" dirty="0" smtClean="0"/>
                  <a:t>4</a:t>
                </a:r>
                <a:r>
                  <a:rPr lang="ar-SA" sz="2000" dirty="0" smtClean="0"/>
                  <a:t>) </a:t>
                </a:r>
                <a:r>
                  <a:rPr lang="ar-SA" sz="2000" dirty="0"/>
                  <a:t>ومنها:-</a:t>
                </a:r>
                <a:endParaRPr lang="en-US" sz="2000" dirty="0"/>
              </a:p>
              <a:p>
                <a:pPr marL="0" indent="0" algn="ctr" rtl="0">
                  <a:buNone/>
                </a:pPr>
                <a:r>
                  <a:rPr lang="en-US" sz="2000" b="1" dirty="0"/>
                  <a:t>S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Sup>
                                  <m:sSubSupPr>
                                    <m:ctrlP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  <m:sup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bSup>
                              </m:e>
                            </m:nary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subHide m:val="on"/>
                                            <m:supHide m:val="on"/>
                                            <m:ctrlP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2000" b="1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000" b="1" i="1">
                                                    <a:latin typeface="Cambria Math" panose="02040503050406030204" pitchFamily="18" charset="0"/>
                                                  </a:rPr>
                                                  <m:t>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000" b="1" i="1">
                                                    <a:latin typeface="Cambria Math" panose="02040503050406030204" pitchFamily="18" charset="0"/>
                                                  </a:rPr>
                                                  <m:t>𝒊</m:t>
                                                </m:r>
                                              </m:sub>
                                            </m:sSub>
                                          </m:e>
                                        </m:nary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den>
                            </m:f>
                          </m:num>
                          <m:den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000" b="1" dirty="0" smtClean="0"/>
                  <a:t>            ……………………..(8)                        </a:t>
                </a:r>
                <a:r>
                  <a:rPr lang="ar-IQ" sz="2000" b="1" dirty="0" smtClean="0"/>
                  <a:t>                                                                 </a:t>
                </a:r>
                <a:endParaRPr lang="en-US" sz="2000" b="1" dirty="0"/>
              </a:p>
              <a:p>
                <a:pPr marL="0" indent="0" algn="l" rtl="0">
                  <a:buNone/>
                </a:pPr>
                <a:r>
                  <a:rPr lang="en-US" sz="2000" b="1" dirty="0"/>
                  <a:t>S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Sup>
                                  <m:sSubSupPr>
                                    <m:ctrlP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  <m:sup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bSup>
                              </m:e>
                            </m:nary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𝐧</m:t>
                            </m:r>
                            <m:sSup>
                              <m:sSup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000" b="1" dirty="0" smtClean="0"/>
                  <a:t>                  ………………………..(9)</a:t>
                </a:r>
                <a:endParaRPr lang="en-US" sz="2000" b="1" dirty="0"/>
              </a:p>
              <a:p>
                <a:pPr marL="0" indent="0">
                  <a:buNone/>
                </a:pPr>
                <a:r>
                  <a:rPr lang="ar-SA" sz="2000" b="1" dirty="0"/>
                  <a:t>مثال:-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ar-IQ" sz="2000" dirty="0"/>
                  <a:t>سبعة</a:t>
                </a:r>
                <a:r>
                  <a:rPr lang="ar-IQ" sz="2000" b="1" dirty="0"/>
                  <a:t> </a:t>
                </a:r>
                <a:r>
                  <a:rPr lang="ar-IQ" sz="2000" dirty="0"/>
                  <a:t>عاملات</a:t>
                </a:r>
                <a:r>
                  <a:rPr lang="ar-SA" sz="2000" dirty="0"/>
                  <a:t> في </a:t>
                </a:r>
                <a:r>
                  <a:rPr lang="ar-IQ" sz="2000" dirty="0"/>
                  <a:t>احد مصانع الزيوت النباتية </a:t>
                </a:r>
                <a:r>
                  <a:rPr lang="ar-SA" sz="2000" dirty="0"/>
                  <a:t>، </a:t>
                </a:r>
                <a:r>
                  <a:rPr lang="ar-IQ" sz="2000" dirty="0"/>
                  <a:t>كانت الحوافز</a:t>
                </a:r>
                <a:r>
                  <a:rPr lang="ar-SA" sz="2000" dirty="0"/>
                  <a:t> </a:t>
                </a:r>
                <a:r>
                  <a:rPr lang="ar-IQ" sz="2000" dirty="0"/>
                  <a:t>الشهرية ل</a:t>
                </a:r>
                <a:r>
                  <a:rPr lang="ar-SA" sz="2000" dirty="0"/>
                  <a:t>كل واحد</a:t>
                </a:r>
                <a:r>
                  <a:rPr lang="ar-IQ" sz="2000" dirty="0"/>
                  <a:t>ة</a:t>
                </a:r>
                <a:r>
                  <a:rPr lang="ar-SA" sz="2000" dirty="0"/>
                  <a:t> منهم ب</a:t>
                </a:r>
                <a:r>
                  <a:rPr lang="ar-IQ" sz="2000" dirty="0"/>
                  <a:t>الاف</a:t>
                </a:r>
                <a:r>
                  <a:rPr lang="ar-SA" sz="2000" dirty="0"/>
                  <a:t> الدنانير كالآتي:-</a:t>
                </a:r>
                <a:endParaRPr lang="en-US" sz="2000" dirty="0"/>
              </a:p>
              <a:p>
                <a:pPr marL="0" indent="0" rtl="0">
                  <a:buNone/>
                </a:pPr>
                <a:r>
                  <a:rPr lang="en-US" sz="2000" dirty="0" smtClean="0"/>
                  <a:t>3 </a:t>
                </a:r>
                <a:r>
                  <a:rPr lang="en-US" sz="2000" dirty="0"/>
                  <a:t>, 9 , 9 , 8 , 4 , 5 , 11</a:t>
                </a:r>
              </a:p>
              <a:p>
                <a:pPr marL="0" indent="0">
                  <a:buNone/>
                </a:pPr>
                <a:r>
                  <a:rPr lang="ar-SA" sz="2000" b="1" dirty="0"/>
                  <a:t>المطلوب</a:t>
                </a:r>
                <a:r>
                  <a:rPr lang="ar-SA" sz="2000" dirty="0"/>
                  <a:t>: إيجاد التباين والانحراف المعياري </a:t>
                </a:r>
                <a:r>
                  <a:rPr lang="ar-IQ" sz="2000" dirty="0" smtClean="0"/>
                  <a:t>لحوافز العاملات</a:t>
                </a:r>
                <a:endParaRPr lang="ar-IQ" sz="20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43208"/>
                <a:ext cx="10515600" cy="5750417"/>
              </a:xfrm>
              <a:blipFill>
                <a:blip r:embed="rId2"/>
                <a:stretch>
                  <a:fillRect l="-638" t="-1273" r="-58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8393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37127"/>
          </a:xfrm>
        </p:spPr>
        <p:txBody>
          <a:bodyPr>
            <a:normAutofit/>
          </a:bodyPr>
          <a:lstStyle/>
          <a:p>
            <a:pPr algn="ctr"/>
            <a:r>
              <a:rPr lang="ar-IQ" sz="2800" b="1" dirty="0"/>
              <a:t>مقاييس التشتت الم</a:t>
            </a:r>
            <a:r>
              <a:rPr lang="ar-SA" sz="2800" b="1" dirty="0"/>
              <a:t>طلقة </a:t>
            </a:r>
            <a:r>
              <a:rPr lang="en-US" sz="2800" b="1" dirty="0"/>
              <a:t>Absolute Dispersion </a:t>
            </a:r>
            <a:r>
              <a:rPr lang="en-US" sz="2800" b="1" dirty="0" smtClean="0"/>
              <a:t>Measures</a:t>
            </a:r>
            <a:endParaRPr lang="ar-IQ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عنصر نائب للمحتوى 3"/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2846232" y="953038"/>
              <a:ext cx="6503829" cy="241189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09365">
                      <a:extLst>
                        <a:ext uri="{9D8B030D-6E8A-4147-A177-3AD203B41FA5}">
                          <a16:colId xmlns:a16="http://schemas.microsoft.com/office/drawing/2014/main" val="1271724388"/>
                        </a:ext>
                      </a:extLst>
                    </a:gridCol>
                    <a:gridCol w="2193091">
                      <a:extLst>
                        <a:ext uri="{9D8B030D-6E8A-4147-A177-3AD203B41FA5}">
                          <a16:colId xmlns:a16="http://schemas.microsoft.com/office/drawing/2014/main" val="3004734570"/>
                        </a:ext>
                      </a:extLst>
                    </a:gridCol>
                    <a:gridCol w="2501373">
                      <a:extLst>
                        <a:ext uri="{9D8B030D-6E8A-4147-A177-3AD203B41FA5}">
                          <a16:colId xmlns:a16="http://schemas.microsoft.com/office/drawing/2014/main" val="2414092974"/>
                        </a:ext>
                      </a:extLst>
                    </a:gridCol>
                  </a:tblGrid>
                  <a:tr h="448978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Xi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 panose="02040503050406030204" pitchFamily="18" charset="0"/>
                                  </a:rPr>
                                  <m:t>𝐱𝐢</m:t>
                                </m:r>
                                <m:r>
                                  <a:rPr lang="en-US" sz="160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𝐱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𝐱𝐢</m:t>
                                        </m:r>
                                        <m:r>
                                          <a:rPr lang="en-US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16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16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𝐱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547814754"/>
                      </a:ext>
                    </a:extLst>
                  </a:tr>
                  <a:tr h="275848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45516582"/>
                      </a:ext>
                    </a:extLst>
                  </a:tr>
                  <a:tr h="275848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12940198"/>
                      </a:ext>
                    </a:extLst>
                  </a:tr>
                  <a:tr h="275848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47820421"/>
                      </a:ext>
                    </a:extLst>
                  </a:tr>
                  <a:tr h="275848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09074131"/>
                      </a:ext>
                    </a:extLst>
                  </a:tr>
                  <a:tr h="275848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-3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99568154"/>
                      </a:ext>
                    </a:extLst>
                  </a:tr>
                  <a:tr h="275848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94273033"/>
                      </a:ext>
                    </a:extLst>
                  </a:tr>
                  <a:tr h="275848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16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0278361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عنصر نائب للمحتوى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17486482"/>
                  </p:ext>
                </p:extLst>
              </p:nvPr>
            </p:nvGraphicFramePr>
            <p:xfrm>
              <a:off x="2846232" y="953038"/>
              <a:ext cx="6503829" cy="241189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09365">
                      <a:extLst>
                        <a:ext uri="{9D8B030D-6E8A-4147-A177-3AD203B41FA5}">
                          <a16:colId xmlns:a16="http://schemas.microsoft.com/office/drawing/2014/main" val="1271724388"/>
                        </a:ext>
                      </a:extLst>
                    </a:gridCol>
                    <a:gridCol w="2193091">
                      <a:extLst>
                        <a:ext uri="{9D8B030D-6E8A-4147-A177-3AD203B41FA5}">
                          <a16:colId xmlns:a16="http://schemas.microsoft.com/office/drawing/2014/main" val="3004734570"/>
                        </a:ext>
                      </a:extLst>
                    </a:gridCol>
                    <a:gridCol w="2501373">
                      <a:extLst>
                        <a:ext uri="{9D8B030D-6E8A-4147-A177-3AD203B41FA5}">
                          <a16:colId xmlns:a16="http://schemas.microsoft.com/office/drawing/2014/main" val="2414092974"/>
                        </a:ext>
                      </a:extLst>
                    </a:gridCol>
                  </a:tblGrid>
                  <a:tr h="448978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Xi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82778" t="-1351" r="-115278" b="-459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60097" t="-1351" r="-973" b="-4594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7814754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45516582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12940198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47820421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09074131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-3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99568154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94273033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16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0278361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1"/>
              <p:cNvSpPr>
                <a:spLocks noChangeArrowheads="1"/>
              </p:cNvSpPr>
              <p:nvPr/>
            </p:nvSpPr>
            <p:spPr bwMode="auto">
              <a:xfrm>
                <a:off x="1011365" y="3364928"/>
                <a:ext cx="10515600" cy="41610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IQ" altLang="ar-IQ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الحل:</a:t>
                </a:r>
                <a:r>
                  <a:rPr kumimoji="0" lang="ar-IQ" alt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</a:p>
              <a:p>
                <a:pPr marL="0" marR="0" lvl="0" indent="0" algn="justLow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0" 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kumimoji="0" lang="en-US" sz="20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x</m:t>
                          </m:r>
                        </m:e>
                      </m:acc>
                      <m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  <m:f>
                        <m:fPr>
                          <m:ctrlPr>
                            <a:rPr kumimoji="0" 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kumimoji="0" 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m:rPr>
                                  <m:sty m:val="p"/>
                                </m:rPr>
                                <a:rPr kumimoji="0" lang="en-US" sz="20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xi</m:t>
                              </m:r>
                            </m:e>
                          </m:nary>
                        </m:num>
                        <m:den>
                          <m:r>
                            <m:rPr>
                              <m:sty m:val="p"/>
                            </m:rPr>
                            <a:rPr kumimoji="0" lang="en-US" sz="20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n</m:t>
                          </m:r>
                        </m:den>
                      </m:f>
                      <m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  <m:f>
                        <m:fPr>
                          <m:ctrlPr>
                            <a:rPr kumimoji="0" 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0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49</m:t>
                          </m:r>
                        </m:num>
                        <m:den>
                          <m:r>
                            <a:rPr kumimoji="0" lang="en-US" sz="20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</m:oMath>
                  </m:oMathPara>
                </a14:m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justLow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ar-IQ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justLow" defTabSz="914400" rtl="1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تم </a:t>
                </a:r>
                <a:r>
                  <a:rPr kumimoji="0" lang="ar-SA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حساب التباين وفق الصيغة </a:t>
                </a:r>
                <a:r>
                  <a:rPr kumimoji="0" lang="ar-SA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(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</a:t>
                </a:r>
                <a:r>
                  <a:rPr kumimoji="0" lang="ar-SA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) </a:t>
                </a:r>
                <a:r>
                  <a:rPr kumimoji="0" lang="ar-SA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وكما يلي</a:t>
                </a:r>
                <a:r>
                  <a:rPr kumimoji="0" lang="ar-SA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:-</a:t>
                </a:r>
                <a:endParaRPr kumimoji="0" lang="ar-IQ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ctr" defTabSz="914400" rtl="1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</a:t>
                </a:r>
                <a:r>
                  <a:rPr kumimoji="0" lang="en-US" sz="2000" b="0" i="0" u="none" strike="noStrike" kern="1200" cap="none" spc="0" normalizeH="0" baseline="30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kumimoji="0" 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kumimoji="0" 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sz="20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xi</m:t>
                                    </m:r>
                                    <m:r>
                                      <a:rPr kumimoji="0" 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kumimoji="0" 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kumimoji="0" lang="en-US" sz="2000" b="0" i="0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x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kumimoji="0" 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n</m:t>
                        </m:r>
                        <m: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r>
                          <a:rPr kumimoji="0" lang="en-US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den>
                    </m:f>
                    <m:r>
                      <a:rPr kumimoji="0" 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54</m:t>
                        </m:r>
                      </m:num>
                      <m:den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endParaRPr kumimoji="0" lang="ar-IQ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justLow" defTabSz="914400" rtl="1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alt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ما الانحراف المعياري فيحسب من خلال الصيغة</a:t>
                </a:r>
                <a:r>
                  <a:rPr kumimoji="0" lang="en-US" alt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 (7)</a:t>
                </a:r>
                <a:r>
                  <a:rPr kumimoji="0" lang="ar-SA" alt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 :</a:t>
                </a:r>
                <a:endParaRPr kumimoji="0" lang="ar-IQ" altLang="ar-IQ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implified Arabic" panose="02020603050405020304" pitchFamily="18" charset="-78"/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marR="0" lvl="0" indent="0" algn="ctr" defTabSz="914400" rtl="1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kumimoji="0" 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kumimoji="0" 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kumimoji="0" 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kumimoji="0" lang="en-US" sz="2000" b="0" i="0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xi</m:t>
                                        </m:r>
                                        <m:r>
                                          <a:rPr kumimoji="0" 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kumimoji="0" lang="en-US" sz="20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kumimoji="0" lang="en-US" sz="2000" b="0" i="0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x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kumimoji="0" lang="en-US" sz="20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m:rPr>
                                <m:sty m:val="p"/>
                              </m:rP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n</m:t>
                            </m:r>
                            <m: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</m:t>
                            </m:r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den>
                        </m:f>
                      </m:e>
                    </m:rad>
                  </m:oMath>
                </a14:m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justLow" defTabSz="914400" rtl="1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alt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أو بالجذر التربيعي لقيمة التباين أعلاه :</a:t>
                </a:r>
                <a:r>
                  <a:rPr kumimoji="0" lang="en-US" alt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 </a:t>
                </a:r>
                <a:r>
                  <a:rPr kumimoji="0" lang="ar-IQ" alt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             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e>
                    </m:rad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= 3</a:t>
                </a:r>
              </a:p>
              <a:p>
                <a:pPr marL="0" marR="0" lvl="0" indent="0" algn="justLow" defTabSz="914400" rtl="1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IQ" alt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                                   </a:t>
                </a:r>
                <a:endParaRPr kumimoji="0" lang="en-US" altLang="ar-IQ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implified Arabic" panose="02020603050405020304" pitchFamily="18" charset="-78"/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marR="0" lvl="0" indent="0" algn="justLow" defTabSz="914400" rtl="1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ar-IQ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implified Arabic" panose="02020603050405020304" pitchFamily="18" charset="-78"/>
                  <a:ea typeface="+mn-ea"/>
                  <a:cs typeface="Simplified Arabic" panose="02020603050405020304" pitchFamily="18" charset="-78"/>
                </a:endParaRPr>
              </a:p>
              <a:p>
                <a:pPr marL="0" marR="0" lvl="0" indent="0" algn="justLow" defTabSz="914400" rtl="1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altLang="ar-IQ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:</a:t>
                </a:r>
                <a:endParaRPr kumimoji="0" lang="ar-SA" altLang="ar-IQ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11365" y="3364928"/>
                <a:ext cx="10515600" cy="4161076"/>
              </a:xfrm>
              <a:prstGeom prst="rect">
                <a:avLst/>
              </a:prstGeom>
              <a:blipFill>
                <a:blip r:embed="rId3"/>
                <a:stretch>
                  <a:fillRect t="-293" r="-580" b="-146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30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1520"/>
          </a:xfrm>
        </p:spPr>
        <p:txBody>
          <a:bodyPr/>
          <a:lstStyle/>
          <a:p>
            <a:pPr algn="ctr"/>
            <a:r>
              <a:rPr lang="ar-IQ" sz="2800" b="1" dirty="0"/>
              <a:t>مقاييس التشتت الم</a:t>
            </a:r>
            <a:r>
              <a:rPr lang="ar-SA" sz="2800" b="1" dirty="0"/>
              <a:t>طلقة </a:t>
            </a:r>
            <a:r>
              <a:rPr lang="en-US" sz="2800" b="1" dirty="0"/>
              <a:t>Absolute Dispersion </a:t>
            </a:r>
            <a:r>
              <a:rPr lang="en-US" sz="2800" b="1" dirty="0" smtClean="0"/>
              <a:t>Measures</a:t>
            </a:r>
            <a:endParaRPr lang="ar-IQ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34097"/>
                <a:ext cx="10515600" cy="5956478"/>
              </a:xfrm>
            </p:spPr>
            <p:txBody>
              <a:bodyPr/>
              <a:lstStyle/>
              <a:p>
                <a:pPr marL="0" indent="0" rtl="0">
                  <a:buNone/>
                </a:pPr>
                <a:r>
                  <a:rPr lang="en-US" sz="2000" dirty="0" smtClean="0"/>
                  <a:t>                         (5</a:t>
                </a:r>
                <a:r>
                  <a:rPr lang="ar-SA" sz="2000" dirty="0" smtClean="0"/>
                  <a:t>كذلك</a:t>
                </a:r>
                <a:r>
                  <a:rPr lang="ar-SA" dirty="0" smtClean="0"/>
                  <a:t> </a:t>
                </a:r>
                <a:r>
                  <a:rPr lang="ar-SA" sz="2000" dirty="0" smtClean="0"/>
                  <a:t>يتم حساب التباين من خلال </a:t>
                </a:r>
                <a:r>
                  <a:rPr lang="ar-IQ" sz="2000" dirty="0" smtClean="0"/>
                  <a:t>الصيغة (</a:t>
                </a:r>
                <a:r>
                  <a:rPr lang="en-US" sz="2000" dirty="0" smtClean="0"/>
                  <a:t>     </a:t>
                </a:r>
              </a:p>
              <a:p>
                <a:pPr marL="0" indent="0" algn="ctr" rtl="0">
                  <a:buNone/>
                </a:pPr>
                <a:r>
                  <a:rPr lang="en-US" sz="2000" dirty="0" smtClean="0"/>
                  <a:t>S</a:t>
                </a:r>
                <a:r>
                  <a:rPr lang="en-US" sz="2000" baseline="30000" dirty="0" smtClean="0"/>
                  <a:t>2 </a:t>
                </a:r>
                <a:r>
                  <a:rPr lang="en-US" sz="2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Sup>
                              <m:sSub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b>
                              <m:sup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nary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nary>
                                      <m:naryPr>
                                        <m:chr m:val="∑"/>
                                        <m:limLoc m:val="undOvr"/>
                                        <m:subHide m:val="on"/>
                                        <m:supHide m:val="on"/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>
                                            <a:latin typeface="Cambria Math" panose="02040503050406030204" pitchFamily="18" charset="0"/>
                                          </a:rPr>
                                          <m:t>xi</m:t>
                                        </m:r>
                                      </m:e>
                                    </m:nary>
                                  </m:e>
                                </m:d>
                              </m:e>
                              <m:sup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n</m:t>
                            </m:r>
                          </m:den>
                        </m:f>
                      </m:num>
                      <m:den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>
                            <a:latin typeface="Cambria Math" panose="02040503050406030204" pitchFamily="18" charset="0"/>
                          </a:rPr>
                          <m:t>397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49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num>
                      <m:den>
                        <m:r>
                          <a:rPr lang="en-US" sz="200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000" dirty="0" smtClean="0"/>
                  <a:t>  </a:t>
                </a:r>
                <a:r>
                  <a:rPr lang="en-US" sz="2000" dirty="0"/>
                  <a:t>= 9 </a:t>
                </a:r>
              </a:p>
              <a:p>
                <a:pPr marL="0" indent="0">
                  <a:buNone/>
                </a:pPr>
                <a:r>
                  <a:rPr lang="ar-IQ" sz="2000" dirty="0" smtClean="0"/>
                  <a:t>  </a:t>
                </a:r>
                <a:r>
                  <a:rPr lang="ar-SA" sz="2000" dirty="0" smtClean="0"/>
                  <a:t>وهي </a:t>
                </a:r>
                <a:r>
                  <a:rPr lang="ar-SA" sz="2000" dirty="0"/>
                  <a:t>نفس النتيجة السابقة للتباين والتي هي </a:t>
                </a:r>
                <a:r>
                  <a:rPr lang="en-US" sz="2000" dirty="0"/>
                  <a:t>9</a:t>
                </a:r>
                <a:r>
                  <a:rPr lang="ar-SA" sz="2000" dirty="0"/>
                  <a:t> دينار</a:t>
                </a:r>
                <a:r>
                  <a:rPr lang="ar-IQ" sz="2000" dirty="0"/>
                  <a:t>.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ar-IQ" sz="2000" dirty="0" smtClean="0"/>
                  <a:t>  والانحراف </a:t>
                </a:r>
                <a:r>
                  <a:rPr lang="ar-IQ" sz="2000" dirty="0"/>
                  <a:t>المعياري بتطبيق الصيغة </a:t>
                </a:r>
                <a:r>
                  <a:rPr lang="en-US" sz="2000" dirty="0" smtClean="0"/>
                  <a:t>8)</a:t>
                </a:r>
                <a:r>
                  <a:rPr lang="ar-IQ" sz="2000" dirty="0" smtClean="0"/>
                  <a:t>)                          </a:t>
                </a:r>
                <a:r>
                  <a:rPr lang="en-US" sz="2000" dirty="0" smtClean="0"/>
                  <a:t>S </a:t>
                </a:r>
                <a:r>
                  <a:rPr lang="en-US" sz="2000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Sup>
                                  <m:sSub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nary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subHide m:val="on"/>
                                            <m:supHide m:val="on"/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20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sz="2000">
                                                    <a:latin typeface="Cambria Math" panose="02040503050406030204" pitchFamily="18" charset="0"/>
                                                  </a:rPr>
                                                  <m:t>x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00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e>
                                        </m:nary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</m:den>
                            </m:f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  </m:t>
                            </m:r>
                          </m:den>
                        </m:f>
                      </m:e>
                    </m:ra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34097"/>
                <a:ext cx="10515600" cy="5956478"/>
              </a:xfrm>
              <a:blipFill>
                <a:blip r:embed="rId2"/>
                <a:stretch>
                  <a:fillRect t="-1738" r="-58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جدول 3"/>
          <p:cNvGraphicFramePr>
            <a:graphicFrameLocks noGrp="1"/>
          </p:cNvGraphicFramePr>
          <p:nvPr>
            <p:extLst/>
          </p:nvPr>
        </p:nvGraphicFramePr>
        <p:xfrm>
          <a:off x="2860349" y="4334256"/>
          <a:ext cx="6471301" cy="252374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925028">
                  <a:extLst>
                    <a:ext uri="{9D8B030D-6E8A-4147-A177-3AD203B41FA5}">
                      <a16:colId xmlns:a16="http://schemas.microsoft.com/office/drawing/2014/main" val="332700427"/>
                    </a:ext>
                  </a:extLst>
                </a:gridCol>
                <a:gridCol w="3546273">
                  <a:extLst>
                    <a:ext uri="{9D8B030D-6E8A-4147-A177-3AD203B41FA5}">
                      <a16:colId xmlns:a16="http://schemas.microsoft.com/office/drawing/2014/main" val="31086890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xi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xi</a:t>
                      </a:r>
                      <a:r>
                        <a:rPr lang="en-US" sz="1600" baseline="300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44093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6341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81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95019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81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6802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55421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94489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97417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121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27591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49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397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442489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ستطيل 4"/>
              <p:cNvSpPr/>
              <p:nvPr/>
            </p:nvSpPr>
            <p:spPr>
              <a:xfrm>
                <a:off x="5147257" y="3416328"/>
                <a:ext cx="6096000" cy="75943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justLow" defTabSz="914400" rtl="1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IQ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أو بأخذ الجذر التربيعي لقيمة التباين أعلاه نحصل على: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lvl="0" indent="0" algn="justLow" defTabSz="914400" rtl="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S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9</m:t>
                        </m:r>
                      </m:e>
                    </m:rad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 =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3    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مستطيل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7257" y="3416328"/>
                <a:ext cx="6096000" cy="759439"/>
              </a:xfrm>
              <a:prstGeom prst="rect">
                <a:avLst/>
              </a:prstGeom>
              <a:blipFill>
                <a:blip r:embed="rId3"/>
                <a:stretch>
                  <a:fillRect l="-800" r="-900" b="-720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9075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43154"/>
            <a:ext cx="10515600" cy="858368"/>
          </a:xfrm>
        </p:spPr>
        <p:txBody>
          <a:bodyPr>
            <a:normAutofit/>
          </a:bodyPr>
          <a:lstStyle/>
          <a:p>
            <a:pPr algn="ctr"/>
            <a:r>
              <a:rPr lang="ar-IQ" sz="2800" b="1" dirty="0"/>
              <a:t>مقاييس التشتت الم</a:t>
            </a:r>
            <a:r>
              <a:rPr lang="ar-SA" sz="2800" b="1" dirty="0"/>
              <a:t>طلقة </a:t>
            </a:r>
            <a:r>
              <a:rPr lang="en-US" sz="2800" b="1" dirty="0"/>
              <a:t>Absolute Dispersion </a:t>
            </a:r>
            <a:r>
              <a:rPr lang="en-US" sz="2800" b="1" dirty="0" smtClean="0"/>
              <a:t>Measures</a:t>
            </a:r>
            <a:endParaRPr lang="ar-IQ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988498"/>
                <a:ext cx="10515600" cy="586950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ar-SA" sz="2000" b="1" dirty="0"/>
                  <a:t>أما في حالة البيانات المبوبة</a:t>
                </a:r>
                <a:r>
                  <a:rPr lang="ar-SA" sz="2000" dirty="0"/>
                  <a:t> :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ar-SA" sz="2000" dirty="0"/>
                  <a:t>لتكن </a:t>
                </a:r>
                <a:r>
                  <a:rPr lang="en-US" sz="2000" dirty="0"/>
                  <a:t>x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, x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, ……, </a:t>
                </a:r>
                <a:r>
                  <a:rPr lang="en-US" sz="2000" dirty="0" err="1"/>
                  <a:t>x</a:t>
                </a:r>
                <a:r>
                  <a:rPr lang="en-US" sz="2000" baseline="-25000" dirty="0" err="1"/>
                  <a:t>k</a:t>
                </a:r>
                <a:r>
                  <a:rPr lang="ar-IQ" sz="2000" dirty="0"/>
                  <a:t>  تمثل مراكز الفئات، وأن </a:t>
                </a:r>
                <a:r>
                  <a:rPr lang="en-US" sz="2000" dirty="0"/>
                  <a:t>f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, f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, …., </a:t>
                </a:r>
                <a:r>
                  <a:rPr lang="en-US" sz="2000" dirty="0" err="1"/>
                  <a:t>f</a:t>
                </a:r>
                <a:r>
                  <a:rPr lang="en-US" sz="2000" baseline="-25000" dirty="0" err="1"/>
                  <a:t>k</a:t>
                </a:r>
                <a:r>
                  <a:rPr lang="ar-IQ" sz="2000" dirty="0"/>
                  <a:t> تمثل تكراراتها على التوالي، حيث أن </a:t>
                </a:r>
                <a:r>
                  <a:rPr lang="en-US" sz="2000" dirty="0"/>
                  <a:t>k</a:t>
                </a:r>
                <a:r>
                  <a:rPr lang="ar-SA" sz="2000" dirty="0"/>
                  <a:t> يمثل عدد الفئات، وأن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fi</m:t>
                        </m:r>
                        <m:r>
                          <a:rPr lang="en-US" sz="20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</m:nary>
                  </m:oMath>
                </a14:m>
                <a:r>
                  <a:rPr lang="ar-IQ" sz="2000" dirty="0"/>
                  <a:t> ، فإن التباين يعرف حسب الصيغة الآتية </a:t>
                </a:r>
                <a:r>
                  <a:rPr lang="ar-SA" sz="2000" dirty="0"/>
                  <a:t>:</a:t>
                </a:r>
                <a:endParaRPr lang="en-US" sz="2000" dirty="0"/>
              </a:p>
              <a:p>
                <a:pPr marL="0" indent="0" algn="l" rtl="0">
                  <a:buNone/>
                </a:pPr>
                <a:r>
                  <a:rPr lang="en-US" sz="2000" b="1" dirty="0"/>
                  <a:t>S</a:t>
                </a:r>
                <a:r>
                  <a:rPr lang="en-US" sz="2000" b="1" baseline="30000" dirty="0"/>
                  <a:t>2</a:t>
                </a:r>
                <a:r>
                  <a:rPr lang="en-US" sz="2000" b="1" dirty="0"/>
                  <a:t> </a:t>
                </a:r>
                <a:r>
                  <a:rPr lang="en-US" sz="2000" b="1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𝐢</m:t>
                            </m:r>
                            <m:r>
                              <a:rPr lang="en-US" sz="2000" b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  <m:e>
                            <m:r>
                              <a:rPr lang="en-US" sz="2000" b="1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𝐟𝐢</m:t>
                            </m:r>
                            <m:sSup>
                              <m:sSup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𝒙𝒊</m:t>
                                    </m:r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𝐢</m:t>
                            </m:r>
                            <m:r>
                              <a:rPr lang="en-US" sz="2000" b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  <m:e>
                            <m:r>
                              <a:rPr lang="en-US" sz="2000" b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𝒇𝒊</m:t>
                            </m:r>
                          </m:e>
                        </m:nary>
                      </m:den>
                    </m:f>
                  </m:oMath>
                </a14:m>
                <a:r>
                  <a:rPr lang="ar-IQ" sz="2000" b="1" dirty="0" smtClean="0"/>
                  <a:t>                                              </a:t>
                </a:r>
                <a:r>
                  <a:rPr lang="en-US" sz="2000" b="1" dirty="0" smtClean="0"/>
                  <a:t>……………………(10)</a:t>
                </a:r>
                <a:r>
                  <a:rPr lang="ar-IQ" sz="2000" b="1" dirty="0" smtClean="0"/>
                  <a:t>   </a:t>
                </a:r>
                <a:r>
                  <a:rPr lang="ar-IQ" sz="2000" dirty="0" smtClean="0"/>
                  <a:t>  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ar-SA" sz="2000" dirty="0"/>
                  <a:t>أو حسب الصيغة الحسابية الآتية :</a:t>
                </a:r>
                <a:endParaRPr lang="en-US" sz="2000" dirty="0"/>
              </a:p>
              <a:p>
                <a:pPr marL="0" indent="0" algn="l" rtl="0">
                  <a:buNone/>
                </a:pPr>
                <a:r>
                  <a:rPr lang="en-US" sz="2000" b="1" dirty="0"/>
                  <a:t>S</a:t>
                </a:r>
                <a:r>
                  <a:rPr lang="en-US" sz="2000" b="1" baseline="30000" dirty="0"/>
                  <a:t>2</a:t>
                </a:r>
                <a:r>
                  <a:rPr lang="en-US" sz="2000" b="1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𝐢</m:t>
                            </m:r>
                            <m:r>
                              <a:rPr lang="en-US" sz="2000" b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  <m:e>
                            <m:r>
                              <a:rPr lang="en-US" sz="2000" b="1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𝐟𝐢</m:t>
                            </m:r>
                            <m:sSup>
                              <m:sSup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𝒙𝒊</m:t>
                                </m:r>
                              </m:e>
                              <m:sup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ctrlP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ctrlP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  <m:t>𝐢</m:t>
                                            </m:r>
                                            <m:r>
                                              <a:rPr lang="en-US" sz="2000" b="1">
                                                <a:latin typeface="Cambria Math" panose="02040503050406030204" pitchFamily="18" charset="0"/>
                                              </a:rPr>
                                              <m:t>=</m:t>
                                            </m:r>
                                            <m: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  <m:t>𝟏</m:t>
                                            </m:r>
                                          </m:sub>
                                          <m:sup>
                                            <m: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  <m:t>𝒏</m:t>
                                            </m:r>
                                          </m:sup>
                                          <m:e>
                                            <m: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  <m:t>𝒇𝒊𝒙𝒊</m:t>
                                            </m:r>
                                          </m:e>
                                        </m:nary>
                                      </m:e>
                                    </m:d>
                                  </m:num>
                                  <m:den>
                                    <m:nary>
                                      <m:naryPr>
                                        <m:chr m:val="∑"/>
                                        <m:limLoc m:val="undOvr"/>
                                        <m:ctrlP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  <m:t>𝐢</m:t>
                                        </m:r>
                                        <m:r>
                                          <a:rPr lang="en-US" sz="2000" b="1">
                                            <a:latin typeface="Cambria Math" panose="02040503050406030204" pitchFamily="18" charset="0"/>
                                          </a:rPr>
                                          <m:t>=</m:t>
                                        </m:r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  <m:sup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  <m:t>𝒏</m:t>
                                        </m:r>
                                      </m:sup>
                                      <m:e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  <m:t>𝒇𝒊</m:t>
                                        </m:r>
                                      </m:e>
                                    </m:nary>
                                  </m:den>
                                </m:f>
                              </m:e>
                              <m:sup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𝐢</m:t>
                            </m:r>
                            <m:r>
                              <a:rPr lang="en-US" sz="2000" b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  <m:e>
                            <m:r>
                              <a:rPr lang="en-US" sz="2000" b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𝒇𝒊</m:t>
                            </m:r>
                          </m:e>
                        </m:nary>
                      </m:den>
                    </m:f>
                  </m:oMath>
                </a14:m>
                <a:r>
                  <a:rPr lang="en-US" sz="2000" b="1" dirty="0" smtClean="0"/>
                  <a:t>     </a:t>
                </a:r>
                <a:r>
                  <a:rPr lang="ar-IQ" sz="2000" b="1" dirty="0" smtClean="0"/>
                  <a:t>                              </a:t>
                </a:r>
                <a:r>
                  <a:rPr lang="en-US" sz="2000" b="1" dirty="0" smtClean="0"/>
                  <a:t>……………………..(11)</a:t>
                </a:r>
                <a:r>
                  <a:rPr lang="ar-IQ" sz="2000" b="1" dirty="0" smtClean="0"/>
                  <a:t>          </a:t>
                </a:r>
                <a:r>
                  <a:rPr lang="ar-IQ" sz="2000" dirty="0" smtClean="0"/>
                  <a:t>     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ar-SA" sz="2000" dirty="0"/>
                  <a:t>ويتم إيجاد الانحراف المعياري بأخذ الجذر التربيعي للتباين </a:t>
                </a:r>
                <a:r>
                  <a:rPr lang="ar-SA" sz="2000" dirty="0" smtClean="0"/>
                  <a:t>وكالآتي </a:t>
                </a:r>
                <a:r>
                  <a:rPr lang="ar-SA" sz="2000" dirty="0"/>
                  <a:t>حسب الصيغة:</a:t>
                </a:r>
                <a:endParaRPr lang="en-US" sz="2000" dirty="0"/>
              </a:p>
              <a:p>
                <a:pPr marL="0" indent="0" algn="l" rtl="0">
                  <a:buNone/>
                </a:pPr>
                <a:r>
                  <a:rPr lang="en-US" sz="2000" b="1" dirty="0"/>
                  <a:t>S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p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b="1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𝐢</m:t>
                                </m:r>
                                <m:r>
                                  <a:rPr lang="en-US" sz="2000" b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  <m:sup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𝐟𝐢</m:t>
                                    </m:r>
                                    <m:d>
                                      <m:dPr>
                                        <m:ctrlP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  <m:t>𝒙𝒊</m:t>
                                        </m:r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𝐢</m:t>
                                </m:r>
                                <m:r>
                                  <a:rPr lang="en-US" sz="2000" b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  <m:sup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p>
                              <m:e>
                                <m:r>
                                  <a:rPr lang="en-US" sz="2000" b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𝒇𝒊</m:t>
                                </m:r>
                              </m:e>
                            </m:nary>
                          </m:den>
                        </m:f>
                      </m:e>
                    </m:rad>
                  </m:oMath>
                </a14:m>
                <a:r>
                  <a:rPr lang="ar-IQ" sz="2000" b="1" dirty="0" smtClean="0"/>
                  <a:t>                                   </a:t>
                </a:r>
                <a:r>
                  <a:rPr lang="en-US" sz="2000" b="1" dirty="0" smtClean="0"/>
                  <a:t>……………………..(12)</a:t>
                </a:r>
                <a:r>
                  <a:rPr lang="ar-IQ" sz="2000" b="1" dirty="0" smtClean="0"/>
                  <a:t>           </a:t>
                </a:r>
                <a:r>
                  <a:rPr lang="ar-IQ" sz="2000" dirty="0" smtClean="0"/>
                  <a:t> 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ar-IQ" sz="2000" dirty="0"/>
                  <a:t>ا</a:t>
                </a:r>
                <a:r>
                  <a:rPr lang="ar-SA" sz="2000" dirty="0" smtClean="0"/>
                  <a:t>و </a:t>
                </a:r>
                <a:r>
                  <a:rPr lang="ar-SA" sz="2000" dirty="0"/>
                  <a:t>حسب الصيغة الحسابية :</a:t>
                </a:r>
                <a:endParaRPr lang="en-US" sz="2000" dirty="0"/>
              </a:p>
              <a:p>
                <a:pPr marL="0" indent="0" algn="l" rtl="0">
                  <a:buNone/>
                </a:pPr>
                <a:r>
                  <a:rPr lang="en-US" sz="2000" b="1" dirty="0"/>
                  <a:t>S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𝐢</m:t>
                                </m:r>
                                <m:r>
                                  <a:rPr lang="en-US" sz="2000" b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  <m:sup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p>
                              <m:e>
                                <m:r>
                                  <a:rPr lang="en-US" sz="2000" b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nary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𝐟𝐢</m:t>
                            </m:r>
                            <m:sSup>
                              <m:sSup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𝒙𝒊</m:t>
                                </m:r>
                              </m:e>
                              <m:sup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000" b="1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ctrlP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  <m:t>𝐢</m:t>
                                            </m:r>
                                            <m:r>
                                              <a:rPr lang="en-US" sz="2000" b="1">
                                                <a:latin typeface="Cambria Math" panose="02040503050406030204" pitchFamily="18" charset="0"/>
                                              </a:rPr>
                                              <m:t>=</m:t>
                                            </m:r>
                                            <m: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  <m:t>𝟏</m:t>
                                            </m:r>
                                          </m:sub>
                                          <m:sup>
                                            <m: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  <m:t>𝒏</m:t>
                                            </m:r>
                                          </m:sup>
                                          <m:e>
                                            <m: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  <m:t>𝒇𝒊𝒙𝒊</m:t>
                                            </m:r>
                                          </m:e>
                                        </m:nary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num>
                              <m:den>
                                <m:nary>
                                  <m:naryPr>
                                    <m:chr m:val="∑"/>
                                    <m:limLoc m:val="undOvr"/>
                                    <m:ctrlP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𝐢</m:t>
                                    </m:r>
                                    <m:r>
                                      <a:rPr lang="en-US" sz="2000" b="1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  <m:sup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  <m:e>
                                    <m:r>
                                      <a:rPr lang="en-US" sz="2000" b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𝒇𝒊</m:t>
                                    </m:r>
                                  </m:e>
                                </m:nary>
                              </m:den>
                            </m:f>
                          </m:num>
                          <m:den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𝐢</m:t>
                                </m:r>
                                <m:r>
                                  <a:rPr lang="en-US" sz="2000" b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  <m:sup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p>
                              <m:e>
                                <m:r>
                                  <a:rPr lang="en-US" sz="2000" b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𝒇𝒊</m:t>
                                </m:r>
                              </m:e>
                            </m:nary>
                          </m:den>
                        </m:f>
                      </m:e>
                    </m:rad>
                  </m:oMath>
                </a14:m>
                <a:r>
                  <a:rPr lang="ar-IQ" sz="2000" b="1" dirty="0" smtClean="0"/>
                  <a:t>                              </a:t>
                </a:r>
                <a:r>
                  <a:rPr lang="en-US" sz="2000" b="1" dirty="0" smtClean="0"/>
                  <a:t>………………………..(13)</a:t>
                </a:r>
                <a:r>
                  <a:rPr lang="ar-IQ" sz="2000" b="1" dirty="0" smtClean="0"/>
                  <a:t>        </a:t>
                </a:r>
                <a:endParaRPr lang="en-US" sz="2000" b="1" dirty="0"/>
              </a:p>
              <a:p>
                <a:pPr marL="0" indent="0">
                  <a:buNone/>
                </a:pPr>
                <a:r>
                  <a:rPr lang="ar-IQ" sz="2000" b="1" dirty="0"/>
                  <a:t> </a:t>
                </a:r>
                <a:endParaRPr lang="en-US" sz="2000" b="1" dirty="0"/>
              </a:p>
              <a:p>
                <a:pPr marL="0" indent="0">
                  <a:buNone/>
                </a:pPr>
                <a:endParaRPr lang="ar-IQ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88498"/>
                <a:ext cx="10515600" cy="5869501"/>
              </a:xfrm>
              <a:blipFill>
                <a:blip r:embed="rId2"/>
                <a:stretch>
                  <a:fillRect l="-638" t="-1142" r="-185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8382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37054" y="-51514"/>
            <a:ext cx="10515600" cy="819732"/>
          </a:xfrm>
        </p:spPr>
        <p:txBody>
          <a:bodyPr>
            <a:normAutofit/>
          </a:bodyPr>
          <a:lstStyle/>
          <a:p>
            <a:pPr algn="ctr"/>
            <a:r>
              <a:rPr lang="ar-IQ" sz="2800" b="1" dirty="0"/>
              <a:t>مقاييس التشتت الم</a:t>
            </a:r>
            <a:r>
              <a:rPr lang="ar-SA" sz="2800" b="1" dirty="0"/>
              <a:t>طلقة </a:t>
            </a:r>
            <a:r>
              <a:rPr lang="en-US" sz="2800" b="1" dirty="0"/>
              <a:t>Absolute Dispersion Measures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608242"/>
            <a:ext cx="10515600" cy="6249757"/>
          </a:xfrm>
        </p:spPr>
        <p:txBody>
          <a:bodyPr/>
          <a:lstStyle/>
          <a:p>
            <a:pPr marL="0" lvl="0" indent="0" algn="justLow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ar-SA" altLang="ar-IQ" sz="20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مثال:-</a:t>
            </a:r>
            <a:endParaRPr lang="en-US" altLang="ar-IQ" sz="2000" dirty="0"/>
          </a:p>
          <a:p>
            <a:pPr marL="0" lvl="0" indent="0" algn="justLow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ar-SA" altLang="ar-IQ" sz="2000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تدفع شركة الغزل والنسيج الصوفي حوافز شهرية على موظفيها (بآلاف الدنانير) وعلى النحو الآتي</a:t>
            </a:r>
            <a:r>
              <a:rPr lang="ar-SA" altLang="ar-IQ" sz="2000" b="1" dirty="0" smtClean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:-</a:t>
            </a:r>
            <a:endParaRPr lang="en-US" altLang="ar-IQ" sz="2000" b="1" dirty="0" smtClean="0"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0" lvl="0" indent="0" algn="justLow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ar-IQ" altLang="ar-IQ" sz="2000" b="1" dirty="0" smtClean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المطلوب : </a:t>
            </a:r>
            <a:r>
              <a:rPr lang="ar-IQ" altLang="ar-IQ" sz="2000" dirty="0" smtClean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حساب التباين والانحراف المعياري للحوافز</a:t>
            </a:r>
          </a:p>
          <a:p>
            <a:pPr marL="0" lvl="0" indent="0" algn="justLow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ar-IQ" altLang="ar-IQ" sz="2000" b="1" dirty="0" smtClean="0">
                <a:latin typeface="Arial" panose="020B0604020202020204" pitchFamily="34" charset="0"/>
              </a:rPr>
              <a:t>الحل:</a:t>
            </a:r>
            <a:endParaRPr lang="en-US" altLang="ar-IQ" sz="20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جدول 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354116" y="1726502"/>
              <a:ext cx="7960660" cy="2523744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056488">
                      <a:extLst>
                        <a:ext uri="{9D8B030D-6E8A-4147-A177-3AD203B41FA5}">
                          <a16:colId xmlns:a16="http://schemas.microsoft.com/office/drawing/2014/main" val="1251581290"/>
                        </a:ext>
                      </a:extLst>
                    </a:gridCol>
                    <a:gridCol w="1118897">
                      <a:extLst>
                        <a:ext uri="{9D8B030D-6E8A-4147-A177-3AD203B41FA5}">
                          <a16:colId xmlns:a16="http://schemas.microsoft.com/office/drawing/2014/main" val="4231503724"/>
                        </a:ext>
                      </a:extLst>
                    </a:gridCol>
                    <a:gridCol w="701651">
                      <a:extLst>
                        <a:ext uri="{9D8B030D-6E8A-4147-A177-3AD203B41FA5}">
                          <a16:colId xmlns:a16="http://schemas.microsoft.com/office/drawing/2014/main" val="958361141"/>
                        </a:ext>
                      </a:extLst>
                    </a:gridCol>
                    <a:gridCol w="753360">
                      <a:extLst>
                        <a:ext uri="{9D8B030D-6E8A-4147-A177-3AD203B41FA5}">
                          <a16:colId xmlns:a16="http://schemas.microsoft.com/office/drawing/2014/main" val="2764019807"/>
                        </a:ext>
                      </a:extLst>
                    </a:gridCol>
                    <a:gridCol w="1038657">
                      <a:extLst>
                        <a:ext uri="{9D8B030D-6E8A-4147-A177-3AD203B41FA5}">
                          <a16:colId xmlns:a16="http://schemas.microsoft.com/office/drawing/2014/main" val="3342481573"/>
                        </a:ext>
                      </a:extLst>
                    </a:gridCol>
                    <a:gridCol w="1421132">
                      <a:extLst>
                        <a:ext uri="{9D8B030D-6E8A-4147-A177-3AD203B41FA5}">
                          <a16:colId xmlns:a16="http://schemas.microsoft.com/office/drawing/2014/main" val="3522709328"/>
                        </a:ext>
                      </a:extLst>
                    </a:gridCol>
                    <a:gridCol w="1870475">
                      <a:extLst>
                        <a:ext uri="{9D8B030D-6E8A-4147-A177-3AD203B41FA5}">
                          <a16:colId xmlns:a16="http://schemas.microsoft.com/office/drawing/2014/main" val="3674300636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ar-SA" sz="1600">
                              <a:effectLst/>
                            </a:rPr>
                            <a:t>فئات الحوافز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ar-SA" sz="1600">
                              <a:effectLst/>
                            </a:rPr>
                            <a:t>عدد الموظفين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ar-SA" sz="1600">
                              <a:effectLst/>
                            </a:rPr>
                            <a:t>مركز الفئة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fi xi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 rowSpan="2"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 panose="02040503050406030204" pitchFamily="18" charset="0"/>
                                  </a:rPr>
                                  <m:t>𝐱𝐢</m:t>
                                </m:r>
                                <m:r>
                                  <a:rPr lang="en-US" sz="160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𝐱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 rowSpan="2"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𝐱𝐢</m:t>
                                        </m:r>
                                        <m:r>
                                          <a:rPr lang="en-US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16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16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𝐱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 rowSpan="2"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𝐟𝐢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d>
                                      <m:dPr>
                                        <m:ctrlPr>
                                          <a:rPr lang="en-US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𝐱𝐢</m:t>
                                        </m:r>
                                        <m:r>
                                          <a:rPr lang="en-US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16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16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𝐱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extLst>
                      <a:ext uri="{0D108BD9-81ED-4DB2-BD59-A6C34878D82A}">
                        <a16:rowId xmlns:a16="http://schemas.microsoft.com/office/drawing/2014/main" val="285663496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classes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fi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Xi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ar-IQ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ar-IQ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ar-IQ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ar-IQ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5001701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3-5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-5.58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31.1364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155.682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9312320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6-8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-2.58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6.6564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79.8768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6605234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9-11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220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0.42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0.1764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3.8808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82031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12-14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91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3.42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11.6964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81.8748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2318919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15-17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6.42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41.2164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164.8656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3855059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50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479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486.18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2001809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جدول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87518449"/>
                  </p:ext>
                </p:extLst>
              </p:nvPr>
            </p:nvGraphicFramePr>
            <p:xfrm>
              <a:off x="2354116" y="1726502"/>
              <a:ext cx="7960660" cy="2390077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056488">
                      <a:extLst>
                        <a:ext uri="{9D8B030D-6E8A-4147-A177-3AD203B41FA5}">
                          <a16:colId xmlns:a16="http://schemas.microsoft.com/office/drawing/2014/main" val="1251581290"/>
                        </a:ext>
                      </a:extLst>
                    </a:gridCol>
                    <a:gridCol w="1118897">
                      <a:extLst>
                        <a:ext uri="{9D8B030D-6E8A-4147-A177-3AD203B41FA5}">
                          <a16:colId xmlns:a16="http://schemas.microsoft.com/office/drawing/2014/main" val="4231503724"/>
                        </a:ext>
                      </a:extLst>
                    </a:gridCol>
                    <a:gridCol w="701651">
                      <a:extLst>
                        <a:ext uri="{9D8B030D-6E8A-4147-A177-3AD203B41FA5}">
                          <a16:colId xmlns:a16="http://schemas.microsoft.com/office/drawing/2014/main" val="958361141"/>
                        </a:ext>
                      </a:extLst>
                    </a:gridCol>
                    <a:gridCol w="753360">
                      <a:extLst>
                        <a:ext uri="{9D8B030D-6E8A-4147-A177-3AD203B41FA5}">
                          <a16:colId xmlns:a16="http://schemas.microsoft.com/office/drawing/2014/main" val="2764019807"/>
                        </a:ext>
                      </a:extLst>
                    </a:gridCol>
                    <a:gridCol w="1038657">
                      <a:extLst>
                        <a:ext uri="{9D8B030D-6E8A-4147-A177-3AD203B41FA5}">
                          <a16:colId xmlns:a16="http://schemas.microsoft.com/office/drawing/2014/main" val="3342481573"/>
                        </a:ext>
                      </a:extLst>
                    </a:gridCol>
                    <a:gridCol w="1421132">
                      <a:extLst>
                        <a:ext uri="{9D8B030D-6E8A-4147-A177-3AD203B41FA5}">
                          <a16:colId xmlns:a16="http://schemas.microsoft.com/office/drawing/2014/main" val="3522709328"/>
                        </a:ext>
                      </a:extLst>
                    </a:gridCol>
                    <a:gridCol w="1870475">
                      <a:extLst>
                        <a:ext uri="{9D8B030D-6E8A-4147-A177-3AD203B41FA5}">
                          <a16:colId xmlns:a16="http://schemas.microsoft.com/office/drawing/2014/main" val="3674300636"/>
                        </a:ext>
                      </a:extLst>
                    </a:gridCol>
                  </a:tblGrid>
                  <a:tr h="542735"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ar-SA" sz="1600">
                              <a:effectLst/>
                            </a:rPr>
                            <a:t>فئات الحوافز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ar-SA" sz="1600">
                              <a:effectLst/>
                            </a:rPr>
                            <a:t>عدد الموظفين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1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ar-SA" sz="1600">
                              <a:effectLst/>
                            </a:rPr>
                            <a:t>مركز الفئة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fi xi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b"/>
                    </a:tc>
                    <a:tc rowSpan="2"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 anchor="b">
                        <a:blipFill>
                          <a:blip r:embed="rId2"/>
                          <a:stretch>
                            <a:fillRect l="-349123" t="-5263" r="-318129" b="-210526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 anchor="b">
                        <a:blipFill>
                          <a:blip r:embed="rId2"/>
                          <a:stretch>
                            <a:fillRect l="-329614" t="-5263" r="-133476" b="-210526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 anchor="b">
                        <a:blipFill>
                          <a:blip r:embed="rId2"/>
                          <a:stretch>
                            <a:fillRect l="-326059" t="-5263" r="-1303" b="-2105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6634960"/>
                      </a:ext>
                    </a:extLst>
                  </a:tr>
                  <a:tr h="26390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classes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fi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Xi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ar-IQ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ar-IQ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ar-IQ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rtl="1"/>
                          <a:endParaRPr lang="ar-IQ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50017013"/>
                      </a:ext>
                    </a:extLst>
                  </a:tr>
                  <a:tr h="26390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3-5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-5.58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31.1364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155.682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93123208"/>
                      </a:ext>
                    </a:extLst>
                  </a:tr>
                  <a:tr h="26390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6-8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-2.58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6.6564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79.8768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66052348"/>
                      </a:ext>
                    </a:extLst>
                  </a:tr>
                  <a:tr h="26390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9-11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220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0.42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0.1764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3.8808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820311"/>
                      </a:ext>
                    </a:extLst>
                  </a:tr>
                  <a:tr h="26390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12-14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91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3.42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11.6964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81.8748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23189196"/>
                      </a:ext>
                    </a:extLst>
                  </a:tr>
                  <a:tr h="26390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15-17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6.42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41.2164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164.8656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38550593"/>
                      </a:ext>
                    </a:extLst>
                  </a:tr>
                  <a:tr h="26390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50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479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486.18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2001809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60725" y="25987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مستطيل 5"/>
              <p:cNvSpPr/>
              <p:nvPr/>
            </p:nvSpPr>
            <p:spPr>
              <a:xfrm>
                <a:off x="2870522" y="3857770"/>
                <a:ext cx="7567822" cy="32601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justLow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  <m:t>x</m:t>
                          </m:r>
                        </m:e>
                      </m:acc>
                      <m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m:t>= </m:t>
                      </m:r>
                      <m:f>
                        <m:f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</m:ctrlPr>
                            </m:naryPr>
                            <m:sub>
                              <m:r>
                                <m:rPr>
                                  <m:sty m:val="p"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i</m:t>
                              </m:r>
                              <m: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=</m:t>
                              </m:r>
                              <m: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1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n</m:t>
                              </m:r>
                            </m:sup>
                            <m:e>
                              <m:r>
                                <m:rPr>
                                  <m:sty m:val="p"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fixi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</m:ctrlPr>
                            </m:naryPr>
                            <m:sub>
                              <m:r>
                                <m:rPr>
                                  <m:sty m:val="p"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i</m:t>
                              </m:r>
                              <m: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=</m:t>
                              </m:r>
                              <m: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1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n</m:t>
                              </m:r>
                            </m:sup>
                            <m:e>
                              <m:r>
                                <m:rPr>
                                  <m:sty m:val="p"/>
                                </m:rPr>
                                <a:rPr kumimoji="0" lang="en-US" sz="1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Simplified Arabic" panose="02020603050405020304" pitchFamily="18" charset="-78"/>
                                </a:rPr>
                                <m:t>fi</m:t>
                              </m:r>
                            </m:e>
                          </m:nary>
                        </m:den>
                      </m:f>
                      <m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m:t>= </m:t>
                      </m:r>
                      <m:f>
                        <m:f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</m:ctrlPr>
                        </m:fPr>
                        <m:num>
                          <m: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  <m:t>479</m:t>
                          </m:r>
                        </m:num>
                        <m:den>
                          <m:r>
                            <a:rPr kumimoji="0" 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Simplified Arabic" panose="02020603050405020304" pitchFamily="18" charset="-78"/>
                            </a:rPr>
                            <m:t>50</m:t>
                          </m:r>
                        </m:den>
                      </m:f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m:t>9</m:t>
                      </m:r>
                      <m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m:t>.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Simplified Arabic" panose="02020603050405020304" pitchFamily="18" charset="-78"/>
                        </a:rPr>
                        <m:t>58</m:t>
                      </m:r>
                    </m:oMath>
                  </m:oMathPara>
                </a14:m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lvl="0" indent="0" algn="justLow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S</a:t>
                </a:r>
                <a:r>
                  <a:rPr kumimoji="0" lang="en-US" sz="18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2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naryPr>
                          <m:sub>
                            <m:r>
                              <m:rPr>
                                <m:sty m:val="p"/>
                              </m:rPr>
                              <a:rPr kumimoji="0" lang="en-US" sz="24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i</m:t>
                            </m:r>
                            <m:r>
                              <a:rPr kumimoji="0" lang="en-US" sz="24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=</m:t>
                            </m:r>
                            <m:r>
                              <a:rPr kumimoji="0" lang="en-US" sz="1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1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kumimoji="0" lang="en-US" sz="24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n</m:t>
                            </m:r>
                          </m:sup>
                          <m:e>
                            <m:sSup>
                              <m:sSupPr>
                                <m:ctrlPr>
                                  <a:rPr kumimoji="0" 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</m:ctrlPr>
                              </m:sSupPr>
                              <m:e>
                                <m:r>
                                  <a:rPr kumimoji="0" lang="en-US" sz="24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kumimoji="0" lang="en-US" sz="24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fi</m:t>
                                </m:r>
                                <m:d>
                                  <m:dPr>
                                    <m:ctrlPr>
                                      <a:rPr kumimoji="0" lang="en-US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sz="24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xi</m:t>
                                    </m:r>
                                    <m:r>
                                      <a:rPr kumimoji="0" lang="en-US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kumimoji="0" lang="en-US" sz="24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Simplified Arabic" panose="02020603050405020304" pitchFamily="18" charset="-78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kumimoji="0" lang="en-US" sz="2400" b="0" i="0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Simplified Arabic" panose="02020603050405020304" pitchFamily="18" charset="-78"/>
                                          </a:rPr>
                                          <m:t>x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kumimoji="0" lang="en-US" sz="24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ctrlP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naryPr>
                          <m:sub>
                            <m:r>
                              <m:rPr>
                                <m:sty m:val="p"/>
                              </m:rPr>
                              <a:rPr kumimoji="0" lang="en-US" sz="24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i</m:t>
                            </m:r>
                            <m:r>
                              <a:rPr kumimoji="0" lang="en-US" sz="24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=</m:t>
                            </m:r>
                            <m:r>
                              <a:rPr kumimoji="0" lang="en-US" sz="24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1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kumimoji="0" lang="en-US" sz="24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n</m:t>
                            </m:r>
                          </m:sup>
                          <m:e>
                            <m:r>
                              <a:rPr kumimoji="0" lang="en-US" sz="24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kumimoji="0" lang="en-US" sz="24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fi</m:t>
                            </m:r>
                          </m:e>
                        </m:nary>
                      </m:den>
                    </m:f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 </m:t>
                    </m:r>
                    <m:f>
                      <m:fPr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486</m:t>
                        </m:r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.</m:t>
                        </m:r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81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50</m:t>
                        </m:r>
                      </m:den>
                    </m:f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 = 9.7236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lvl="0" indent="0" algn="l" defTabSz="914400" rtl="1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وبأخذ الجذر التربيعي لقيمة التباين أعلاه نحصل على قيمة الانحراف المعياري وكما يلي</a:t>
                </a:r>
                <a:r>
                  <a:rPr kumimoji="0" lang="ar-SA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:-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S 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S</m:t>
                            </m:r>
                          </m:e>
                          <m:sup>
                            <m: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ctrlPr>
                                  <a:rPr kumimoji="0" 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sty m:val="p"/>
                                  </m:rPr>
                                  <a:rPr kumimoji="0" lang="en-US" sz="20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i</m:t>
                                </m:r>
                                <m:r>
                                  <a:rPr kumimoji="0" lang="en-US" sz="20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kumimoji="0" lang="en-US" sz="20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m:rPr>
                                    <m:sty m:val="p"/>
                                  </m:rPr>
                                  <a:rPr kumimoji="0" lang="en-US" sz="20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n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kumimoji="0" 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20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kumimoji="0" lang="en-US" sz="20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fi</m:t>
                                    </m:r>
                                    <m:d>
                                      <m:dPr>
                                        <m:ctrlPr>
                                          <a:rPr kumimoji="0" 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kumimoji="0" lang="en-US" sz="2000" b="0" i="0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xi</m:t>
                                        </m:r>
                                        <m:r>
                                          <a:rPr kumimoji="0" 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kumimoji="0" lang="en-US" sz="20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kumimoji="0" lang="en-US" sz="2000" b="0" i="0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x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kumimoji="0" lang="en-US" sz="20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nary>
                              <m:naryPr>
                                <m:chr m:val="∑"/>
                                <m:limLoc m:val="undOvr"/>
                                <m:ctrlPr>
                                  <a:rPr kumimoji="0" 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sty m:val="p"/>
                                  </m:rPr>
                                  <a:rPr kumimoji="0" lang="en-US" sz="20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i</m:t>
                                </m:r>
                                <m:r>
                                  <a:rPr kumimoji="0" lang="en-US" sz="20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kumimoji="0" lang="en-US" sz="20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m:rPr>
                                    <m:sty m:val="p"/>
                                  </m:rPr>
                                  <a:rPr kumimoji="0" lang="en-US" sz="20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n</m:t>
                                </m:r>
                              </m:sup>
                              <m:e>
                                <m:r>
                                  <a:rPr kumimoji="0" lang="en-US" sz="20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kumimoji="0" lang="en-US" sz="20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fi</m:t>
                                </m:r>
                              </m:e>
                            </m:nary>
                          </m:den>
                        </m:f>
                      </m:e>
                    </m:rad>
                    <m:r>
                      <a:rPr kumimoji="0" 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</m:t>
                    </m:r>
                    <m:rad>
                      <m:radPr>
                        <m:degHide m:val="on"/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</m:t>
                        </m:r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7236</m:t>
                        </m:r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rad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3.118                                             </a:t>
                </a:r>
                <a:endPara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justLow" defTabSz="914400" rtl="1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مستطيل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0522" y="3857770"/>
                <a:ext cx="7567822" cy="3260188"/>
              </a:xfrm>
              <a:prstGeom prst="rect">
                <a:avLst/>
              </a:prstGeom>
              <a:blipFill>
                <a:blip r:embed="rId3"/>
                <a:stretch>
                  <a:fillRect l="-80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4126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77273"/>
            <a:ext cx="10515600" cy="811369"/>
          </a:xfrm>
        </p:spPr>
        <p:txBody>
          <a:bodyPr>
            <a:normAutofit/>
          </a:bodyPr>
          <a:lstStyle/>
          <a:p>
            <a:pPr algn="ctr"/>
            <a:r>
              <a:rPr lang="ar-IQ" sz="2800" b="1" dirty="0"/>
              <a:t>مقاييس التشتت الم</a:t>
            </a:r>
            <a:r>
              <a:rPr lang="ar-SA" sz="2800" b="1" dirty="0"/>
              <a:t>طلقة </a:t>
            </a:r>
            <a:r>
              <a:rPr lang="en-US" sz="2800" b="1" dirty="0"/>
              <a:t>Absolute Dispersion Measures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953036"/>
            <a:ext cx="10515600" cy="590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2000" dirty="0"/>
              <a:t>كذلك يمكن إيجاد التباين والانحراف المعياري باستخدام الصيغ الحسابية </a:t>
            </a:r>
            <a:r>
              <a:rPr lang="en-US" sz="2000" dirty="0" smtClean="0"/>
              <a:t>(11)</a:t>
            </a:r>
            <a:r>
              <a:rPr lang="ar-SA" sz="2000" dirty="0" smtClean="0"/>
              <a:t> </a:t>
            </a:r>
            <a:r>
              <a:rPr lang="en-US" sz="2000" dirty="0" smtClean="0"/>
              <a:t>,</a:t>
            </a:r>
            <a:r>
              <a:rPr lang="ar-IQ" sz="2000" dirty="0" smtClean="0"/>
              <a:t>(</a:t>
            </a:r>
            <a:r>
              <a:rPr lang="en-US" sz="2000" dirty="0" smtClean="0"/>
              <a:t>13</a:t>
            </a:r>
            <a:r>
              <a:rPr lang="ar-IQ" sz="2000" dirty="0" smtClean="0"/>
              <a:t>)</a:t>
            </a:r>
            <a:r>
              <a:rPr lang="en-US" sz="2000" dirty="0" smtClean="0"/>
              <a:t> </a:t>
            </a:r>
            <a:r>
              <a:rPr lang="ar-SA" sz="2000" dirty="0" smtClean="0"/>
              <a:t>وكالآتي</a:t>
            </a:r>
            <a:r>
              <a:rPr lang="ar-SA" sz="2000" dirty="0"/>
              <a:t>:-</a:t>
            </a:r>
            <a:endParaRPr lang="en-US" sz="2000" dirty="0"/>
          </a:p>
          <a:p>
            <a:pPr marL="0" indent="0">
              <a:buNone/>
            </a:pPr>
            <a:endParaRPr lang="ar-IQ" sz="20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/>
          </p:nvPr>
        </p:nvGraphicFramePr>
        <p:xfrm>
          <a:off x="1803042" y="1450076"/>
          <a:ext cx="7650051" cy="224332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490230">
                  <a:extLst>
                    <a:ext uri="{9D8B030D-6E8A-4147-A177-3AD203B41FA5}">
                      <a16:colId xmlns:a16="http://schemas.microsoft.com/office/drawing/2014/main" val="36539031"/>
                    </a:ext>
                  </a:extLst>
                </a:gridCol>
                <a:gridCol w="1471869">
                  <a:extLst>
                    <a:ext uri="{9D8B030D-6E8A-4147-A177-3AD203B41FA5}">
                      <a16:colId xmlns:a16="http://schemas.microsoft.com/office/drawing/2014/main" val="2336579893"/>
                    </a:ext>
                  </a:extLst>
                </a:gridCol>
                <a:gridCol w="1280618">
                  <a:extLst>
                    <a:ext uri="{9D8B030D-6E8A-4147-A177-3AD203B41FA5}">
                      <a16:colId xmlns:a16="http://schemas.microsoft.com/office/drawing/2014/main" val="3711993422"/>
                    </a:ext>
                  </a:extLst>
                </a:gridCol>
                <a:gridCol w="818556">
                  <a:extLst>
                    <a:ext uri="{9D8B030D-6E8A-4147-A177-3AD203B41FA5}">
                      <a16:colId xmlns:a16="http://schemas.microsoft.com/office/drawing/2014/main" val="1045147799"/>
                    </a:ext>
                  </a:extLst>
                </a:gridCol>
                <a:gridCol w="1118438">
                  <a:extLst>
                    <a:ext uri="{9D8B030D-6E8A-4147-A177-3AD203B41FA5}">
                      <a16:colId xmlns:a16="http://schemas.microsoft.com/office/drawing/2014/main" val="2451889009"/>
                    </a:ext>
                  </a:extLst>
                </a:gridCol>
                <a:gridCol w="1470340">
                  <a:extLst>
                    <a:ext uri="{9D8B030D-6E8A-4147-A177-3AD203B41FA5}">
                      <a16:colId xmlns:a16="http://schemas.microsoft.com/office/drawing/2014/main" val="1811987865"/>
                    </a:ext>
                  </a:extLst>
                </a:gridCol>
              </a:tblGrid>
              <a:tr h="27352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>
                          <a:effectLst/>
                        </a:rPr>
                        <a:t>فئات الحوافز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>
                          <a:effectLst/>
                        </a:rPr>
                        <a:t>عدد الموظفين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fi xi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 anchor="b"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xi</a:t>
                      </a:r>
                      <a:r>
                        <a:rPr lang="en-US" sz="1600" baseline="30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 anchor="b"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fi xi</a:t>
                      </a:r>
                      <a:r>
                        <a:rPr lang="en-US" sz="1600" baseline="30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 anchor="b"/>
                </a:tc>
                <a:extLst>
                  <a:ext uri="{0D108BD9-81ED-4DB2-BD59-A6C34878D82A}">
                    <a16:rowId xmlns:a16="http://schemas.microsoft.com/office/drawing/2014/main" val="2106744727"/>
                  </a:ext>
                </a:extLst>
              </a:tr>
              <a:tr h="27352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classes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fi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xi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270119"/>
                  </a:ext>
                </a:extLst>
              </a:tr>
              <a:tr h="27352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3-5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1610356959"/>
                  </a:ext>
                </a:extLst>
              </a:tr>
              <a:tr h="27352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6-8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588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1926136197"/>
                  </a:ext>
                </a:extLst>
              </a:tr>
              <a:tr h="27352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9-11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2200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3397956094"/>
                  </a:ext>
                </a:extLst>
              </a:tr>
              <a:tr h="27352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12-14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91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1183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648221285"/>
                  </a:ext>
                </a:extLst>
              </a:tr>
              <a:tr h="27352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15-17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1024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289097326"/>
                  </a:ext>
                </a:extLst>
              </a:tr>
              <a:tr h="27352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479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5075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270893822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ستطيل 4"/>
              <p:cNvSpPr/>
              <p:nvPr/>
            </p:nvSpPr>
            <p:spPr>
              <a:xfrm>
                <a:off x="1803041" y="3394461"/>
                <a:ext cx="9305226" cy="33095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S</a:t>
                </a:r>
                <a:r>
                  <a:rPr kumimoji="0" lang="en-US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2</a:t>
                </a: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naryPr>
                          <m:sub>
                            <m:r>
                              <m:rPr>
                                <m:sty m:val="p"/>
                              </m:rPr>
                              <a:rPr kumimoji="0" lang="en-US" sz="1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i</m:t>
                            </m:r>
                            <m:r>
                              <a:rPr kumimoji="0" lang="en-US" sz="1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=</m:t>
                            </m:r>
                            <m:r>
                              <a:rPr kumimoji="0" lang="en-US" sz="1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1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kumimoji="0" lang="en-US" sz="1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n</m:t>
                            </m:r>
                          </m:sup>
                          <m:e>
                            <m:r>
                              <a:rPr kumimoji="0" lang="en-US" sz="1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  </m:t>
                            </m:r>
                            <m:r>
                              <m:rPr>
                                <m:sty m:val="p"/>
                              </m:rPr>
                              <a:rPr kumimoji="0" lang="en-US" sz="1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fi</m:t>
                            </m:r>
                            <m:sSup>
                              <m:sSupPr>
                                <m:ctrlP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kumimoji="0" lang="en-US" sz="18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xi</m:t>
                                </m:r>
                              </m:e>
                              <m:sup>
                                <m:r>
                                  <a:rPr kumimoji="0" lang="en-US" sz="18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</m:ctrlPr>
                              </m:sSupPr>
                              <m:e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−</m:t>
                                </m:r>
                                <m:r>
                                  <a:rPr kumimoji="0" lang="en-US" sz="18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ctrlPr>
                                          <a:rPr kumimoji="0" lang="en-US" sz="18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Simplified Arabic" panose="02020603050405020304" pitchFamily="18" charset="-78"/>
                                          </a:rPr>
                                        </m:ctrlPr>
                                      </m:dPr>
                                      <m:e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ctrlPr>
                                              <a:rPr kumimoji="0" lang="en-US" sz="18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Simplified Arabic" panose="02020603050405020304" pitchFamily="18" charset="-78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kumimoji="0" lang="en-US" sz="1800" b="0" i="0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Simplified Arabic" panose="02020603050405020304" pitchFamily="18" charset="-78"/>
                                              </a:rPr>
                                              <m:t>i</m:t>
                                            </m:r>
                                            <m:r>
                                              <a:rPr kumimoji="0" lang="en-US" sz="1800" b="0" i="0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Simplified Arabic" panose="02020603050405020304" pitchFamily="18" charset="-78"/>
                                              </a:rPr>
                                              <m:t>=</m:t>
                                            </m:r>
                                            <m:r>
                                              <a:rPr kumimoji="0" lang="en-US" sz="1800" b="0" i="0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Simplified Arabic" panose="02020603050405020304" pitchFamily="18" charset="-78"/>
                                              </a:rPr>
                                              <m:t>1</m:t>
                                            </m:r>
                                          </m:sub>
                                          <m:sup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kumimoji="0" lang="en-US" sz="1800" b="0" i="0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Simplified Arabic" panose="02020603050405020304" pitchFamily="18" charset="-78"/>
                                              </a:rPr>
                                              <m:t>n</m:t>
                                            </m:r>
                                          </m:sup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kumimoji="0" lang="en-US" sz="1800" b="0" i="0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Simplified Arabic" panose="02020603050405020304" pitchFamily="18" charset="-78"/>
                                              </a:rPr>
                                              <m:t>fixi</m:t>
                                            </m:r>
                                          </m:e>
                                        </m:nary>
                                      </m:e>
                                    </m:d>
                                  </m:num>
                                  <m:den>
                                    <m:nary>
                                      <m:naryPr>
                                        <m:chr m:val="∑"/>
                                        <m:limLoc m:val="undOvr"/>
                                        <m:ctrlPr>
                                          <a:rPr kumimoji="0" lang="en-US" sz="18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Simplified Arabic" panose="02020603050405020304" pitchFamily="18" charset="-78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kumimoji="0" lang="en-US" sz="1800" b="0" i="0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Simplified Arabic" panose="02020603050405020304" pitchFamily="18" charset="-78"/>
                                          </a:rPr>
                                          <m:t>i</m:t>
                                        </m:r>
                                        <m:r>
                                          <a:rPr kumimoji="0" lang="en-US" sz="1800" b="0" i="0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Simplified Arabic" panose="02020603050405020304" pitchFamily="18" charset="-78"/>
                                          </a:rPr>
                                          <m:t>=</m:t>
                                        </m:r>
                                        <m:r>
                                          <a:rPr kumimoji="0" lang="en-US" sz="1800" b="0" i="0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Simplified Arabic" panose="02020603050405020304" pitchFamily="18" charset="-78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m:rPr>
                                            <m:sty m:val="p"/>
                                          </m:rPr>
                                          <a:rPr kumimoji="0" lang="en-US" sz="1800" b="0" i="0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Simplified Arabic" panose="02020603050405020304" pitchFamily="18" charset="-78"/>
                                          </a:rPr>
                                          <m:t>n</m:t>
                                        </m:r>
                                      </m:sup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kumimoji="0" lang="en-US" sz="1800" b="0" i="0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Simplified Arabic" panose="02020603050405020304" pitchFamily="18" charset="-78"/>
                                          </a:rPr>
                                          <m:t>fi</m:t>
                                        </m:r>
                                      </m:e>
                                    </m:nary>
                                  </m:den>
                                </m:f>
                              </m:e>
                              <m:sup>
                                <m:r>
                                  <a:rPr kumimoji="0" lang="en-US" sz="18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naryPr>
                          <m:sub>
                            <m:r>
                              <m:rPr>
                                <m:sty m:val="p"/>
                              </m:rPr>
                              <a:rPr kumimoji="0" lang="en-US" sz="1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i</m:t>
                            </m:r>
                            <m:r>
                              <a:rPr kumimoji="0" lang="en-US" sz="1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=</m:t>
                            </m:r>
                            <m:r>
                              <a:rPr kumimoji="0" lang="en-US" sz="1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1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kumimoji="0" lang="en-US" sz="1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n</m:t>
                            </m:r>
                          </m:sup>
                          <m:e>
                            <m:r>
                              <a:rPr kumimoji="0" lang="en-US" sz="1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kumimoji="0" lang="en-US" sz="1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fi</m:t>
                            </m:r>
                          </m:e>
                        </m:nary>
                      </m:den>
                    </m:f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Simplified Arabic" panose="02020603050405020304" pitchFamily="18" charset="-78"/>
                      </a:rPr>
                      <m:t>= </m:t>
                    </m:r>
                    <m:sSup>
                      <m:sSup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sSupPr>
                      <m:e>
                        <m:f>
                          <m:fPr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fPr>
                          <m:num>
                            <m:r>
                              <a:rPr kumimoji="0" lang="en-US" sz="1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5075</m:t>
                            </m:r>
                            <m:r>
                              <a:rPr kumimoji="0" lang="en-US" sz="1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 </m:t>
                            </m:r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−</m:t>
                            </m:r>
                            <m:r>
                              <a:rPr kumimoji="0" lang="en-US" sz="1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 </m:t>
                            </m:r>
                            <m:f>
                              <m:fPr>
                                <m:ctrlP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8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479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kumimoji="0" lang="en-US" sz="18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50</m:t>
                                </m:r>
                              </m:den>
                            </m:f>
                          </m:num>
                          <m:den>
                            <m:r>
                              <a:rPr kumimoji="0" lang="en-US" sz="18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50</m:t>
                            </m:r>
                          </m:den>
                        </m:f>
                      </m:e>
                      <m:sup>
                        <m:r>
                          <a:rPr kumimoji="0" lang="en-US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= 9.7236</a:t>
                </a:r>
                <a:endPara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وبأخذ الجذر التربيعي للصيغة أعلاه أو تطبيق الصيغة الحسابية الخاصة بالانحراف المعياري نحصل على قيمة الانحراف المعياري وكما يلي</a:t>
                </a:r>
                <a:r>
                  <a:rPr kumimoji="0" lang="ar-SA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:-</a:t>
                </a: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  </a:t>
                </a:r>
                <a:r>
                  <a:rPr kumimoji="0" lang="ar-IQ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          </a:t>
                </a: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                                                    </a:t>
                </a:r>
                <a:r>
                  <a:rPr kumimoji="0" lang="ar-IQ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S </a:t>
                </a: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US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kumimoji="0" lang="en-US" sz="16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S</m:t>
                            </m:r>
                          </m:e>
                          <m:sup>
                            <m:r>
                              <a:rPr kumimoji="0" lang="en-US" sz="16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 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Simplified Arabic" panose="02020603050405020304" pitchFamily="18" charset="-78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ctrlP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sty m:val="p"/>
                                  </m:rPr>
                                  <a:rPr kumimoji="0" lang="en-US" sz="18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i</m:t>
                                </m:r>
                                <m:r>
                                  <a:rPr kumimoji="0" lang="en-US" sz="18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=</m:t>
                                </m:r>
                                <m:r>
                                  <a:rPr kumimoji="0" lang="en-US" sz="18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m:rPr>
                                    <m:sty m:val="p"/>
                                  </m:rPr>
                                  <a:rPr kumimoji="0" lang="en-US" sz="18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n</m:t>
                                </m:r>
                              </m:sup>
                              <m:e>
                                <m:r>
                                  <a:rPr kumimoji="0" lang="en-US" sz="18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  </m:t>
                                </m:r>
                                <m:r>
                                  <m:rPr>
                                    <m:sty m:val="p"/>
                                  </m:rPr>
                                  <a:rPr kumimoji="0" lang="en-US" sz="18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fi</m:t>
                                </m:r>
                                <m:sSup>
                                  <m:sSupPr>
                                    <m:ctrlP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sz="18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xi</m:t>
                                    </m:r>
                                  </m:e>
                                  <m:sup>
                                    <m:r>
                                      <a:rPr kumimoji="0" lang="en-US" sz="18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−</m:t>
                                    </m:r>
                                    <m:r>
                                      <a:rPr kumimoji="0" lang="en-US" sz="18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 </m:t>
                                    </m:r>
                                    <m:f>
                                      <m:fPr>
                                        <m:ctrlPr>
                                          <a:rPr kumimoji="0" lang="en-US" sz="18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Simplified Arabic" panose="02020603050405020304" pitchFamily="18" charset="-78"/>
                                          </a:rPr>
                                        </m:ctrlPr>
                                      </m:fPr>
                                      <m:num>
                                        <m:d>
                                          <m:dPr>
                                            <m:ctrlPr>
                                              <a:rPr kumimoji="0" lang="en-US" sz="18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Simplified Arabic" panose="02020603050405020304" pitchFamily="18" charset="-78"/>
                                              </a:rPr>
                                            </m:ctrlPr>
                                          </m:dPr>
                                          <m:e>
                                            <m:nary>
                                              <m:naryPr>
                                                <m:chr m:val="∑"/>
                                                <m:limLoc m:val="undOvr"/>
                                                <m:ctrlPr>
                                                  <a:rPr kumimoji="0" lang="en-US" sz="1800" b="0" i="1" u="none" strike="noStrike" kern="1200" cap="none" spc="0" normalizeH="0" baseline="0" noProof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Simplified Arabic" panose="02020603050405020304" pitchFamily="18" charset="-78"/>
                                                  </a:rPr>
                                                </m:ctrlPr>
                                              </m:naryPr>
                                              <m:sub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kumimoji="0" lang="en-US" sz="1800" b="0" i="0" u="none" strike="noStrike" kern="1200" cap="none" spc="0" normalizeH="0" baseline="0" noProof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Simplified Arabic" panose="02020603050405020304" pitchFamily="18" charset="-78"/>
                                                  </a:rPr>
                                                  <m:t>i</m:t>
                                                </m:r>
                                                <m:r>
                                                  <a:rPr kumimoji="0" lang="en-US" sz="1800" b="0" i="0" u="none" strike="noStrike" kern="1200" cap="none" spc="0" normalizeH="0" baseline="0" noProof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Simplified Arabic" panose="02020603050405020304" pitchFamily="18" charset="-78"/>
                                                  </a:rPr>
                                                  <m:t>=</m:t>
                                                </m:r>
                                                <m:r>
                                                  <a:rPr kumimoji="0" lang="en-US" sz="1800" b="0" i="0" u="none" strike="noStrike" kern="1200" cap="none" spc="0" normalizeH="0" baseline="0" noProof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Simplified Arabic" panose="02020603050405020304" pitchFamily="18" charset="-78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  <m:sup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kumimoji="0" lang="en-US" sz="1800" b="0" i="0" u="none" strike="noStrike" kern="1200" cap="none" spc="0" normalizeH="0" baseline="0" noProof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Simplified Arabic" panose="02020603050405020304" pitchFamily="18" charset="-78"/>
                                                  </a:rPr>
                                                  <m:t>n</m:t>
                                                </m:r>
                                              </m:sup>
                                              <m: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kumimoji="0" lang="en-US" sz="1800" b="0" i="0" u="none" strike="noStrike" kern="1200" cap="none" spc="0" normalizeH="0" baseline="0" noProof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prstClr val="black"/>
                                                    </a:solidFill>
                                                    <a:effectLst/>
                                                    <a:uLnTx/>
                                                    <a:uFillTx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Simplified Arabic" panose="02020603050405020304" pitchFamily="18" charset="-78"/>
                                                  </a:rPr>
                                                  <m:t>fixi</m:t>
                                                </m:r>
                                              </m:e>
                                            </m:nary>
                                          </m:e>
                                        </m:d>
                                      </m:num>
                                      <m:den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ctrlPr>
                                              <a:rPr kumimoji="0" lang="en-US" sz="18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Simplified Arabic" panose="02020603050405020304" pitchFamily="18" charset="-78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kumimoji="0" lang="en-US" sz="1800" b="0" i="0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Simplified Arabic" panose="02020603050405020304" pitchFamily="18" charset="-78"/>
                                              </a:rPr>
                                              <m:t>i</m:t>
                                            </m:r>
                                            <m:r>
                                              <a:rPr kumimoji="0" lang="en-US" sz="1800" b="0" i="0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Simplified Arabic" panose="02020603050405020304" pitchFamily="18" charset="-78"/>
                                              </a:rPr>
                                              <m:t>=</m:t>
                                            </m:r>
                                            <m:r>
                                              <a:rPr kumimoji="0" lang="en-US" sz="1800" b="0" i="0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Simplified Arabic" panose="02020603050405020304" pitchFamily="18" charset="-78"/>
                                              </a:rPr>
                                              <m:t>1</m:t>
                                            </m:r>
                                          </m:sub>
                                          <m:sup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kumimoji="0" lang="en-US" sz="1800" b="0" i="0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Simplified Arabic" panose="02020603050405020304" pitchFamily="18" charset="-78"/>
                                              </a:rPr>
                                              <m:t>n</m:t>
                                            </m:r>
                                          </m:sup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kumimoji="0" lang="en-US" sz="1800" b="0" i="0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Simplified Arabic" panose="02020603050405020304" pitchFamily="18" charset="-78"/>
                                              </a:rPr>
                                              <m:t>fi</m:t>
                                            </m:r>
                                          </m:e>
                                        </m:nary>
                                      </m:den>
                                    </m:f>
                                  </m:e>
                                  <m:sup>
                                    <m:r>
                                      <a:rPr kumimoji="0" lang="en-US" sz="18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Simplified Arabic" panose="02020603050405020304" pitchFamily="18" charset="-78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nary>
                              <m:naryPr>
                                <m:chr m:val="∑"/>
                                <m:limLoc m:val="undOvr"/>
                                <m:ctrlP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sty m:val="p"/>
                                  </m:rPr>
                                  <a:rPr kumimoji="0" lang="en-US" sz="18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i</m:t>
                                </m:r>
                                <m:r>
                                  <a:rPr kumimoji="0" lang="en-US" sz="18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=</m:t>
                                </m:r>
                                <m:r>
                                  <a:rPr kumimoji="0" lang="en-US" sz="18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m:rPr>
                                    <m:sty m:val="p"/>
                                  </m:rPr>
                                  <a:rPr kumimoji="0" lang="en-US" sz="18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n</m:t>
                                </m:r>
                              </m:sup>
                              <m:e>
                                <m:r>
                                  <a:rPr kumimoji="0" lang="en-US" sz="18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kumimoji="0" lang="en-US" sz="18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Simplified Arabic" panose="02020603050405020304" pitchFamily="18" charset="-78"/>
                                  </a:rPr>
                                  <m:t>fi</m:t>
                                </m:r>
                              </m:e>
                            </m:nary>
                          </m:den>
                        </m:f>
                      </m:e>
                    </m:rad>
                  </m:oMath>
                </a14:m>
                <a:endPara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810260" marR="0" lvl="0" indent="0" algn="l" defTabSz="9144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</m:ctrlPr>
                      </m:radPr>
                      <m:deg/>
                      <m:e>
                        <m: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9</m:t>
                        </m:r>
                        <m: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.</m:t>
                        </m:r>
                        <m: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Simplified Arabic" panose="02020603050405020304" pitchFamily="18" charset="-78"/>
                          </a:rPr>
                          <m:t>7236</m:t>
                        </m:r>
                      </m:e>
                    </m:rad>
                  </m:oMath>
                </a14:m>
                <a:r>
                  <a:rPr kumimoji="0" lang="en-US" sz="105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ar-IQ" sz="105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</a:t>
                </a:r>
                <a:endPara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81026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= 3.118</a:t>
                </a:r>
                <a:endPara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مستطيل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3041" y="3394461"/>
                <a:ext cx="9305226" cy="3309560"/>
              </a:xfrm>
              <a:prstGeom prst="rect">
                <a:avLst/>
              </a:prstGeom>
              <a:blipFill>
                <a:blip r:embed="rId2"/>
                <a:stretch>
                  <a:fillRect l="-197" r="-65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738245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431</Words>
  <Application>Microsoft Office PowerPoint</Application>
  <PresentationFormat>شاشة عريضة</PresentationFormat>
  <Paragraphs>210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7" baseType="lpstr">
      <vt:lpstr>A850-Roman</vt:lpstr>
      <vt:lpstr>Arial</vt:lpstr>
      <vt:lpstr>Calibri</vt:lpstr>
      <vt:lpstr>Calibri Light</vt:lpstr>
      <vt:lpstr>Cambria Math</vt:lpstr>
      <vt:lpstr>Simplified Arabic</vt:lpstr>
      <vt:lpstr>Symbol</vt:lpstr>
      <vt:lpstr>Times New Roman</vt:lpstr>
      <vt:lpstr>نسق Office</vt:lpstr>
      <vt:lpstr>مقاييس التشتت المطلقة Absolute Dispersion Measures المحاضرة الثالثة</vt:lpstr>
      <vt:lpstr>مقاييس التشتت المطلقة Absolute Dispersion Measures</vt:lpstr>
      <vt:lpstr>مقاييس التشتت المطلقة Absolute Dispersion Measures</vt:lpstr>
      <vt:lpstr>مقاييس التشتت المطلقة Absolute Dispersion Measures</vt:lpstr>
      <vt:lpstr>مقاييس التشتت المطلقة Absolute Dispersion Measures</vt:lpstr>
      <vt:lpstr>مقاييس التشتت المطلقة Absolute Dispersion Measures</vt:lpstr>
      <vt:lpstr>مقاييس التشتت المطلقة Absolute Dispersion Measures</vt:lpstr>
      <vt:lpstr>مقاييس التشتت المطلقة Absolute Dispersion Measures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مقاييس التشتت المطلقة Absolute Dispersion Measures المحاضرة الثالثة</dc:title>
  <dc:creator>Maher</dc:creator>
  <cp:lastModifiedBy>Maher</cp:lastModifiedBy>
  <cp:revision>2</cp:revision>
  <dcterms:created xsi:type="dcterms:W3CDTF">2020-10-18T10:25:51Z</dcterms:created>
  <dcterms:modified xsi:type="dcterms:W3CDTF">2020-10-18T10:35:47Z</dcterms:modified>
</cp:coreProperties>
</file>