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6" d="100"/>
          <a:sy n="76" d="100"/>
        </p:scale>
        <p:origin x="5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47F1171-52B6-44E0-93F3-DD8B0CFE2D2D}"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89170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47F1171-52B6-44E0-93F3-DD8B0CFE2D2D}"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410044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47F1171-52B6-44E0-93F3-DD8B0CFE2D2D}"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333952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47F1171-52B6-44E0-93F3-DD8B0CFE2D2D}"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3359658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947F1171-52B6-44E0-93F3-DD8B0CFE2D2D}" type="datetimeFigureOut">
              <a:rPr lang="ar-IQ" smtClean="0"/>
              <a:t>02/03/1442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59891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47F1171-52B6-44E0-93F3-DD8B0CFE2D2D}"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217432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47F1171-52B6-44E0-93F3-DD8B0CFE2D2D}" type="datetimeFigureOut">
              <a:rPr lang="ar-IQ" smtClean="0"/>
              <a:t>02/03/1442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138167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47F1171-52B6-44E0-93F3-DD8B0CFE2D2D}" type="datetimeFigureOut">
              <a:rPr lang="ar-IQ" smtClean="0"/>
              <a:t>02/03/1442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233055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47F1171-52B6-44E0-93F3-DD8B0CFE2D2D}" type="datetimeFigureOut">
              <a:rPr lang="ar-IQ" smtClean="0"/>
              <a:t>02/03/1442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73090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47F1171-52B6-44E0-93F3-DD8B0CFE2D2D}"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2309417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47F1171-52B6-44E0-93F3-DD8B0CFE2D2D}" type="datetimeFigureOut">
              <a:rPr lang="ar-IQ" smtClean="0"/>
              <a:t>02/03/1442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F111C7F-56AE-4708-ACC4-DEBBB86E0C8D}" type="slidenum">
              <a:rPr lang="ar-IQ" smtClean="0"/>
              <a:t>‹#›</a:t>
            </a:fld>
            <a:endParaRPr lang="ar-IQ"/>
          </a:p>
        </p:txBody>
      </p:sp>
    </p:spTree>
    <p:extLst>
      <p:ext uri="{BB962C8B-B14F-4D97-AF65-F5344CB8AC3E}">
        <p14:creationId xmlns:p14="http://schemas.microsoft.com/office/powerpoint/2010/main" val="314894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7F1171-52B6-44E0-93F3-DD8B0CFE2D2D}" type="datetimeFigureOut">
              <a:rPr lang="ar-IQ" smtClean="0"/>
              <a:t>02/03/1442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111C7F-56AE-4708-ACC4-DEBBB86E0C8D}" type="slidenum">
              <a:rPr lang="ar-IQ" smtClean="0"/>
              <a:t>‹#›</a:t>
            </a:fld>
            <a:endParaRPr lang="ar-IQ"/>
          </a:p>
        </p:txBody>
      </p:sp>
    </p:spTree>
    <p:extLst>
      <p:ext uri="{BB962C8B-B14F-4D97-AF65-F5344CB8AC3E}">
        <p14:creationId xmlns:p14="http://schemas.microsoft.com/office/powerpoint/2010/main" val="410828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436727"/>
            <a:ext cx="9144000" cy="2129052"/>
          </a:xfrm>
        </p:spPr>
        <p:txBody>
          <a:bodyPr>
            <a:normAutofit/>
          </a:bodyPr>
          <a:lstStyle/>
          <a:p>
            <a:pPr lvl="0"/>
            <a:r>
              <a:rPr lang="ar-IQ" sz="4000" b="1" dirty="0" smtClean="0">
                <a:solidFill>
                  <a:srgbClr val="FF0000"/>
                </a:solidFill>
              </a:rPr>
              <a:t>مقاييس التشتت النسبية</a:t>
            </a:r>
            <a:br>
              <a:rPr lang="ar-IQ" sz="4000" b="1" dirty="0" smtClean="0">
                <a:solidFill>
                  <a:srgbClr val="FF0000"/>
                </a:solidFill>
              </a:rPr>
            </a:br>
            <a:r>
              <a:rPr lang="en-US" sz="4000" b="1" dirty="0">
                <a:solidFill>
                  <a:srgbClr val="FF0000"/>
                </a:solidFill>
              </a:rPr>
              <a:t>Relative</a:t>
            </a:r>
            <a:r>
              <a:rPr lang="en-US" sz="4000" b="1" dirty="0" smtClean="0">
                <a:solidFill>
                  <a:srgbClr val="FF0000"/>
                </a:solidFill>
              </a:rPr>
              <a:t> Dispersion Measures</a:t>
            </a:r>
            <a:r>
              <a:rPr lang="en-US" sz="4000" dirty="0" smtClean="0">
                <a:solidFill>
                  <a:srgbClr val="FF0000"/>
                </a:solidFill>
              </a:rPr>
              <a:t/>
            </a:r>
            <a:br>
              <a:rPr lang="en-US" sz="4000" dirty="0" smtClean="0">
                <a:solidFill>
                  <a:srgbClr val="FF0000"/>
                </a:solidFill>
              </a:rPr>
            </a:br>
            <a:r>
              <a:rPr lang="ar-IQ" sz="4000" b="1" dirty="0" smtClean="0">
                <a:solidFill>
                  <a:srgbClr val="FF0000"/>
                </a:solidFill>
              </a:rPr>
              <a:t>المحاضرة الاولى</a:t>
            </a:r>
            <a:endParaRPr lang="ar-IQ" sz="4000" b="1" dirty="0">
              <a:solidFill>
                <a:srgbClr val="FF0000"/>
              </a:solidFill>
            </a:endParaRPr>
          </a:p>
        </p:txBody>
      </p:sp>
      <p:sp>
        <p:nvSpPr>
          <p:cNvPr id="3" name="عنوان فرعي 2"/>
          <p:cNvSpPr>
            <a:spLocks noGrp="1"/>
          </p:cNvSpPr>
          <p:nvPr>
            <p:ph type="subTitle" idx="1"/>
          </p:nvPr>
        </p:nvSpPr>
        <p:spPr>
          <a:xfrm>
            <a:off x="1524000" y="2772848"/>
            <a:ext cx="9144000" cy="3199779"/>
          </a:xfrm>
        </p:spPr>
        <p:txBody>
          <a:bodyPr>
            <a:noAutofit/>
          </a:bodyPr>
          <a:lstStyle/>
          <a:p>
            <a:r>
              <a:rPr lang="ar-IQ" sz="4400" b="1" dirty="0" smtClean="0">
                <a:solidFill>
                  <a:schemeClr val="accent1">
                    <a:lumMod val="75000"/>
                  </a:schemeClr>
                </a:solidFill>
              </a:rPr>
              <a:t>اعداد</a:t>
            </a:r>
            <a:r>
              <a:rPr lang="ar-IQ" sz="4400" dirty="0" smtClean="0">
                <a:solidFill>
                  <a:schemeClr val="accent1">
                    <a:lumMod val="75000"/>
                  </a:schemeClr>
                </a:solidFill>
              </a:rPr>
              <a:t> </a:t>
            </a:r>
          </a:p>
          <a:p>
            <a:r>
              <a:rPr lang="ar-IQ" sz="4400" b="1" dirty="0" smtClean="0">
                <a:solidFill>
                  <a:schemeClr val="accent1">
                    <a:lumMod val="75000"/>
                  </a:schemeClr>
                </a:solidFill>
              </a:rPr>
              <a:t>الدكتورة هند وليد عبد الرحمن</a:t>
            </a:r>
          </a:p>
          <a:p>
            <a:r>
              <a:rPr lang="ar-IQ" sz="4400" b="1" dirty="0" smtClean="0">
                <a:solidFill>
                  <a:schemeClr val="accent1">
                    <a:lumMod val="75000"/>
                  </a:schemeClr>
                </a:solidFill>
              </a:rPr>
              <a:t>كلية الإدارة </a:t>
            </a:r>
            <a:r>
              <a:rPr lang="ar-IQ" sz="4400" b="1" dirty="0">
                <a:solidFill>
                  <a:schemeClr val="accent1">
                    <a:lumMod val="75000"/>
                  </a:schemeClr>
                </a:solidFill>
              </a:rPr>
              <a:t>والاقتصاد </a:t>
            </a:r>
            <a:r>
              <a:rPr lang="ar-IQ" sz="4400" b="1" dirty="0" smtClean="0">
                <a:solidFill>
                  <a:schemeClr val="accent1">
                    <a:lumMod val="75000"/>
                  </a:schemeClr>
                </a:solidFill>
              </a:rPr>
              <a:t>/ جامعة </a:t>
            </a:r>
            <a:r>
              <a:rPr lang="ar-IQ" sz="4400" b="1" dirty="0">
                <a:solidFill>
                  <a:schemeClr val="accent1">
                    <a:lumMod val="75000"/>
                  </a:schemeClr>
                </a:solidFill>
              </a:rPr>
              <a:t>بغداد </a:t>
            </a:r>
            <a:endParaRPr lang="ar-IQ" sz="4400" b="1" dirty="0" smtClean="0">
              <a:solidFill>
                <a:schemeClr val="accent1">
                  <a:lumMod val="75000"/>
                </a:schemeClr>
              </a:solidFill>
            </a:endParaRPr>
          </a:p>
          <a:p>
            <a:r>
              <a:rPr lang="ar-IQ" sz="4400" b="1" dirty="0" smtClean="0">
                <a:solidFill>
                  <a:schemeClr val="accent1">
                    <a:lumMod val="75000"/>
                  </a:schemeClr>
                </a:solidFill>
              </a:rPr>
              <a:t>  قسم </a:t>
            </a:r>
            <a:r>
              <a:rPr lang="ar-IQ" sz="4400" b="1" dirty="0" smtClean="0">
                <a:solidFill>
                  <a:schemeClr val="accent1">
                    <a:lumMod val="75000"/>
                  </a:schemeClr>
                </a:solidFill>
              </a:rPr>
              <a:t>الإدارة </a:t>
            </a:r>
            <a:r>
              <a:rPr lang="ar-IQ" sz="4400" b="1" dirty="0" smtClean="0">
                <a:solidFill>
                  <a:schemeClr val="accent1">
                    <a:lumMod val="75000"/>
                  </a:schemeClr>
                </a:solidFill>
              </a:rPr>
              <a:t>الصناعية / المرحلة الاولى</a:t>
            </a:r>
            <a:endParaRPr lang="ar-IQ" sz="4400" b="1" dirty="0">
              <a:solidFill>
                <a:schemeClr val="accent1">
                  <a:lumMod val="75000"/>
                </a:schemeClr>
              </a:solidFill>
            </a:endParaRPr>
          </a:p>
        </p:txBody>
      </p:sp>
    </p:spTree>
    <p:extLst>
      <p:ext uri="{BB962C8B-B14F-4D97-AF65-F5344CB8AC3E}">
        <p14:creationId xmlns:p14="http://schemas.microsoft.com/office/powerpoint/2010/main" val="2946414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43891" y="166255"/>
            <a:ext cx="9144000" cy="651164"/>
          </a:xfrm>
        </p:spPr>
        <p:txBody>
          <a:bodyPr>
            <a:normAutofit/>
          </a:bodyPr>
          <a:lstStyle/>
          <a:p>
            <a:r>
              <a:rPr lang="ar-IQ" sz="2800" b="1" dirty="0" smtClean="0"/>
              <a:t>مقاييس التشتت النسبية </a:t>
            </a:r>
            <a:r>
              <a:rPr lang="en-US" sz="2800" b="1" dirty="0" smtClean="0"/>
              <a:t> Relative Dispersion Measures</a:t>
            </a:r>
            <a:r>
              <a:rPr lang="ar-IQ" sz="2400" b="1" dirty="0" smtClean="0"/>
              <a:t>  </a:t>
            </a:r>
            <a:endParaRPr lang="ar-IQ" sz="2400" b="1" dirty="0"/>
          </a:p>
        </p:txBody>
      </p:sp>
      <mc:AlternateContent xmlns:mc="http://schemas.openxmlformats.org/markup-compatibility/2006" xmlns:a14="http://schemas.microsoft.com/office/drawing/2010/main">
        <mc:Choice Requires="a14">
          <p:sp>
            <p:nvSpPr>
              <p:cNvPr id="3" name="عنوان فرعي 2"/>
              <p:cNvSpPr>
                <a:spLocks noGrp="1"/>
              </p:cNvSpPr>
              <p:nvPr>
                <p:ph type="subTitle" idx="1"/>
              </p:nvPr>
            </p:nvSpPr>
            <p:spPr>
              <a:xfrm>
                <a:off x="1343890" y="1066800"/>
                <a:ext cx="10020795" cy="5643707"/>
              </a:xfrm>
            </p:spPr>
            <p:txBody>
              <a:bodyPr/>
              <a:lstStyle/>
              <a:p>
                <a:pPr lvl="0" algn="r"/>
                <a:r>
                  <a:rPr lang="ar-SA" b="1" dirty="0"/>
                  <a:t>مقاييس التشتت النسبية </a:t>
                </a:r>
                <a:r>
                  <a:rPr lang="en-US" b="1" dirty="0"/>
                  <a:t>Relative Dispersion Measures </a:t>
                </a:r>
                <a:r>
                  <a:rPr lang="ar-SA" dirty="0"/>
                  <a:t>:</a:t>
                </a:r>
                <a:endParaRPr lang="en-US" dirty="0"/>
              </a:p>
              <a:p>
                <a:pPr algn="r"/>
                <a:r>
                  <a:rPr lang="ar-IQ" dirty="0" smtClean="0"/>
                  <a:t>تم التطرق فيما سبق الى </a:t>
                </a:r>
                <a:r>
                  <a:rPr lang="ar-SA" dirty="0" smtClean="0"/>
                  <a:t>مقاييس </a:t>
                </a:r>
                <a:r>
                  <a:rPr lang="ar-SA" dirty="0"/>
                  <a:t>التشتت المطلقة التي </a:t>
                </a:r>
                <a:r>
                  <a:rPr lang="ar-IQ" dirty="0" smtClean="0"/>
                  <a:t>والتي كانت </a:t>
                </a:r>
                <a:r>
                  <a:rPr lang="ar-SA" dirty="0" smtClean="0"/>
                  <a:t>تقيس </a:t>
                </a:r>
                <a:r>
                  <a:rPr lang="ar-SA" dirty="0"/>
                  <a:t>درجة تباعد أو اقتراب القيم بوحدات قياس هذه القيم، ولكن في أحيان كثيرة يتطلب مقارنة تشتت مجموعتين من البيانات المختلفة في وحدات قياسها أو مقارنة صفتين متصلتين </a:t>
                </a:r>
                <a:r>
                  <a:rPr lang="ar-IQ" dirty="0" smtClean="0"/>
                  <a:t>ب</a:t>
                </a:r>
                <a:r>
                  <a:rPr lang="ar-SA" dirty="0" smtClean="0"/>
                  <a:t>نفس </a:t>
                </a:r>
                <a:r>
                  <a:rPr lang="ar-SA" dirty="0"/>
                  <a:t>المجموعة كالطول والوزن </a:t>
                </a:r>
                <a:r>
                  <a:rPr lang="ar-IQ" dirty="0" smtClean="0"/>
                  <a:t>.</a:t>
                </a:r>
              </a:p>
              <a:p>
                <a:pPr algn="r"/>
                <a:r>
                  <a:rPr lang="ar-IQ" dirty="0" smtClean="0"/>
                  <a:t>في هذه الحالة </a:t>
                </a:r>
                <a:r>
                  <a:rPr lang="ar-SA" dirty="0" smtClean="0"/>
                  <a:t>لا </a:t>
                </a:r>
                <a:r>
                  <a:rPr lang="ar-SA" dirty="0"/>
                  <a:t>يجوز استخدام مقاييس التشتت المطلقة وانما نحتاج إلى مقاييس تشتت أخرى تزيل أثر الاختلاف في وحدات القياس بين المجموعتين أو الصفتين. أي تحويل المقياس المطلق إلى مقياس نسبي، وذلك عن طريق تنسيب مقياس </a:t>
                </a:r>
                <a:r>
                  <a:rPr lang="ar-SA" dirty="0" smtClean="0"/>
                  <a:t>التشتت</a:t>
                </a:r>
                <a:r>
                  <a:rPr lang="ar-IQ" dirty="0" smtClean="0"/>
                  <a:t> المطلق</a:t>
                </a:r>
                <a:r>
                  <a:rPr lang="ar-SA" dirty="0" smtClean="0"/>
                  <a:t> </a:t>
                </a:r>
                <a:r>
                  <a:rPr lang="ar-SA" dirty="0"/>
                  <a:t>إلى أحد مقاييس النزعة المركزية والذي </a:t>
                </a:r>
                <a:r>
                  <a:rPr lang="ar-SA" dirty="0" err="1"/>
                  <a:t>يتلائم</a:t>
                </a:r>
                <a:r>
                  <a:rPr lang="ar-SA" dirty="0"/>
                  <a:t> مع مقياس </a:t>
                </a:r>
                <a:r>
                  <a:rPr lang="ar-SA" dirty="0" smtClean="0"/>
                  <a:t>التشتت</a:t>
                </a:r>
                <a:r>
                  <a:rPr lang="ar-IQ" dirty="0" smtClean="0"/>
                  <a:t> المطلق</a:t>
                </a:r>
                <a:r>
                  <a:rPr lang="ar-SA" dirty="0" smtClean="0"/>
                  <a:t> </a:t>
                </a:r>
                <a:r>
                  <a:rPr lang="ar-SA" dirty="0"/>
                  <a:t>المستعمل وعلى النحو الآتي:-</a:t>
                </a:r>
                <a:endParaRPr lang="en-US" dirty="0"/>
              </a:p>
              <a:p>
                <a:endParaRPr lang="ar-IQ" dirty="0" smtClean="0"/>
              </a:p>
              <a:p>
                <a:r>
                  <a:rPr lang="en-US" dirty="0"/>
                  <a:t> </a:t>
                </a:r>
                <a:r>
                  <a:rPr lang="en-US" dirty="0" smtClean="0"/>
                  <a:t>                                    </a:t>
                </a:r>
                <a:r>
                  <a:rPr lang="ar-SA" dirty="0" smtClean="0"/>
                  <a:t>مقياس </a:t>
                </a:r>
                <a:r>
                  <a:rPr lang="ar-SA" dirty="0"/>
                  <a:t>التشتت النسبي = </a:t>
                </a:r>
                <a14:m>
                  <m:oMath xmlns:m="http://schemas.openxmlformats.org/officeDocument/2006/math">
                    <m:f>
                      <m:fPr>
                        <m:ctrlPr>
                          <a:rPr lang="en-US" i="1">
                            <a:latin typeface="Cambria Math" panose="02040503050406030204" pitchFamily="18" charset="0"/>
                          </a:rPr>
                        </m:ctrlPr>
                      </m:fPr>
                      <m:num>
                        <m:r>
                          <a:rPr lang="ar-SA">
                            <a:latin typeface="Cambria Math" panose="02040503050406030204" pitchFamily="18" charset="0"/>
                          </a:rPr>
                          <m:t>مطلق</m:t>
                        </m:r>
                        <m:r>
                          <a:rPr lang="ar-SA">
                            <a:latin typeface="Cambria Math" panose="02040503050406030204" pitchFamily="18" charset="0"/>
                          </a:rPr>
                          <m:t> </m:t>
                        </m:r>
                        <m:r>
                          <a:rPr lang="ar-SA">
                            <a:latin typeface="Cambria Math" panose="02040503050406030204" pitchFamily="18" charset="0"/>
                          </a:rPr>
                          <m:t>تشتت</m:t>
                        </m:r>
                        <m:r>
                          <a:rPr lang="ar-SA">
                            <a:latin typeface="Cambria Math" panose="02040503050406030204" pitchFamily="18" charset="0"/>
                          </a:rPr>
                          <m:t> </m:t>
                        </m:r>
                        <m:r>
                          <a:rPr lang="ar-SA">
                            <a:latin typeface="Cambria Math" panose="02040503050406030204" pitchFamily="18" charset="0"/>
                          </a:rPr>
                          <m:t>مقياس</m:t>
                        </m:r>
                      </m:num>
                      <m:den>
                        <m:r>
                          <a:rPr lang="ar-SA">
                            <a:latin typeface="Cambria Math" panose="02040503050406030204" pitchFamily="18" charset="0"/>
                          </a:rPr>
                          <m:t>مركزية</m:t>
                        </m:r>
                        <m:r>
                          <a:rPr lang="ar-SA">
                            <a:latin typeface="Cambria Math" panose="02040503050406030204" pitchFamily="18" charset="0"/>
                          </a:rPr>
                          <m:t> </m:t>
                        </m:r>
                        <m:r>
                          <a:rPr lang="ar-SA">
                            <a:latin typeface="Cambria Math" panose="02040503050406030204" pitchFamily="18" charset="0"/>
                          </a:rPr>
                          <m:t>نزعة</m:t>
                        </m:r>
                        <m:r>
                          <a:rPr lang="ar-SA">
                            <a:latin typeface="Cambria Math" panose="02040503050406030204" pitchFamily="18" charset="0"/>
                          </a:rPr>
                          <m:t> </m:t>
                        </m:r>
                        <m:r>
                          <a:rPr lang="ar-SA">
                            <a:latin typeface="Cambria Math" panose="02040503050406030204" pitchFamily="18" charset="0"/>
                          </a:rPr>
                          <m:t>مقياس</m:t>
                        </m:r>
                      </m:den>
                    </m:f>
                  </m:oMath>
                </a14:m>
                <a:r>
                  <a:rPr lang="ar-SA" b="1" dirty="0"/>
                  <a:t> × </a:t>
                </a:r>
                <a:r>
                  <a:rPr lang="en-US" dirty="0"/>
                  <a:t>%100</a:t>
                </a:r>
              </a:p>
              <a:p>
                <a:endParaRPr lang="ar-IQ" dirty="0"/>
              </a:p>
            </p:txBody>
          </p:sp>
        </mc:Choice>
        <mc:Fallback xmlns="">
          <p:sp>
            <p:nvSpPr>
              <p:cNvPr id="3" name="عنوان فرعي 2"/>
              <p:cNvSpPr>
                <a:spLocks noGrp="1" noRot="1" noChangeAspect="1" noMove="1" noResize="1" noEditPoints="1" noAdjustHandles="1" noChangeArrowheads="1" noChangeShapeType="1" noTextEdit="1"/>
              </p:cNvSpPr>
              <p:nvPr>
                <p:ph type="subTitle" idx="1"/>
              </p:nvPr>
            </p:nvSpPr>
            <p:spPr>
              <a:xfrm>
                <a:off x="1343890" y="1066800"/>
                <a:ext cx="10020795" cy="5643707"/>
              </a:xfrm>
              <a:blipFill>
                <a:blip r:embed="rId2"/>
                <a:stretch>
                  <a:fillRect l="-1703" t="-1620" r="-973"/>
                </a:stretch>
              </a:blipFill>
            </p:spPr>
            <p:txBody>
              <a:bodyPr/>
              <a:lstStyle/>
              <a:p>
                <a:r>
                  <a:rPr lang="ar-IQ">
                    <a:noFill/>
                  </a:rPr>
                  <a:t> </a:t>
                </a:r>
              </a:p>
            </p:txBody>
          </p:sp>
        </mc:Fallback>
      </mc:AlternateContent>
    </p:spTree>
    <p:extLst>
      <p:ext uri="{BB962C8B-B14F-4D97-AF65-F5344CB8AC3E}">
        <p14:creationId xmlns:p14="http://schemas.microsoft.com/office/powerpoint/2010/main" val="20462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1325563"/>
          </a:xfrm>
        </p:spPr>
        <p:txBody>
          <a:bodyPr/>
          <a:lstStyle/>
          <a:p>
            <a:pPr algn="ctr"/>
            <a:r>
              <a:rPr lang="ar-IQ" sz="2800" b="1" dirty="0"/>
              <a:t>مقاييس التشتت النسبية </a:t>
            </a:r>
            <a:r>
              <a:rPr lang="en-US" sz="2800" b="1" dirty="0"/>
              <a:t> Relative Dispersion Measures</a:t>
            </a:r>
            <a:r>
              <a:rPr lang="ar-IQ" sz="4000" b="1" dirty="0" smtClean="0"/>
              <a:t> </a:t>
            </a:r>
            <a:endParaRPr lang="ar-IQ" dirty="0"/>
          </a:p>
        </p:txBody>
      </p:sp>
      <p:sp>
        <p:nvSpPr>
          <p:cNvPr id="3" name="عنصر نائب للمحتوى 2"/>
          <p:cNvSpPr>
            <a:spLocks noGrp="1"/>
          </p:cNvSpPr>
          <p:nvPr>
            <p:ph idx="1"/>
          </p:nvPr>
        </p:nvSpPr>
        <p:spPr>
          <a:xfrm>
            <a:off x="851065" y="1516867"/>
            <a:ext cx="10515600" cy="4351338"/>
          </a:xfrm>
        </p:spPr>
        <p:txBody>
          <a:bodyPr>
            <a:normAutofit/>
          </a:bodyPr>
          <a:lstStyle/>
          <a:p>
            <a:pPr marL="0" indent="0">
              <a:buNone/>
            </a:pPr>
            <a:r>
              <a:rPr lang="ar-SA" sz="2400" dirty="0"/>
              <a:t>ومن أهم </a:t>
            </a:r>
            <a:r>
              <a:rPr lang="ar-SA" sz="2400" b="1" dirty="0"/>
              <a:t>مقاييس التشتت </a:t>
            </a:r>
            <a:r>
              <a:rPr lang="ar-SA" sz="2400" b="1" dirty="0" smtClean="0"/>
              <a:t>النسبي</a:t>
            </a:r>
            <a:r>
              <a:rPr lang="ar-IQ" sz="2400" b="1" dirty="0" smtClean="0"/>
              <a:t>ة</a:t>
            </a:r>
            <a:r>
              <a:rPr lang="ar-SA" sz="2400" dirty="0" smtClean="0"/>
              <a:t>:</a:t>
            </a:r>
            <a:endParaRPr lang="en-US" sz="2400" dirty="0" smtClean="0"/>
          </a:p>
          <a:p>
            <a:pPr marL="0" lvl="0" indent="0">
              <a:buNone/>
            </a:pPr>
            <a:r>
              <a:rPr lang="en-US" sz="2400" dirty="0" smtClean="0"/>
              <a:t>   </a:t>
            </a:r>
            <a:r>
              <a:rPr lang="en-US" sz="2400" b="1" dirty="0" smtClean="0"/>
              <a:t>.1 </a:t>
            </a:r>
            <a:r>
              <a:rPr lang="ar-SA" sz="2400" b="1" dirty="0" smtClean="0"/>
              <a:t>معامل التشتت المستند إلى المدى.</a:t>
            </a:r>
            <a:endParaRPr lang="en-US" sz="2400" b="1" dirty="0" smtClean="0"/>
          </a:p>
          <a:p>
            <a:pPr marL="0" lvl="0" indent="0">
              <a:buNone/>
            </a:pPr>
            <a:r>
              <a:rPr lang="en-US" sz="2400" b="1" dirty="0" smtClean="0"/>
              <a:t>   .2 </a:t>
            </a:r>
            <a:r>
              <a:rPr lang="ar-SA" sz="2400" b="1" dirty="0" smtClean="0"/>
              <a:t>معامل </a:t>
            </a:r>
            <a:r>
              <a:rPr lang="ar-SA" sz="2400" b="1" dirty="0"/>
              <a:t>التشتت المستند إلى الانحراف المعياري (معامل </a:t>
            </a:r>
            <a:r>
              <a:rPr lang="ar-SA" sz="2400" b="1" dirty="0" smtClean="0"/>
              <a:t>الاختلاف)</a:t>
            </a:r>
            <a:r>
              <a:rPr lang="en-US" sz="2400" b="1" dirty="0"/>
              <a:t> Coefficient of Variation </a:t>
            </a:r>
            <a:endParaRPr lang="en-US" sz="2400" b="1" dirty="0" smtClean="0"/>
          </a:p>
          <a:p>
            <a:pPr marL="0" lvl="0" indent="0">
              <a:buNone/>
            </a:pPr>
            <a:r>
              <a:rPr lang="en-US" sz="2400" b="1" dirty="0" smtClean="0"/>
              <a:t>   .3 </a:t>
            </a:r>
            <a:r>
              <a:rPr lang="ar-IQ" sz="2400" b="1" dirty="0" smtClean="0"/>
              <a:t>الدرجة المعيارية</a:t>
            </a:r>
            <a:r>
              <a:rPr lang="en-US" sz="2400" b="1" dirty="0"/>
              <a:t> Standard Score </a:t>
            </a:r>
          </a:p>
        </p:txBody>
      </p:sp>
    </p:spTree>
    <p:extLst>
      <p:ext uri="{BB962C8B-B14F-4D97-AF65-F5344CB8AC3E}">
        <p14:creationId xmlns:p14="http://schemas.microsoft.com/office/powerpoint/2010/main" val="125574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0"/>
            <a:ext cx="10515600" cy="938151"/>
          </a:xfrm>
        </p:spPr>
        <p:txBody>
          <a:bodyPr>
            <a:normAutofit/>
          </a:bodyPr>
          <a:lstStyle/>
          <a:p>
            <a:pPr algn="ctr"/>
            <a:r>
              <a:rPr lang="ar-IQ" sz="2800" b="1" dirty="0"/>
              <a:t>مقاييس التشتت النسبية </a:t>
            </a:r>
            <a:r>
              <a:rPr lang="en-US" sz="2800" b="1" dirty="0"/>
              <a:t> Relative Dispersion Measures</a:t>
            </a:r>
            <a:r>
              <a:rPr lang="ar-IQ" sz="2800" b="1" dirty="0" smtClean="0"/>
              <a:t> </a:t>
            </a:r>
            <a:endParaRPr lang="ar-IQ" sz="2800"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838200" y="1052945"/>
                <a:ext cx="10515600" cy="5666510"/>
              </a:xfrm>
            </p:spPr>
            <p:txBody>
              <a:bodyPr/>
              <a:lstStyle/>
              <a:p>
                <a:pPr marL="0" lvl="0" indent="0">
                  <a:buNone/>
                </a:pPr>
                <a:r>
                  <a:rPr lang="ar-SA" sz="2400" b="1" dirty="0" smtClean="0"/>
                  <a:t>معامل </a:t>
                </a:r>
                <a:r>
                  <a:rPr lang="ar-SA" sz="2400" b="1" dirty="0"/>
                  <a:t>التشتت المستند إلى المدى:</a:t>
                </a:r>
                <a:endParaRPr lang="en-US" sz="2400" dirty="0"/>
              </a:p>
              <a:p>
                <a:pPr marL="0" indent="0">
                  <a:buNone/>
                </a:pPr>
                <a:r>
                  <a:rPr lang="ar-SA" sz="2400" dirty="0"/>
                  <a:t>أفرض أن </a:t>
                </a:r>
                <a:r>
                  <a:rPr lang="en-US" sz="2400" dirty="0"/>
                  <a:t>X</a:t>
                </a:r>
                <a:r>
                  <a:rPr lang="en-US" sz="2400" baseline="-25000" dirty="0"/>
                  <a:t>1</a:t>
                </a:r>
                <a:r>
                  <a:rPr lang="en-US" sz="2400" dirty="0"/>
                  <a:t>, X</a:t>
                </a:r>
                <a:r>
                  <a:rPr lang="en-US" sz="2400" baseline="-25000" dirty="0"/>
                  <a:t>2</a:t>
                </a:r>
                <a:r>
                  <a:rPr lang="en-US" sz="2400" dirty="0"/>
                  <a:t>, ….., </a:t>
                </a:r>
                <a:r>
                  <a:rPr lang="en-US" sz="2400" dirty="0" err="1"/>
                  <a:t>X</a:t>
                </a:r>
                <a:r>
                  <a:rPr lang="en-US" sz="2400" baseline="-25000" dirty="0" err="1"/>
                  <a:t>n</a:t>
                </a:r>
                <a:r>
                  <a:rPr lang="ar-SA" sz="2400" dirty="0"/>
                  <a:t> تمثل قياسات مفردات عينة قوامها </a:t>
                </a:r>
                <a:r>
                  <a:rPr lang="en-US" sz="2400" dirty="0"/>
                  <a:t>n</a:t>
                </a:r>
                <a:r>
                  <a:rPr lang="ar-SA" sz="2400" dirty="0"/>
                  <a:t> ، وأن </a:t>
                </a:r>
                <a:r>
                  <a:rPr lang="en-US" sz="2400" dirty="0"/>
                  <a:t>X</a:t>
                </a:r>
                <a:r>
                  <a:rPr lang="en-US" sz="2400" baseline="-25000" dirty="0"/>
                  <a:t>L</a:t>
                </a:r>
                <a:r>
                  <a:rPr lang="ar-SA" sz="2400" dirty="0"/>
                  <a:t> تمثل أكبر قيمة في هذه المجموعة، وأن </a:t>
                </a:r>
                <a:r>
                  <a:rPr lang="en-US" sz="2400" dirty="0"/>
                  <a:t>X</a:t>
                </a:r>
                <a:r>
                  <a:rPr lang="en-US" sz="2400" baseline="-25000" dirty="0"/>
                  <a:t>S</a:t>
                </a:r>
                <a:r>
                  <a:rPr lang="ar-SA" sz="2400" dirty="0"/>
                  <a:t> تمثل أصغر قيمة فيها. فإن معامل التشتت المستند إلى المدى </a:t>
                </a:r>
                <a:r>
                  <a:rPr lang="en-US" sz="2400" dirty="0"/>
                  <a:t>C.D</a:t>
                </a:r>
                <a:r>
                  <a:rPr lang="ar-SA" sz="2400" dirty="0"/>
                  <a:t> </a:t>
                </a:r>
                <a:r>
                  <a:rPr lang="ar-IQ" sz="2400" dirty="0" smtClean="0"/>
                  <a:t>يحسب من خلال الصيغة الاتية</a:t>
                </a:r>
                <a:r>
                  <a:rPr lang="ar-SA" sz="2400" dirty="0" smtClean="0"/>
                  <a:t>:</a:t>
                </a:r>
                <a:endParaRPr lang="en-US" sz="2400" dirty="0"/>
              </a:p>
              <a:p>
                <a:pPr marL="0" indent="0" rtl="0">
                  <a:buNone/>
                </a:pPr>
                <a:endParaRPr lang="en-US" sz="2400" dirty="0" smtClean="0"/>
              </a:p>
              <a:p>
                <a:pPr marL="0" indent="0" rtl="0">
                  <a:buNone/>
                </a:pPr>
                <a:r>
                  <a:rPr lang="en-US" sz="2400" b="1" dirty="0" smtClean="0"/>
                  <a:t>C.D </a:t>
                </a:r>
                <a:r>
                  <a:rPr lang="en-US" sz="2400" b="1" dirty="0"/>
                  <a:t>(R) = </a:t>
                </a:r>
                <a14:m>
                  <m:oMath xmlns:m="http://schemas.openxmlformats.org/officeDocument/2006/math">
                    <m:f>
                      <m:fPr>
                        <m:ctrlPr>
                          <a:rPr lang="en-US" sz="2400" b="1" i="1">
                            <a:latin typeface="Cambria Math" panose="02040503050406030204" pitchFamily="18" charset="0"/>
                          </a:rPr>
                        </m:ctrlPr>
                      </m:fPr>
                      <m:num>
                        <m:sSub>
                          <m:sSubPr>
                            <m:ctrlPr>
                              <a:rPr lang="en-US" sz="2400" b="1" i="1">
                                <a:latin typeface="Cambria Math" panose="02040503050406030204" pitchFamily="18" charset="0"/>
                              </a:rPr>
                            </m:ctrlPr>
                          </m:sSubPr>
                          <m:e>
                            <m:r>
                              <a:rPr lang="en-US" sz="2400" b="1" i="1">
                                <a:latin typeface="Cambria Math" panose="02040503050406030204" pitchFamily="18" charset="0"/>
                              </a:rPr>
                              <m:t>𝑿</m:t>
                            </m:r>
                          </m:e>
                          <m:sub>
                            <m:r>
                              <a:rPr lang="en-US" sz="2400" b="1" i="1">
                                <a:latin typeface="Cambria Math" panose="02040503050406030204" pitchFamily="18" charset="0"/>
                              </a:rPr>
                              <m:t>𝑳</m:t>
                            </m:r>
                          </m:sub>
                        </m:sSub>
                        <m:r>
                          <a:rPr lang="en-US" sz="2400" b="1" i="1">
                            <a:latin typeface="Cambria Math" panose="02040503050406030204" pitchFamily="18" charset="0"/>
                          </a:rPr>
                          <m:t>−</m:t>
                        </m:r>
                        <m:sSub>
                          <m:sSubPr>
                            <m:ctrlPr>
                              <a:rPr lang="en-US" sz="2400" b="1" i="1">
                                <a:latin typeface="Cambria Math" panose="02040503050406030204" pitchFamily="18" charset="0"/>
                              </a:rPr>
                            </m:ctrlPr>
                          </m:sSubPr>
                          <m:e>
                            <m:r>
                              <a:rPr lang="en-US" sz="2400" b="1" i="1">
                                <a:latin typeface="Cambria Math" panose="02040503050406030204" pitchFamily="18" charset="0"/>
                              </a:rPr>
                              <m:t>𝑿</m:t>
                            </m:r>
                          </m:e>
                          <m:sub>
                            <m:r>
                              <a:rPr lang="en-US" sz="2400" b="1" i="1">
                                <a:latin typeface="Cambria Math" panose="02040503050406030204" pitchFamily="18" charset="0"/>
                              </a:rPr>
                              <m:t>𝑺</m:t>
                            </m:r>
                          </m:sub>
                        </m:sSub>
                      </m:num>
                      <m:den>
                        <m:sSub>
                          <m:sSubPr>
                            <m:ctrlPr>
                              <a:rPr lang="en-US" sz="2400" b="1" i="1">
                                <a:latin typeface="Cambria Math" panose="02040503050406030204" pitchFamily="18" charset="0"/>
                              </a:rPr>
                            </m:ctrlPr>
                          </m:sSubPr>
                          <m:e>
                            <m:r>
                              <a:rPr lang="en-US" sz="2400" b="1" i="1">
                                <a:latin typeface="Cambria Math" panose="02040503050406030204" pitchFamily="18" charset="0"/>
                              </a:rPr>
                              <m:t>𝑿</m:t>
                            </m:r>
                          </m:e>
                          <m:sub>
                            <m:r>
                              <a:rPr lang="en-US" sz="2400" b="1" i="1">
                                <a:latin typeface="Cambria Math" panose="02040503050406030204" pitchFamily="18" charset="0"/>
                              </a:rPr>
                              <m:t>𝑳</m:t>
                            </m:r>
                          </m:sub>
                        </m:sSub>
                        <m:r>
                          <a:rPr lang="en-US" sz="2400" b="1">
                            <a:latin typeface="Cambria Math" panose="02040503050406030204" pitchFamily="18" charset="0"/>
                          </a:rPr>
                          <m:t>+</m:t>
                        </m:r>
                        <m:sSub>
                          <m:sSubPr>
                            <m:ctrlPr>
                              <a:rPr lang="en-US" sz="2400" b="1" i="1">
                                <a:latin typeface="Cambria Math" panose="02040503050406030204" pitchFamily="18" charset="0"/>
                              </a:rPr>
                            </m:ctrlPr>
                          </m:sSubPr>
                          <m:e>
                            <m:r>
                              <a:rPr lang="en-US" sz="2400" b="1" i="1">
                                <a:latin typeface="Cambria Math" panose="02040503050406030204" pitchFamily="18" charset="0"/>
                              </a:rPr>
                              <m:t>𝑿</m:t>
                            </m:r>
                          </m:e>
                          <m:sub>
                            <m:r>
                              <a:rPr lang="en-US" sz="2400" b="1" i="1">
                                <a:latin typeface="Cambria Math" panose="02040503050406030204" pitchFamily="18" charset="0"/>
                              </a:rPr>
                              <m:t>𝑺</m:t>
                            </m:r>
                          </m:sub>
                        </m:sSub>
                      </m:den>
                    </m:f>
                    <m:r>
                      <a:rPr lang="en-US" sz="2400" b="1" i="1">
                        <a:latin typeface="Cambria Math" panose="02040503050406030204" pitchFamily="18" charset="0"/>
                      </a:rPr>
                      <m:t>= </m:t>
                    </m:r>
                    <m:f>
                      <m:fPr>
                        <m:ctrlPr>
                          <a:rPr lang="en-US" sz="2400" b="1" i="1">
                            <a:latin typeface="Cambria Math" panose="02040503050406030204" pitchFamily="18" charset="0"/>
                          </a:rPr>
                        </m:ctrlPr>
                      </m:fPr>
                      <m:num>
                        <m:r>
                          <a:rPr lang="en-US" sz="2400" b="1" i="1">
                            <a:latin typeface="Cambria Math" panose="02040503050406030204" pitchFamily="18" charset="0"/>
                          </a:rPr>
                          <m:t>𝑹</m:t>
                        </m:r>
                      </m:num>
                      <m:den>
                        <m:sSub>
                          <m:sSubPr>
                            <m:ctrlPr>
                              <a:rPr lang="en-US" sz="2400" b="1" i="1">
                                <a:latin typeface="Cambria Math" panose="02040503050406030204" pitchFamily="18" charset="0"/>
                              </a:rPr>
                            </m:ctrlPr>
                          </m:sSubPr>
                          <m:e>
                            <m:r>
                              <a:rPr lang="en-US" sz="2400" b="1" i="1">
                                <a:latin typeface="Cambria Math" panose="02040503050406030204" pitchFamily="18" charset="0"/>
                              </a:rPr>
                              <m:t>𝑿</m:t>
                            </m:r>
                          </m:e>
                          <m:sub>
                            <m:r>
                              <a:rPr lang="en-US" sz="2400" b="1" i="1">
                                <a:latin typeface="Cambria Math" panose="02040503050406030204" pitchFamily="18" charset="0"/>
                              </a:rPr>
                              <m:t>𝑳</m:t>
                            </m:r>
                          </m:sub>
                        </m:sSub>
                        <m:r>
                          <a:rPr lang="en-US" sz="2400" b="1">
                            <a:latin typeface="Cambria Math" panose="02040503050406030204" pitchFamily="18" charset="0"/>
                          </a:rPr>
                          <m:t>+</m:t>
                        </m:r>
                        <m:sSub>
                          <m:sSubPr>
                            <m:ctrlPr>
                              <a:rPr lang="en-US" sz="2400" b="1" i="1">
                                <a:latin typeface="Cambria Math" panose="02040503050406030204" pitchFamily="18" charset="0"/>
                              </a:rPr>
                            </m:ctrlPr>
                          </m:sSubPr>
                          <m:e>
                            <m:r>
                              <a:rPr lang="en-US" sz="2400" b="1" i="1">
                                <a:latin typeface="Cambria Math" panose="02040503050406030204" pitchFamily="18" charset="0"/>
                              </a:rPr>
                              <m:t>𝑿</m:t>
                            </m:r>
                          </m:e>
                          <m:sub>
                            <m:r>
                              <a:rPr lang="en-US" sz="2400" b="1" i="1">
                                <a:latin typeface="Cambria Math" panose="02040503050406030204" pitchFamily="18" charset="0"/>
                              </a:rPr>
                              <m:t>𝑺</m:t>
                            </m:r>
                          </m:sub>
                        </m:sSub>
                      </m:den>
                    </m:f>
                  </m:oMath>
                </a14:m>
                <a:r>
                  <a:rPr lang="en-US" sz="2400" b="1" dirty="0"/>
                  <a:t> . 100       </a:t>
                </a:r>
                <a:r>
                  <a:rPr lang="en-US" sz="2400" dirty="0"/>
                  <a:t>……..(1</a:t>
                </a:r>
                <a:r>
                  <a:rPr lang="en-US" sz="2400" dirty="0" smtClean="0"/>
                  <a:t>)</a:t>
                </a:r>
                <a:r>
                  <a:rPr lang="ar-IQ" sz="2400" dirty="0" smtClean="0"/>
                  <a:t>                                                   </a:t>
                </a:r>
                <a:endParaRPr lang="en-US" sz="2400" dirty="0"/>
              </a:p>
              <a:p>
                <a:pPr marL="0" indent="0">
                  <a:buNone/>
                </a:pPr>
                <a:endParaRPr lang="en-US" sz="2400" dirty="0" smtClean="0"/>
              </a:p>
              <a:p>
                <a:pPr marL="0" indent="0">
                  <a:buNone/>
                </a:pPr>
                <a:r>
                  <a:rPr lang="ar-SA" sz="2400" dirty="0" smtClean="0"/>
                  <a:t>حيث </a:t>
                </a:r>
                <a:r>
                  <a:rPr lang="en-US" sz="2400" dirty="0"/>
                  <a:t>R</a:t>
                </a:r>
                <a:r>
                  <a:rPr lang="ar-SA" sz="2400" dirty="0"/>
                  <a:t> تمثل المدى لهذه المجموعة.</a:t>
                </a:r>
                <a:endParaRPr lang="en-US" sz="2400" dirty="0"/>
              </a:p>
              <a:p>
                <a:pPr marL="0" indent="0">
                  <a:buNone/>
                </a:pPr>
                <a:r>
                  <a:rPr lang="ar-SA" sz="2400" dirty="0"/>
                  <a:t>وحيث أن </a:t>
                </a:r>
                <a:r>
                  <a:rPr lang="en-US" sz="2400" dirty="0"/>
                  <a:t>R</a:t>
                </a:r>
                <a:r>
                  <a:rPr lang="ar-SA" sz="2400" dirty="0"/>
                  <a:t> لا يعول عليه كثيراً؛ بسبب حساسيته كونه يعتمد على قيمتين متطرفتين فقط ، لهذا فإن معامل التشتت المدوي هو الآخر لا يعول عليه كثيراً</a:t>
                </a:r>
                <a:r>
                  <a:rPr lang="ar-SA" dirty="0"/>
                  <a:t>.</a:t>
                </a:r>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838200" y="1052945"/>
                <a:ext cx="10515600" cy="5666510"/>
              </a:xfrm>
              <a:blipFill>
                <a:blip r:embed="rId2"/>
                <a:stretch>
                  <a:fillRect t="-1615" r="-870"/>
                </a:stretch>
              </a:blipFill>
            </p:spPr>
            <p:txBody>
              <a:bodyPr/>
              <a:lstStyle/>
              <a:p>
                <a:r>
                  <a:rPr lang="ar-IQ">
                    <a:noFill/>
                  </a:rPr>
                  <a:t> </a:t>
                </a:r>
              </a:p>
            </p:txBody>
          </p:sp>
        </mc:Fallback>
      </mc:AlternateContent>
    </p:spTree>
    <p:extLst>
      <p:ext uri="{BB962C8B-B14F-4D97-AF65-F5344CB8AC3E}">
        <p14:creationId xmlns:p14="http://schemas.microsoft.com/office/powerpoint/2010/main" val="4224099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57307"/>
            <a:ext cx="10515600" cy="798657"/>
          </a:xfrm>
        </p:spPr>
        <p:txBody>
          <a:bodyPr>
            <a:normAutofit/>
          </a:bodyPr>
          <a:lstStyle/>
          <a:p>
            <a:pPr algn="ctr"/>
            <a:r>
              <a:rPr lang="ar-IQ" sz="2800" b="1" dirty="0"/>
              <a:t>مقاييس التشتت النسبية </a:t>
            </a:r>
            <a:r>
              <a:rPr lang="en-US" sz="2800" b="1" dirty="0"/>
              <a:t> Relative Dispersion Measures</a:t>
            </a:r>
            <a:r>
              <a:rPr lang="ar-IQ" sz="2800" b="1" dirty="0"/>
              <a:t> </a:t>
            </a:r>
            <a:endParaRPr lang="ar-IQ" sz="2800" dirty="0"/>
          </a:p>
        </p:txBody>
      </p:sp>
      <p:sp>
        <p:nvSpPr>
          <p:cNvPr id="3" name="عنصر نائب للمحتوى 2"/>
          <p:cNvSpPr>
            <a:spLocks noGrp="1"/>
          </p:cNvSpPr>
          <p:nvPr>
            <p:ph idx="1"/>
          </p:nvPr>
        </p:nvSpPr>
        <p:spPr>
          <a:xfrm>
            <a:off x="838200" y="1163782"/>
            <a:ext cx="10515600" cy="5583381"/>
          </a:xfrm>
        </p:spPr>
        <p:txBody>
          <a:bodyPr>
            <a:normAutofit/>
          </a:bodyPr>
          <a:lstStyle/>
          <a:p>
            <a:pPr marL="0" indent="0">
              <a:buNone/>
            </a:pPr>
            <a:r>
              <a:rPr lang="ar-SA" sz="2400" b="1" dirty="0"/>
              <a:t>مثال:-</a:t>
            </a:r>
            <a:endParaRPr lang="en-US" sz="2400" dirty="0"/>
          </a:p>
          <a:p>
            <a:pPr marL="0" indent="0">
              <a:buNone/>
            </a:pPr>
            <a:r>
              <a:rPr lang="ar-SA" sz="2400" dirty="0"/>
              <a:t>قارن بين درجة تجانس قيم المجموعتين التاليتين</a:t>
            </a:r>
            <a:r>
              <a:rPr lang="ar-SA" sz="2400" b="1" dirty="0"/>
              <a:t>:-</a:t>
            </a:r>
            <a:endParaRPr lang="en-US" sz="2400" dirty="0"/>
          </a:p>
          <a:p>
            <a:pPr marL="0" indent="0">
              <a:buNone/>
            </a:pPr>
            <a:r>
              <a:rPr lang="ar-SA" sz="2400" b="1" dirty="0"/>
              <a:t>المجموعة الأولى</a:t>
            </a:r>
            <a:r>
              <a:rPr lang="ar-SA" sz="2400" dirty="0" smtClean="0"/>
              <a:t>:</a:t>
            </a:r>
            <a:r>
              <a:rPr lang="en-US" sz="2400" dirty="0" smtClean="0"/>
              <a:t> </a:t>
            </a:r>
            <a:r>
              <a:rPr lang="en-US" sz="2400" dirty="0"/>
              <a:t>7, 11, </a:t>
            </a:r>
            <a:r>
              <a:rPr lang="en-US" sz="2400" dirty="0" smtClean="0"/>
              <a:t>10, </a:t>
            </a:r>
            <a:r>
              <a:rPr lang="en-US" sz="2400" dirty="0"/>
              <a:t>12, </a:t>
            </a:r>
            <a:r>
              <a:rPr lang="en-US" sz="2400" dirty="0" smtClean="0"/>
              <a:t>7, </a:t>
            </a:r>
            <a:r>
              <a:rPr lang="en-US" sz="2400" dirty="0"/>
              <a:t>6, </a:t>
            </a:r>
            <a:r>
              <a:rPr lang="en-US" sz="2400" dirty="0" smtClean="0"/>
              <a:t>18, 14, 4, 5  </a:t>
            </a:r>
            <a:endParaRPr lang="en-US" sz="2400" dirty="0"/>
          </a:p>
          <a:p>
            <a:pPr marL="0" indent="0">
              <a:buNone/>
            </a:pPr>
            <a:r>
              <a:rPr lang="ar-SA" sz="2400" b="1" dirty="0"/>
              <a:t>المجموعة الثانية</a:t>
            </a:r>
            <a:r>
              <a:rPr lang="ar-SA" sz="2400" dirty="0"/>
              <a:t>: </a:t>
            </a:r>
            <a:r>
              <a:rPr lang="en-US" sz="2400" dirty="0" smtClean="0"/>
              <a:t>6 , </a:t>
            </a:r>
            <a:r>
              <a:rPr lang="en-US" sz="2400" dirty="0"/>
              <a:t>8, </a:t>
            </a:r>
            <a:r>
              <a:rPr lang="en-US" sz="2400" dirty="0" smtClean="0"/>
              <a:t>10 , </a:t>
            </a:r>
            <a:r>
              <a:rPr lang="en-US" sz="2400" dirty="0"/>
              <a:t>4, 7, </a:t>
            </a:r>
            <a:r>
              <a:rPr lang="en-US" sz="2400" dirty="0" smtClean="0"/>
              <a:t>2 , 9</a:t>
            </a:r>
            <a:r>
              <a:rPr lang="en-US" sz="2400" dirty="0"/>
              <a:t>, </a:t>
            </a:r>
            <a:r>
              <a:rPr lang="en-US" sz="2400" dirty="0" smtClean="0"/>
              <a:t>10 , 8 , </a:t>
            </a:r>
            <a:r>
              <a:rPr lang="en-US" sz="2400" dirty="0"/>
              <a:t>5</a:t>
            </a:r>
            <a:endParaRPr lang="ar-IQ" sz="2400" dirty="0"/>
          </a:p>
        </p:txBody>
      </p:sp>
      <mc:AlternateContent xmlns:mc="http://schemas.openxmlformats.org/markup-compatibility/2006" xmlns:a14="http://schemas.microsoft.com/office/drawing/2010/main">
        <mc:Choice Requires="a14">
          <p:graphicFrame>
            <p:nvGraphicFramePr>
              <p:cNvPr id="6" name="جدول 5"/>
              <p:cNvGraphicFramePr>
                <a:graphicFrameLocks noGrp="1"/>
              </p:cNvGraphicFramePr>
              <p:nvPr>
                <p:extLst/>
              </p:nvPr>
            </p:nvGraphicFramePr>
            <p:xfrm>
              <a:off x="1620981" y="3172691"/>
              <a:ext cx="8839200" cy="2230582"/>
            </p:xfrm>
            <a:graphic>
              <a:graphicData uri="http://schemas.openxmlformats.org/drawingml/2006/table">
                <a:tbl>
                  <a:tblPr firstRow="1" firstCol="1" bandRow="1">
                    <a:tableStyleId>{72833802-FEF1-4C79-8D5D-14CF1EAF98D9}</a:tableStyleId>
                  </a:tblPr>
                  <a:tblGrid>
                    <a:gridCol w="4419600">
                      <a:extLst>
                        <a:ext uri="{9D8B030D-6E8A-4147-A177-3AD203B41FA5}">
                          <a16:colId xmlns:a16="http://schemas.microsoft.com/office/drawing/2014/main" val="3161302501"/>
                        </a:ext>
                      </a:extLst>
                    </a:gridCol>
                    <a:gridCol w="4419600">
                      <a:extLst>
                        <a:ext uri="{9D8B030D-6E8A-4147-A177-3AD203B41FA5}">
                          <a16:colId xmlns:a16="http://schemas.microsoft.com/office/drawing/2014/main" val="1777897773"/>
                        </a:ext>
                      </a:extLst>
                    </a:gridCol>
                  </a:tblGrid>
                  <a:tr h="590801">
                    <a:tc>
                      <a:txBody>
                        <a:bodyPr/>
                        <a:lstStyle/>
                        <a:p>
                          <a:pPr algn="ctr" rtl="0">
                            <a:lnSpc>
                              <a:spcPct val="150000"/>
                            </a:lnSpc>
                            <a:spcAft>
                              <a:spcPts val="1000"/>
                            </a:spcAft>
                          </a:pPr>
                          <a:r>
                            <a:rPr lang="en-US" sz="1600" dirty="0">
                              <a:effectLst/>
                            </a:rPr>
                            <a:t>R</a:t>
                          </a:r>
                          <a:r>
                            <a:rPr lang="en-US" sz="1600" baseline="-25000" dirty="0">
                              <a:effectLst/>
                            </a:rPr>
                            <a:t>2</a:t>
                          </a:r>
                          <a:r>
                            <a:rPr lang="en-US" sz="1600" dirty="0">
                              <a:effectLst/>
                            </a:rPr>
                            <a:t> = </a:t>
                          </a:r>
                          <a:r>
                            <a:rPr lang="en-US" sz="1600" dirty="0" smtClean="0">
                              <a:effectLst/>
                            </a:rPr>
                            <a:t>10 </a:t>
                          </a:r>
                          <a:r>
                            <a:rPr lang="en-US" sz="1600" dirty="0">
                              <a:effectLst/>
                            </a:rPr>
                            <a:t>– </a:t>
                          </a:r>
                          <a:r>
                            <a:rPr lang="en-US" sz="1600" dirty="0" smtClean="0">
                              <a:effectLst/>
                            </a:rPr>
                            <a:t>2 </a:t>
                          </a:r>
                          <a:r>
                            <a:rPr lang="en-US" sz="1600" dirty="0">
                              <a:effectLst/>
                            </a:rPr>
                            <a:t>= </a:t>
                          </a:r>
                          <a:r>
                            <a:rPr lang="en-US" sz="1600" dirty="0" smtClean="0">
                              <a:effectLst/>
                            </a:rPr>
                            <a:t>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1000"/>
                            </a:spcAft>
                          </a:pPr>
                          <a:r>
                            <a:rPr lang="en-US" sz="1600" dirty="0">
                              <a:effectLst/>
                            </a:rPr>
                            <a:t>R</a:t>
                          </a:r>
                          <a:r>
                            <a:rPr lang="en-US" sz="1600" baseline="-25000" dirty="0">
                              <a:effectLst/>
                            </a:rPr>
                            <a:t>1</a:t>
                          </a:r>
                          <a:r>
                            <a:rPr lang="en-US" sz="1600" dirty="0">
                              <a:effectLst/>
                            </a:rPr>
                            <a:t> = </a:t>
                          </a:r>
                          <a:r>
                            <a:rPr lang="en-US" sz="1600" dirty="0" smtClean="0">
                              <a:effectLst/>
                            </a:rPr>
                            <a:t>18 </a:t>
                          </a:r>
                          <a:r>
                            <a:rPr lang="en-US" sz="1600" dirty="0">
                              <a:effectLst/>
                            </a:rPr>
                            <a:t>– </a:t>
                          </a:r>
                          <a:r>
                            <a:rPr lang="en-US" sz="1600" dirty="0" smtClean="0">
                              <a:effectLst/>
                            </a:rPr>
                            <a:t>4 </a:t>
                          </a:r>
                          <a:r>
                            <a:rPr lang="en-US" sz="1600" dirty="0">
                              <a:effectLst/>
                            </a:rPr>
                            <a:t>= </a:t>
                          </a:r>
                          <a:r>
                            <a:rPr lang="en-US" sz="1600" dirty="0" smtClean="0">
                              <a:effectLst/>
                            </a:rPr>
                            <a:t>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77220923"/>
                      </a:ext>
                    </a:extLst>
                  </a:tr>
                  <a:tr h="1048980">
                    <a:tc>
                      <a:txBody>
                        <a:bodyPr/>
                        <a:lstStyle/>
                        <a:p>
                          <a:pPr algn="ctr" rtl="0">
                            <a:lnSpc>
                              <a:spcPct val="150000"/>
                            </a:lnSpc>
                            <a:spcAft>
                              <a:spcPts val="1000"/>
                            </a:spcAft>
                          </a:pPr>
                          <a:r>
                            <a:rPr lang="en-US" sz="1600" dirty="0" smtClean="0">
                              <a:effectLst/>
                            </a:rPr>
                            <a:t>CD (R</a:t>
                          </a:r>
                          <a:r>
                            <a:rPr lang="en-US" sz="1600" baseline="-25000" dirty="0">
                              <a:effectLst/>
                            </a:rPr>
                            <a:t>2</a:t>
                          </a:r>
                          <a:r>
                            <a:rPr lang="en-US" sz="1600" dirty="0">
                              <a:effectLst/>
                            </a:rPr>
                            <a:t>) = </a:t>
                          </a:r>
                          <a14:m>
                            <m:oMath xmlns:m="http://schemas.openxmlformats.org/officeDocument/2006/math">
                              <m:f>
                                <m:fPr>
                                  <m:ctrlPr>
                                    <a:rPr lang="en-US" sz="2000" i="1">
                                      <a:effectLst/>
                                      <a:latin typeface="Cambria Math" panose="02040503050406030204" pitchFamily="18" charset="0"/>
                                    </a:rPr>
                                  </m:ctrlPr>
                                </m:fPr>
                                <m:num>
                                  <m:r>
                                    <a:rPr lang="en-US" sz="2000" b="1" i="0" smtClean="0">
                                      <a:effectLst/>
                                      <a:latin typeface="Cambria Math" panose="02040503050406030204" pitchFamily="18" charset="0"/>
                                    </a:rPr>
                                    <m:t>𝟖</m:t>
                                  </m:r>
                                </m:num>
                                <m:den>
                                  <m:r>
                                    <a:rPr lang="en-US" sz="2000">
                                      <a:effectLst/>
                                      <a:latin typeface="Cambria Math" panose="02040503050406030204" pitchFamily="18" charset="0"/>
                                    </a:rPr>
                                    <m:t>1</m:t>
                                  </m:r>
                                  <m:r>
                                    <a:rPr lang="en-US" sz="2000" b="1" i="0" smtClean="0">
                                      <a:effectLst/>
                                      <a:latin typeface="Cambria Math" panose="02040503050406030204" pitchFamily="18" charset="0"/>
                                    </a:rPr>
                                    <m:t>𝟐</m:t>
                                  </m:r>
                                </m:den>
                              </m:f>
                            </m:oMath>
                          </a14:m>
                          <a:r>
                            <a:rPr lang="en-US" sz="1600" dirty="0">
                              <a:effectLst/>
                            </a:rPr>
                            <a:t> . 100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1000"/>
                            </a:spcAft>
                          </a:pPr>
                          <a:r>
                            <a:rPr lang="en-US" sz="1600" b="1" dirty="0" smtClean="0">
                              <a:effectLst/>
                            </a:rPr>
                            <a:t>CD (R</a:t>
                          </a:r>
                          <a:r>
                            <a:rPr lang="en-US" sz="1600" b="1" baseline="-25000" dirty="0">
                              <a:effectLst/>
                            </a:rPr>
                            <a:t>1</a:t>
                          </a:r>
                          <a:r>
                            <a:rPr lang="en-US" sz="1600" b="1" dirty="0">
                              <a:effectLst/>
                            </a:rPr>
                            <a:t>) = </a:t>
                          </a:r>
                          <a14:m>
                            <m:oMath xmlns:m="http://schemas.openxmlformats.org/officeDocument/2006/math">
                              <m:f>
                                <m:fPr>
                                  <m:ctrlPr>
                                    <a:rPr lang="en-US" sz="2000" b="1" i="1">
                                      <a:effectLst/>
                                      <a:latin typeface="Cambria Math" panose="02040503050406030204" pitchFamily="18" charset="0"/>
                                    </a:rPr>
                                  </m:ctrlPr>
                                </m:fPr>
                                <m:num>
                                  <m:r>
                                    <a:rPr lang="en-US" sz="2000" b="1" i="1">
                                      <a:effectLst/>
                                      <a:latin typeface="Cambria Math" panose="02040503050406030204" pitchFamily="18" charset="0"/>
                                    </a:rPr>
                                    <m:t>𝟏</m:t>
                                  </m:r>
                                  <m:r>
                                    <a:rPr lang="en-US" sz="2000" b="1" i="0" smtClean="0">
                                      <a:effectLst/>
                                      <a:latin typeface="Cambria Math" panose="02040503050406030204" pitchFamily="18" charset="0"/>
                                    </a:rPr>
                                    <m:t>𝟒</m:t>
                                  </m:r>
                                </m:num>
                                <m:den>
                                  <m:r>
                                    <a:rPr lang="en-US" sz="2000" b="1" i="1">
                                      <a:effectLst/>
                                      <a:latin typeface="Cambria Math" panose="02040503050406030204" pitchFamily="18" charset="0"/>
                                    </a:rPr>
                                    <m:t>𝟐𝟐</m:t>
                                  </m:r>
                                </m:den>
                              </m:f>
                            </m:oMath>
                          </a14:m>
                          <a:r>
                            <a:rPr lang="en-US" sz="1600" b="1" dirty="0">
                              <a:effectLst/>
                            </a:rPr>
                            <a:t> . 100</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20719685"/>
                      </a:ext>
                    </a:extLst>
                  </a:tr>
                  <a:tr h="590801">
                    <a:tc>
                      <a:txBody>
                        <a:bodyPr/>
                        <a:lstStyle/>
                        <a:p>
                          <a:pPr marL="1170305" algn="l" rtl="0">
                            <a:lnSpc>
                              <a:spcPct val="150000"/>
                            </a:lnSpc>
                            <a:spcAft>
                              <a:spcPts val="1000"/>
                            </a:spcAft>
                          </a:pPr>
                          <a:r>
                            <a:rPr lang="ar-IQ" sz="1600" dirty="0" smtClean="0">
                              <a:effectLst/>
                            </a:rPr>
                            <a:t>                </a:t>
                          </a:r>
                          <a:r>
                            <a:rPr lang="en-US" sz="1600" dirty="0" smtClean="0">
                              <a:effectLst/>
                            </a:rPr>
                            <a:t>= 66.6 %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1165225" algn="l" rtl="0">
                            <a:lnSpc>
                              <a:spcPct val="150000"/>
                            </a:lnSpc>
                            <a:spcAft>
                              <a:spcPts val="1000"/>
                            </a:spcAft>
                          </a:pPr>
                          <a:r>
                            <a:rPr lang="ar-IQ" sz="1600" b="1" dirty="0" smtClean="0">
                              <a:effectLst/>
                            </a:rPr>
                            <a:t>                </a:t>
                          </a:r>
                          <a:r>
                            <a:rPr lang="en-US" sz="1600" b="1" dirty="0" smtClean="0">
                              <a:effectLst/>
                            </a:rPr>
                            <a:t>= 63.6 %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86347053"/>
                      </a:ext>
                    </a:extLst>
                  </a:tr>
                </a:tbl>
              </a:graphicData>
            </a:graphic>
          </p:graphicFrame>
        </mc:Choice>
        <mc:Fallback xmlns="">
          <p:graphicFrame>
            <p:nvGraphicFramePr>
              <p:cNvPr id="6" name="جدول 5"/>
              <p:cNvGraphicFramePr>
                <a:graphicFrameLocks noGrp="1"/>
              </p:cNvGraphicFramePr>
              <p:nvPr>
                <p:extLst>
                  <p:ext uri="{D42A27DB-BD31-4B8C-83A1-F6EECF244321}">
                    <p14:modId xmlns:p14="http://schemas.microsoft.com/office/powerpoint/2010/main" val="2257506873"/>
                  </p:ext>
                </p:extLst>
              </p:nvPr>
            </p:nvGraphicFramePr>
            <p:xfrm>
              <a:off x="1620981" y="3172691"/>
              <a:ext cx="8839200" cy="2230582"/>
            </p:xfrm>
            <a:graphic>
              <a:graphicData uri="http://schemas.openxmlformats.org/drawingml/2006/table">
                <a:tbl>
                  <a:tblPr firstRow="1" firstCol="1" bandRow="1">
                    <a:tableStyleId>{72833802-FEF1-4C79-8D5D-14CF1EAF98D9}</a:tableStyleId>
                  </a:tblPr>
                  <a:tblGrid>
                    <a:gridCol w="4419600">
                      <a:extLst>
                        <a:ext uri="{9D8B030D-6E8A-4147-A177-3AD203B41FA5}">
                          <a16:colId xmlns:a16="http://schemas.microsoft.com/office/drawing/2014/main" val="3161302501"/>
                        </a:ext>
                      </a:extLst>
                    </a:gridCol>
                    <a:gridCol w="4419600">
                      <a:extLst>
                        <a:ext uri="{9D8B030D-6E8A-4147-A177-3AD203B41FA5}">
                          <a16:colId xmlns:a16="http://schemas.microsoft.com/office/drawing/2014/main" val="1777897773"/>
                        </a:ext>
                      </a:extLst>
                    </a:gridCol>
                  </a:tblGrid>
                  <a:tr h="590801">
                    <a:tc>
                      <a:txBody>
                        <a:bodyPr/>
                        <a:lstStyle/>
                        <a:p>
                          <a:pPr algn="ctr" rtl="0">
                            <a:lnSpc>
                              <a:spcPct val="150000"/>
                            </a:lnSpc>
                            <a:spcAft>
                              <a:spcPts val="1000"/>
                            </a:spcAft>
                          </a:pPr>
                          <a:r>
                            <a:rPr lang="en-US" sz="1600" dirty="0">
                              <a:effectLst/>
                            </a:rPr>
                            <a:t>R</a:t>
                          </a:r>
                          <a:r>
                            <a:rPr lang="en-US" sz="1600" baseline="-25000" dirty="0">
                              <a:effectLst/>
                            </a:rPr>
                            <a:t>2</a:t>
                          </a:r>
                          <a:r>
                            <a:rPr lang="en-US" sz="1600" dirty="0">
                              <a:effectLst/>
                            </a:rPr>
                            <a:t> = </a:t>
                          </a:r>
                          <a:r>
                            <a:rPr lang="en-US" sz="1600" dirty="0" smtClean="0">
                              <a:effectLst/>
                            </a:rPr>
                            <a:t>10 </a:t>
                          </a:r>
                          <a:r>
                            <a:rPr lang="en-US" sz="1600" dirty="0">
                              <a:effectLst/>
                            </a:rPr>
                            <a:t>– </a:t>
                          </a:r>
                          <a:r>
                            <a:rPr lang="en-US" sz="1600" dirty="0" smtClean="0">
                              <a:effectLst/>
                            </a:rPr>
                            <a:t>2 </a:t>
                          </a:r>
                          <a:r>
                            <a:rPr lang="en-US" sz="1600" dirty="0">
                              <a:effectLst/>
                            </a:rPr>
                            <a:t>= </a:t>
                          </a:r>
                          <a:r>
                            <a:rPr lang="en-US" sz="1600" dirty="0" smtClean="0">
                              <a:effectLst/>
                            </a:rPr>
                            <a:t>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50000"/>
                            </a:lnSpc>
                            <a:spcAft>
                              <a:spcPts val="1000"/>
                            </a:spcAft>
                          </a:pPr>
                          <a:r>
                            <a:rPr lang="en-US" sz="1600" dirty="0">
                              <a:effectLst/>
                            </a:rPr>
                            <a:t>R</a:t>
                          </a:r>
                          <a:r>
                            <a:rPr lang="en-US" sz="1600" baseline="-25000" dirty="0">
                              <a:effectLst/>
                            </a:rPr>
                            <a:t>1</a:t>
                          </a:r>
                          <a:r>
                            <a:rPr lang="en-US" sz="1600" dirty="0">
                              <a:effectLst/>
                            </a:rPr>
                            <a:t> = </a:t>
                          </a:r>
                          <a:r>
                            <a:rPr lang="en-US" sz="1600" dirty="0" smtClean="0">
                              <a:effectLst/>
                            </a:rPr>
                            <a:t>18 </a:t>
                          </a:r>
                          <a:r>
                            <a:rPr lang="en-US" sz="1600" dirty="0">
                              <a:effectLst/>
                            </a:rPr>
                            <a:t>– </a:t>
                          </a:r>
                          <a:r>
                            <a:rPr lang="en-US" sz="1600" dirty="0" smtClean="0">
                              <a:effectLst/>
                            </a:rPr>
                            <a:t>4 </a:t>
                          </a:r>
                          <a:r>
                            <a:rPr lang="en-US" sz="1600" dirty="0">
                              <a:effectLst/>
                            </a:rPr>
                            <a:t>= </a:t>
                          </a:r>
                          <a:r>
                            <a:rPr lang="en-US" sz="1600" dirty="0" smtClean="0">
                              <a:effectLst/>
                            </a:rPr>
                            <a:t>14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77220923"/>
                      </a:ext>
                    </a:extLst>
                  </a:tr>
                  <a:tr h="1048980">
                    <a:tc>
                      <a:txBody>
                        <a:bodyPr/>
                        <a:lstStyle/>
                        <a:p>
                          <a:endParaRPr lang="ar-IQ"/>
                        </a:p>
                      </a:txBody>
                      <a:tcPr marL="68580" marR="68580" marT="0" marB="0" anchor="ctr">
                        <a:blipFill>
                          <a:blip r:embed="rId2"/>
                          <a:stretch>
                            <a:fillRect t="-56647" r="-100000" b="-56647"/>
                          </a:stretch>
                        </a:blipFill>
                      </a:tcPr>
                    </a:tc>
                    <a:tc>
                      <a:txBody>
                        <a:bodyPr/>
                        <a:lstStyle/>
                        <a:p>
                          <a:endParaRPr lang="ar-IQ"/>
                        </a:p>
                      </a:txBody>
                      <a:tcPr marL="68580" marR="68580" marT="0" marB="0" anchor="ctr">
                        <a:blipFill>
                          <a:blip r:embed="rId2"/>
                          <a:stretch>
                            <a:fillRect l="-100138" t="-56647" r="-138" b="-56647"/>
                          </a:stretch>
                        </a:blipFill>
                      </a:tcPr>
                    </a:tc>
                    <a:extLst>
                      <a:ext uri="{0D108BD9-81ED-4DB2-BD59-A6C34878D82A}">
                        <a16:rowId xmlns:a16="http://schemas.microsoft.com/office/drawing/2014/main" val="4220719685"/>
                      </a:ext>
                    </a:extLst>
                  </a:tr>
                  <a:tr h="590801">
                    <a:tc>
                      <a:txBody>
                        <a:bodyPr/>
                        <a:lstStyle/>
                        <a:p>
                          <a:pPr marL="1170305" algn="l" rtl="0">
                            <a:lnSpc>
                              <a:spcPct val="150000"/>
                            </a:lnSpc>
                            <a:spcAft>
                              <a:spcPts val="1000"/>
                            </a:spcAft>
                          </a:pPr>
                          <a:r>
                            <a:rPr lang="ar-IQ" sz="1600" dirty="0" smtClean="0">
                              <a:effectLst/>
                            </a:rPr>
                            <a:t>                </a:t>
                          </a:r>
                          <a:r>
                            <a:rPr lang="en-US" sz="1600" dirty="0" smtClean="0">
                              <a:effectLst/>
                            </a:rPr>
                            <a:t>= 66.6 %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1165225" algn="l" rtl="0">
                            <a:lnSpc>
                              <a:spcPct val="150000"/>
                            </a:lnSpc>
                            <a:spcAft>
                              <a:spcPts val="1000"/>
                            </a:spcAft>
                          </a:pPr>
                          <a:r>
                            <a:rPr lang="ar-IQ" sz="1600" b="1" dirty="0" smtClean="0">
                              <a:effectLst/>
                            </a:rPr>
                            <a:t>                </a:t>
                          </a:r>
                          <a:r>
                            <a:rPr lang="en-US" sz="1600" b="1" dirty="0" smtClean="0">
                              <a:effectLst/>
                            </a:rPr>
                            <a:t>= 63.6 %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886347053"/>
                      </a:ext>
                    </a:extLst>
                  </a:tr>
                </a:tbl>
              </a:graphicData>
            </a:graphic>
          </p:graphicFrame>
        </mc:Fallback>
      </mc:AlternateContent>
      <p:sp>
        <p:nvSpPr>
          <p:cNvPr id="7" name="مستطيل 6"/>
          <p:cNvSpPr/>
          <p:nvPr/>
        </p:nvSpPr>
        <p:spPr>
          <a:xfrm>
            <a:off x="3301340" y="5611091"/>
            <a:ext cx="7796150" cy="941796"/>
          </a:xfrm>
          <a:prstGeom prst="rect">
            <a:avLst/>
          </a:prstGeom>
        </p:spPr>
        <p:txBody>
          <a:bodyPr wrap="square">
            <a:spAutoFit/>
          </a:bodyPr>
          <a:lstStyle/>
          <a:p>
            <a:pPr marL="0" marR="0" lvl="0" indent="0" algn="justLow" defTabSz="914400" rtl="1" eaLnBrk="1" fontAlgn="auto" latinLnBrk="0" hangingPunct="1">
              <a:lnSpc>
                <a:spcPct val="115000"/>
              </a:lnSpc>
              <a:spcBef>
                <a:spcPts val="0"/>
              </a:spcBef>
              <a:spcAft>
                <a:spcPts val="0"/>
              </a:spcAft>
              <a:buClrTx/>
              <a:buSzTx/>
              <a:buFontTx/>
              <a:buNone/>
              <a:tabLst/>
              <a:defRPr/>
            </a:pPr>
            <a:r>
              <a:rPr kumimoji="0" lang="ar-IQ"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إن قيم </a:t>
            </a:r>
            <a:r>
              <a:rPr kumimoji="0" lang="ar-IQ" sz="24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المجموعة الاولى أكثر </a:t>
            </a:r>
            <a:r>
              <a:rPr kumimoji="0" lang="ar-IQ"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تجانساً من قيم المجموعة </a:t>
            </a:r>
            <a:r>
              <a:rPr kumimoji="0" lang="ar-IQ" sz="2400" b="0" i="0" u="none" strike="noStrike" kern="1200" cap="none" spc="0" normalizeH="0" baseline="0" noProof="0" dirty="0" smtClean="0">
                <a:ln>
                  <a:noFill/>
                </a:ln>
                <a:solidFill>
                  <a:prstClr val="black"/>
                </a:solidFill>
                <a:effectLst/>
                <a:uLnTx/>
                <a:uFillTx/>
                <a:latin typeface="A850-Roman"/>
                <a:ea typeface="Calibri" panose="020F0502020204030204" pitchFamily="34" charset="0"/>
                <a:cs typeface="Simplified Arabic" panose="02020603050405020304" pitchFamily="18" charset="-78"/>
              </a:rPr>
              <a:t>الثانية.</a:t>
            </a:r>
            <a:endParaRPr kumimoji="0" lang="en-US" sz="2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Low" defTabSz="914400" rtl="1" eaLnBrk="1" fontAlgn="auto" latinLnBrk="0" hangingPunct="1">
              <a:lnSpc>
                <a:spcPct val="115000"/>
              </a:lnSpc>
              <a:spcBef>
                <a:spcPts val="0"/>
              </a:spcBef>
              <a:spcAft>
                <a:spcPts val="0"/>
              </a:spcAft>
              <a:buClrTx/>
              <a:buSzTx/>
              <a:buFontTx/>
              <a:buNone/>
              <a:tabLst/>
              <a:defRPr/>
            </a:pPr>
            <a:r>
              <a:rPr kumimoji="0" lang="ar-IQ" sz="2400" b="0" i="0" u="none" strike="noStrike" kern="1200" cap="none" spc="0" normalizeH="0" baseline="0" noProof="0" dirty="0">
                <a:ln>
                  <a:noFill/>
                </a:ln>
                <a:solidFill>
                  <a:prstClr val="black"/>
                </a:solidFill>
                <a:effectLst/>
                <a:uLnTx/>
                <a:uFillTx/>
                <a:latin typeface="A850-Roman"/>
                <a:ea typeface="Calibri" panose="020F0502020204030204" pitchFamily="34" charset="0"/>
                <a:cs typeface="Simplified Arabic" panose="02020603050405020304" pitchFamily="18" charset="-78"/>
              </a:rPr>
              <a:t> </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997475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352</Words>
  <Application>Microsoft Office PowerPoint</Application>
  <PresentationFormat>شاشة عريضة</PresentationFormat>
  <Paragraphs>37</Paragraphs>
  <Slides>5</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5</vt:i4>
      </vt:variant>
    </vt:vector>
  </HeadingPairs>
  <TitlesOfParts>
    <vt:vector size="13" baseType="lpstr">
      <vt:lpstr>A850-Roman</vt:lpstr>
      <vt:lpstr>Arial</vt:lpstr>
      <vt:lpstr>Calibri</vt:lpstr>
      <vt:lpstr>Calibri Light</vt:lpstr>
      <vt:lpstr>Cambria Math</vt:lpstr>
      <vt:lpstr>Simplified Arabic</vt:lpstr>
      <vt:lpstr>Times New Roman</vt:lpstr>
      <vt:lpstr>نسق Office</vt:lpstr>
      <vt:lpstr>مقاييس التشتت النسبية Relative Dispersion Measures المحاضرة الاولى</vt:lpstr>
      <vt:lpstr>مقاييس التشتت النسبية  Relative Dispersion Measures  </vt:lpstr>
      <vt:lpstr>مقاييس التشتت النسبية  Relative Dispersion Measures </vt:lpstr>
      <vt:lpstr>مقاييس التشتت النسبية  Relative Dispersion Measures </vt:lpstr>
      <vt:lpstr>مقاييس التشتت النسبية  Relative Dispersion Measures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مقاييس التشتت النسبية Relative Dispersion Measures المحاضرة الاولى</dc:title>
  <dc:creator>Maher</dc:creator>
  <cp:lastModifiedBy>Maher</cp:lastModifiedBy>
  <cp:revision>2</cp:revision>
  <dcterms:created xsi:type="dcterms:W3CDTF">2020-10-18T10:40:21Z</dcterms:created>
  <dcterms:modified xsi:type="dcterms:W3CDTF">2020-10-18T10:55:56Z</dcterms:modified>
</cp:coreProperties>
</file>