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6" d="100"/>
          <a:sy n="76" d="100"/>
        </p:scale>
        <p:origin x="5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B5CED01-737F-4F67-A797-BD756AABC9FE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A62D25D-4EEF-45A9-9344-BE68A36FCA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49369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1C415C-FD55-4EAD-831E-021F9F7439B8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122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47840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02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1394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7940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5270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95689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4925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6742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40406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8016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6160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B9F02-FC88-4447-92A9-4B1982267865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EA682-5027-4967-9DB9-FD4114DEE62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4191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436727"/>
            <a:ext cx="9144000" cy="2129052"/>
          </a:xfrm>
        </p:spPr>
        <p:txBody>
          <a:bodyPr>
            <a:normAutofit/>
          </a:bodyPr>
          <a:lstStyle/>
          <a:p>
            <a:pPr lvl="0"/>
            <a:r>
              <a:rPr lang="ar-IQ" sz="4000" b="1" dirty="0" smtClean="0">
                <a:solidFill>
                  <a:srgbClr val="FF0000"/>
                </a:solidFill>
              </a:rPr>
              <a:t>مقاييس التشتت النسبية</a:t>
            </a:r>
            <a:br>
              <a:rPr lang="ar-IQ" sz="4000" b="1" dirty="0" smtClean="0">
                <a:solidFill>
                  <a:srgbClr val="FF0000"/>
                </a:solidFill>
              </a:rPr>
            </a:br>
            <a:r>
              <a:rPr lang="en-US" sz="4000" b="1" dirty="0">
                <a:solidFill>
                  <a:srgbClr val="FF0000"/>
                </a:solidFill>
              </a:rPr>
              <a:t>Relative</a:t>
            </a:r>
            <a:r>
              <a:rPr lang="en-US" sz="4000" b="1" dirty="0" smtClean="0">
                <a:solidFill>
                  <a:srgbClr val="FF0000"/>
                </a:solidFill>
              </a:rPr>
              <a:t> Dispersion Measures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ar-IQ" sz="4000" b="1" dirty="0" smtClean="0">
                <a:solidFill>
                  <a:srgbClr val="FF0000"/>
                </a:solidFill>
              </a:rPr>
              <a:t>المحاضرة الثانية</a:t>
            </a:r>
            <a:endParaRPr lang="ar-IQ" sz="4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963348"/>
            <a:ext cx="9144000" cy="3199779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والاقتصاد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/ جامعة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بغداد </a:t>
            </a:r>
            <a:endParaRPr lang="ar-IQ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4400" b="1" smtClean="0">
                <a:solidFill>
                  <a:schemeClr val="accent1">
                    <a:lumMod val="75000"/>
                  </a:schemeClr>
                </a:solidFill>
              </a:rPr>
              <a:t>  قسم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الإدارة الصناعية / المرحلة الأولى 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98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01888"/>
            <a:ext cx="10515600" cy="881785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النسبية </a:t>
            </a:r>
            <a:r>
              <a:rPr lang="en-US" sz="2800" b="1" dirty="0"/>
              <a:t> Relative Dispersion Measures</a:t>
            </a:r>
            <a:r>
              <a:rPr lang="ar-IQ" sz="2800" b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36073"/>
                <a:ext cx="10515600" cy="5500254"/>
              </a:xfr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ar-SA" sz="2400" b="1" dirty="0" smtClean="0"/>
                  <a:t>معامل </a:t>
                </a:r>
                <a:r>
                  <a:rPr lang="ar-SA" sz="2400" b="1" dirty="0"/>
                  <a:t>التشتت المستند إلى الانحراف </a:t>
                </a:r>
                <a:r>
                  <a:rPr lang="ar-SA" sz="2400" b="1" dirty="0" smtClean="0"/>
                  <a:t>المعياري</a:t>
                </a:r>
                <a:r>
                  <a:rPr lang="en-US" sz="2400" b="1" dirty="0" smtClean="0"/>
                  <a:t>)</a:t>
                </a:r>
                <a:r>
                  <a:rPr lang="ar-SA" sz="2400" b="1" dirty="0" smtClean="0"/>
                  <a:t>معامل الاختلاف</a:t>
                </a:r>
                <a:r>
                  <a:rPr lang="en-US" sz="2400" b="1" dirty="0" smtClean="0"/>
                  <a:t>(</a:t>
                </a:r>
                <a:r>
                  <a:rPr lang="ar-SA" sz="2400" b="1" dirty="0" smtClean="0"/>
                  <a:t> </a:t>
                </a:r>
                <a:r>
                  <a:rPr lang="en-US" sz="2400" b="1" dirty="0"/>
                  <a:t>Coefficient of Variation (CV)</a:t>
                </a:r>
                <a:r>
                  <a:rPr lang="ar-SA" sz="2400" b="1" dirty="0"/>
                  <a:t> </a:t>
                </a:r>
                <a:r>
                  <a:rPr lang="ar-SA" sz="2400" b="1" dirty="0" smtClean="0"/>
                  <a:t>:</a:t>
                </a:r>
                <a:endParaRPr lang="en-US" sz="2400" dirty="0"/>
              </a:p>
              <a:p>
                <a:pPr marL="0" lvl="0" indent="0">
                  <a:buNone/>
                </a:pPr>
                <a:r>
                  <a:rPr lang="ar-IQ" sz="2400" dirty="0" smtClean="0"/>
                  <a:t>يعتبر</a:t>
                </a:r>
                <a:r>
                  <a:rPr lang="ar-SA" sz="2400" dirty="0" smtClean="0"/>
                  <a:t> </a:t>
                </a:r>
                <a:r>
                  <a:rPr lang="ar-SA" sz="2400" dirty="0"/>
                  <a:t>معامل الاختلاف </a:t>
                </a:r>
                <a:r>
                  <a:rPr lang="ar-SA" sz="2400" dirty="0" smtClean="0"/>
                  <a:t>أحد </a:t>
                </a:r>
                <a:r>
                  <a:rPr lang="ar-SA" sz="2400" dirty="0"/>
                  <a:t>مقاييس التشتت النسبية المهمة، </a:t>
                </a:r>
                <a:r>
                  <a:rPr lang="ar-SA" sz="2400" dirty="0" smtClean="0"/>
                  <a:t>ويستخدم </a:t>
                </a:r>
                <a:r>
                  <a:rPr lang="ar-SA" sz="2400" dirty="0"/>
                  <a:t>لأغراض مقارنة التشتت لمجموعتين أو أكثر سواء كانت بوحدات قياس متشابهة أم مختلفة، إذ إن هذا المقياس يتصف بأن نتيجته تكون </a:t>
                </a:r>
                <a:r>
                  <a:rPr lang="ar-IQ" sz="2400" dirty="0" smtClean="0"/>
                  <a:t>خ</a:t>
                </a:r>
                <a:r>
                  <a:rPr lang="ar-SA" sz="2400" dirty="0" smtClean="0"/>
                  <a:t>الية من وحدة </a:t>
                </a:r>
                <a:r>
                  <a:rPr lang="ar-SA" sz="2400" dirty="0"/>
                  <a:t>القياس، وهذا ما يتيح التفضيل في استخدامه (إذ إن مقارنة التشتت بين مجموعتين باستخدام مثلاً مقياس الانحراف المعياري {الذي تحوي نتيجته وحدة القياس} يشترط أن تكون وحدات القياس لقيم المجموعتين متشابهة بالغرام مثلاً، ولا يمكن استخدامه في حالة اختلاف وحدات القياس للمجموعات، مثلاً </a:t>
                </a:r>
                <a:r>
                  <a:rPr lang="ar-SA" sz="2400" dirty="0" smtClean="0"/>
                  <a:t>و</a:t>
                </a:r>
                <a:r>
                  <a:rPr lang="ar-IQ" sz="2400" dirty="0" smtClean="0"/>
                  <a:t>ا</a:t>
                </a:r>
                <a:r>
                  <a:rPr lang="ar-SA" sz="2400" dirty="0" smtClean="0"/>
                  <a:t>حدة </a:t>
                </a:r>
                <a:r>
                  <a:rPr lang="ar-SA" sz="2400" dirty="0"/>
                  <a:t>بالغرام والأخرى بالسنتيمتر).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ar-SA" sz="2400" b="1" dirty="0" smtClean="0"/>
                  <a:t>صيغة </a:t>
                </a:r>
                <a:r>
                  <a:rPr lang="ar-SA" sz="2400" b="1" dirty="0"/>
                  <a:t>حساب معامل الاختلاف</a:t>
                </a:r>
                <a:r>
                  <a:rPr lang="ar-SA" sz="2400" dirty="0"/>
                  <a:t> هي</a:t>
                </a:r>
                <a:r>
                  <a:rPr lang="ar-SA" sz="2400" dirty="0" smtClean="0"/>
                  <a:t>:-</a:t>
                </a: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rtl="0">
                  <a:buNone/>
                </a:pPr>
                <a:r>
                  <a:rPr lang="en-US" sz="2400" b="1" dirty="0"/>
                  <a:t>C.V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</m:acc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</a:rPr>
                      <m:t> ×</m:t>
                    </m:r>
                  </m:oMath>
                </a14:m>
                <a:r>
                  <a:rPr lang="en-US" sz="2400" b="1" dirty="0"/>
                  <a:t> 100 %              </a:t>
                </a:r>
                <a:r>
                  <a:rPr lang="en-US" sz="2400" dirty="0"/>
                  <a:t>……………. (2</a:t>
                </a:r>
                <a:r>
                  <a:rPr lang="en-US" sz="2400" dirty="0" smtClean="0"/>
                  <a:t>)</a:t>
                </a:r>
                <a:r>
                  <a:rPr lang="ar-IQ" sz="2400" dirty="0" smtClean="0"/>
                  <a:t>                                                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ar-SA" sz="2400" dirty="0"/>
                  <a:t>حيث أن </a:t>
                </a:r>
                <a:r>
                  <a:rPr lang="en-US" sz="2400" dirty="0"/>
                  <a:t>S</a:t>
                </a:r>
                <a:r>
                  <a:rPr lang="ar-SA" sz="2400" dirty="0"/>
                  <a:t> هي الانحراف المعياري لقيم المجموعة و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r>
                  <a:rPr lang="ar-SA" sz="2400" dirty="0"/>
                  <a:t> هي الوسط الحسابي لقيم المجموعة</a:t>
                </a:r>
                <a:r>
                  <a:rPr lang="ar-SA" dirty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36073"/>
                <a:ext cx="10515600" cy="5500254"/>
              </a:xfrm>
              <a:blipFill>
                <a:blip r:embed="rId2"/>
                <a:stretch>
                  <a:fillRect l="-1275" t="-1661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603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النسبية </a:t>
            </a:r>
            <a:r>
              <a:rPr lang="en-US" sz="2800" b="1" dirty="0"/>
              <a:t> Relative Dispersion Measures</a:t>
            </a:r>
            <a:r>
              <a:rPr lang="ar-IQ" sz="2800" b="1" dirty="0"/>
              <a:t> </a:t>
            </a:r>
            <a:endParaRPr lang="ar-IQ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2400" b="1" dirty="0"/>
              <a:t>مثال:-</a:t>
            </a:r>
            <a:endParaRPr lang="en-US" sz="2400" dirty="0"/>
          </a:p>
          <a:p>
            <a:pPr marL="0" indent="0">
              <a:buNone/>
            </a:pPr>
            <a:r>
              <a:rPr lang="ar-IQ" sz="2400" dirty="0" smtClean="0"/>
              <a:t>للمجموعتين الاتيتين احسب معامل الاختلاف </a:t>
            </a:r>
            <a:r>
              <a:rPr lang="ar-SA" sz="2400" dirty="0" smtClean="0"/>
              <a:t>وأيهما </a:t>
            </a:r>
            <a:r>
              <a:rPr lang="ar-SA" sz="2400" dirty="0"/>
              <a:t>أفضل من ناحية التشتت</a:t>
            </a:r>
            <a:r>
              <a:rPr lang="ar-SA" sz="2400" b="1" dirty="0"/>
              <a:t>.</a:t>
            </a:r>
            <a:endParaRPr lang="en-US" sz="2400" dirty="0"/>
          </a:p>
          <a:p>
            <a:pPr marL="0" indent="0">
              <a:buNone/>
            </a:pPr>
            <a:endParaRPr lang="ar-IQ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2673924" y="3131126"/>
          <a:ext cx="7869388" cy="1149930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2593508">
                  <a:extLst>
                    <a:ext uri="{9D8B030D-6E8A-4147-A177-3AD203B41FA5}">
                      <a16:colId xmlns:a16="http://schemas.microsoft.com/office/drawing/2014/main" val="4274161751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2314987595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3788951300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3477385198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2527258020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1276012941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4075731104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2041086847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1695024563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1858182070"/>
                    </a:ext>
                  </a:extLst>
                </a:gridCol>
                <a:gridCol w="527588">
                  <a:extLst>
                    <a:ext uri="{9D8B030D-6E8A-4147-A177-3AD203B41FA5}">
                      <a16:colId xmlns:a16="http://schemas.microsoft.com/office/drawing/2014/main" val="1538108695"/>
                    </a:ext>
                  </a:extLst>
                </a:gridCol>
              </a:tblGrid>
              <a:tr h="57496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>
                          <a:effectLst/>
                        </a:rPr>
                        <a:t>المجموعة </a:t>
                      </a:r>
                      <a:r>
                        <a:rPr lang="en-US" sz="1800">
                          <a:effectLst/>
                        </a:rPr>
                        <a:t>1</a:t>
                      </a:r>
                      <a:r>
                        <a:rPr lang="ar-SA" sz="1800">
                          <a:effectLst/>
                        </a:rPr>
                        <a:t> مقاسة بالكغم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0557526"/>
                  </a:ext>
                </a:extLst>
              </a:tr>
              <a:tr h="57496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المجموعة </a:t>
                      </a:r>
                      <a:r>
                        <a:rPr lang="en-US" sz="1800" b="1">
                          <a:effectLst/>
                        </a:rPr>
                        <a:t>2</a:t>
                      </a:r>
                      <a:r>
                        <a:rPr lang="ar-SA" sz="1800" b="1">
                          <a:effectLst/>
                        </a:rPr>
                        <a:t> مقاسة بالسم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72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49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79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</a:rPr>
                        <a:t>55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</a:rPr>
                        <a:t>57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1831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683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النسبية </a:t>
            </a:r>
            <a:r>
              <a:rPr lang="en-US" sz="2800" b="1" dirty="0"/>
              <a:t> Relative Dispersion Measures</a:t>
            </a:r>
            <a:r>
              <a:rPr lang="ar-IQ" sz="2800" b="1" dirty="0"/>
              <a:t> 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81239"/>
                <a:ext cx="10515600" cy="53767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ar-IQ" sz="2400" b="1" dirty="0" smtClean="0"/>
                  <a:t>الحل :</a:t>
                </a:r>
              </a:p>
              <a:p>
                <a:pPr marL="0" indent="0">
                  <a:buNone/>
                </a:pPr>
                <a:r>
                  <a:rPr lang="ar-IQ" sz="2400" dirty="0" smtClean="0"/>
                  <a:t>      </a:t>
                </a:r>
                <a:r>
                  <a:rPr lang="ar-SA" sz="2400" dirty="0" smtClean="0"/>
                  <a:t>نحسب </a:t>
                </a:r>
                <a:r>
                  <a:rPr lang="en-US" sz="2400" dirty="0"/>
                  <a:t>S</a:t>
                </a:r>
                <a:r>
                  <a:rPr lang="ar-SA" sz="2400" dirty="0"/>
                  <a:t> و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</m:oMath>
                </a14:m>
                <a:r>
                  <a:rPr lang="ar-SA" sz="2400" dirty="0"/>
                  <a:t>  لكل من المجموعتين، حيث نجد أن:-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81239"/>
                <a:ext cx="10515600" cy="5376761"/>
              </a:xfrm>
              <a:blipFill>
                <a:blip r:embed="rId2"/>
                <a:stretch>
                  <a:fillRect t="-1474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555363" y="2530868"/>
              <a:ext cx="9081273" cy="121729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24170">
                      <a:extLst>
                        <a:ext uri="{9D8B030D-6E8A-4147-A177-3AD203B41FA5}">
                          <a16:colId xmlns:a16="http://schemas.microsoft.com/office/drawing/2014/main" val="527110790"/>
                        </a:ext>
                      </a:extLst>
                    </a:gridCol>
                    <a:gridCol w="2924170">
                      <a:extLst>
                        <a:ext uri="{9D8B030D-6E8A-4147-A177-3AD203B41FA5}">
                          <a16:colId xmlns:a16="http://schemas.microsoft.com/office/drawing/2014/main" val="3587901518"/>
                        </a:ext>
                      </a:extLst>
                    </a:gridCol>
                    <a:gridCol w="3232933">
                      <a:extLst>
                        <a:ext uri="{9D8B030D-6E8A-4147-A177-3AD203B41FA5}">
                          <a16:colId xmlns:a16="http://schemas.microsoft.com/office/drawing/2014/main" val="4272335506"/>
                        </a:ext>
                      </a:extLst>
                    </a:gridCol>
                  </a:tblGrid>
                  <a:tr h="389255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8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2000">
                              <a:effectLst/>
                            </a:rPr>
                            <a:t>المجموعة </a:t>
                          </a:r>
                          <a:r>
                            <a:rPr lang="en-US" sz="2000">
                              <a:effectLst/>
                            </a:rPr>
                            <a:t>1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2000" dirty="0">
                              <a:effectLst/>
                            </a:rPr>
                            <a:t>المجموعة </a:t>
                          </a:r>
                          <a:r>
                            <a:rPr lang="en-US" sz="2000" dirty="0">
                              <a:effectLst/>
                            </a:rPr>
                            <a:t>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978308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4.4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12.53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1992782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20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5.7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62.4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10736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5348355"/>
                  </p:ext>
                </p:extLst>
              </p:nvPr>
            </p:nvGraphicFramePr>
            <p:xfrm>
              <a:off x="1555363" y="2530868"/>
              <a:ext cx="9081273" cy="119672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24170">
                      <a:extLst>
                        <a:ext uri="{9D8B030D-6E8A-4147-A177-3AD203B41FA5}">
                          <a16:colId xmlns:a16="http://schemas.microsoft.com/office/drawing/2014/main" val="527110790"/>
                        </a:ext>
                      </a:extLst>
                    </a:gridCol>
                    <a:gridCol w="2924170">
                      <a:extLst>
                        <a:ext uri="{9D8B030D-6E8A-4147-A177-3AD203B41FA5}">
                          <a16:colId xmlns:a16="http://schemas.microsoft.com/office/drawing/2014/main" val="3587901518"/>
                        </a:ext>
                      </a:extLst>
                    </a:gridCol>
                    <a:gridCol w="3232933">
                      <a:extLst>
                        <a:ext uri="{9D8B030D-6E8A-4147-A177-3AD203B41FA5}">
                          <a16:colId xmlns:a16="http://schemas.microsoft.com/office/drawing/2014/main" val="4272335506"/>
                        </a:ext>
                      </a:extLst>
                    </a:gridCol>
                  </a:tblGrid>
                  <a:tr h="389255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800">
                              <a:effectLst/>
                            </a:rPr>
                            <a:t> </a:t>
                          </a:r>
                          <a:endParaRPr lang="en-US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2000">
                              <a:effectLst/>
                            </a:rPr>
                            <a:t>المجموعة </a:t>
                          </a:r>
                          <a:r>
                            <a:rPr lang="en-US" sz="2000">
                              <a:effectLst/>
                            </a:rPr>
                            <a:t>1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2000" dirty="0">
                              <a:effectLst/>
                            </a:rPr>
                            <a:t>المجموعة </a:t>
                          </a:r>
                          <a:r>
                            <a:rPr lang="en-US" sz="2000" dirty="0">
                              <a:effectLst/>
                            </a:rPr>
                            <a:t>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97830894"/>
                      </a:ext>
                    </a:extLst>
                  </a:tr>
                  <a:tr h="32994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4.4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12.53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19927822"/>
                      </a:ext>
                    </a:extLst>
                  </a:tr>
                  <a:tr h="477520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8" t="-162025" r="-211458" b="-25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5.7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</a:rPr>
                            <a:t>62.4</a:t>
                          </a:r>
                          <a:endParaRPr lang="en-US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107366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مستطيل 4"/>
          <p:cNvSpPr/>
          <p:nvPr/>
        </p:nvSpPr>
        <p:spPr>
          <a:xfrm>
            <a:off x="3812708" y="3798985"/>
            <a:ext cx="7063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ونطبق الصيغة (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2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) فنحسب معامل الاختلاف لكل مجموعة وكما يلي:-</a:t>
            </a:r>
            <a:endParaRPr kumimoji="0" lang="ar-IQ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1801091" y="4313517"/>
                <a:ext cx="6096000" cy="16718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justLow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C.V</a:t>
                </a:r>
                <a:r>
                  <a:rPr kumimoji="0" lang="en-US" sz="24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1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fPr>
                      <m:num>
                        <m: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4</m:t>
                        </m:r>
                        <m: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.</m:t>
                        </m:r>
                        <m: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4</m:t>
                        </m:r>
                      </m:num>
                      <m:den>
                        <m: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5</m:t>
                        </m:r>
                        <m: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.</m:t>
                        </m:r>
                        <m: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7</m:t>
                        </m:r>
                      </m:den>
                    </m:f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Simplified Arabic" panose="02020603050405020304" pitchFamily="18" charset="-78"/>
                      </a:rPr>
                      <m:t> × 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100 % =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77.19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justLow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C.V</a:t>
                </a:r>
                <a:r>
                  <a:rPr kumimoji="0" lang="en-US" sz="24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2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fPr>
                      <m:num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12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.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53</m:t>
                        </m:r>
                      </m:num>
                      <m:den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62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.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4</m:t>
                        </m:r>
                      </m:den>
                    </m:f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Simplified Arabic" panose="02020603050405020304" pitchFamily="18" charset="-78"/>
                      </a:rPr>
                      <m:t> × 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100 % = 20.08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091" y="4313517"/>
                <a:ext cx="6096000" cy="1671804"/>
              </a:xfrm>
              <a:prstGeom prst="rect">
                <a:avLst/>
              </a:prstGeom>
              <a:blipFill>
                <a:blip r:embed="rId4"/>
                <a:stretch>
                  <a:fillRect l="-150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مستطيل 6"/>
          <p:cNvSpPr/>
          <p:nvPr/>
        </p:nvSpPr>
        <p:spPr>
          <a:xfrm>
            <a:off x="1094509" y="5953448"/>
            <a:ext cx="97813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بما أن قيمة معامل الاختلاف للمجموعة الثانية أقل من معامل الاختلاف للمجموعة الأولى، فهذا يعني أن تشتت المجموعة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2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 هو أقل من تشتت المجموعة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1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850-Roman"/>
                <a:ea typeface="Calibri" panose="020F0502020204030204" pitchFamily="34" charset="0"/>
                <a:cs typeface="Simplified Arabic" panose="02020603050405020304" pitchFamily="18" charset="-78"/>
              </a:rPr>
              <a:t> .</a:t>
            </a:r>
            <a:endParaRPr kumimoji="0" lang="ar-IQ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22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54242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النسبية </a:t>
            </a:r>
            <a:r>
              <a:rPr lang="en-US" sz="2800" b="1" dirty="0"/>
              <a:t> Relative Dispersion Measures</a:t>
            </a:r>
            <a:r>
              <a:rPr lang="ar-IQ" sz="2800" b="1" dirty="0"/>
              <a:t> </a:t>
            </a:r>
            <a:endParaRPr lang="ar-IQ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877992"/>
            <a:ext cx="10515600" cy="57840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 </a:t>
            </a:r>
            <a:r>
              <a:rPr lang="ar-IQ" sz="2400" b="1" dirty="0" smtClean="0"/>
              <a:t> </a:t>
            </a:r>
            <a:r>
              <a:rPr lang="ar-SA" sz="2400" b="1" dirty="0" smtClean="0"/>
              <a:t>مثال</a:t>
            </a:r>
            <a:r>
              <a:rPr lang="ar-SA" sz="2400" b="1" dirty="0"/>
              <a:t>:-</a:t>
            </a:r>
            <a:endParaRPr lang="en-US" sz="2400" dirty="0"/>
          </a:p>
          <a:p>
            <a:pPr marL="0" indent="0">
              <a:buNone/>
            </a:pPr>
            <a:r>
              <a:rPr lang="ar-IQ" sz="2400" dirty="0" smtClean="0"/>
              <a:t>       ل</a:t>
            </a:r>
            <a:r>
              <a:rPr lang="ar-SA" sz="2400" dirty="0" smtClean="0"/>
              <a:t>لبيانات </a:t>
            </a:r>
            <a:r>
              <a:rPr lang="ar-SA" sz="2400" dirty="0"/>
              <a:t>التالية جد الانحراف المعياري ومعامل الاختلاف.</a:t>
            </a:r>
            <a:endParaRPr lang="en-US" sz="2400" dirty="0"/>
          </a:p>
          <a:p>
            <a:pPr marL="0" indent="0">
              <a:buNone/>
            </a:pPr>
            <a:endParaRPr lang="ar-IQ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11829" y="2468505"/>
              <a:ext cx="8631380" cy="3337814"/>
            </p:xfrm>
            <a:graphic>
              <a:graphicData uri="http://schemas.openxmlformats.org/drawingml/2006/table">
                <a:tbl>
                  <a:tblPr firstRow="1" firstCol="1" bandRow="1">
                    <a:tableStyleId>{284E427A-3D55-4303-BF80-6455036E1DE7}</a:tableStyleId>
                  </a:tblPr>
                  <a:tblGrid>
                    <a:gridCol w="1347676">
                      <a:extLst>
                        <a:ext uri="{9D8B030D-6E8A-4147-A177-3AD203B41FA5}">
                          <a16:colId xmlns:a16="http://schemas.microsoft.com/office/drawing/2014/main" val="291404477"/>
                        </a:ext>
                      </a:extLst>
                    </a:gridCol>
                    <a:gridCol w="861965">
                      <a:extLst>
                        <a:ext uri="{9D8B030D-6E8A-4147-A177-3AD203B41FA5}">
                          <a16:colId xmlns:a16="http://schemas.microsoft.com/office/drawing/2014/main" val="80025190"/>
                        </a:ext>
                      </a:extLst>
                    </a:gridCol>
                    <a:gridCol w="901057">
                      <a:extLst>
                        <a:ext uri="{9D8B030D-6E8A-4147-A177-3AD203B41FA5}">
                          <a16:colId xmlns:a16="http://schemas.microsoft.com/office/drawing/2014/main" val="3165691624"/>
                        </a:ext>
                      </a:extLst>
                    </a:gridCol>
                    <a:gridCol w="1015399">
                      <a:extLst>
                        <a:ext uri="{9D8B030D-6E8A-4147-A177-3AD203B41FA5}">
                          <a16:colId xmlns:a16="http://schemas.microsoft.com/office/drawing/2014/main" val="1208339895"/>
                        </a:ext>
                      </a:extLst>
                    </a:gridCol>
                    <a:gridCol w="1447359">
                      <a:extLst>
                        <a:ext uri="{9D8B030D-6E8A-4147-A177-3AD203B41FA5}">
                          <a16:colId xmlns:a16="http://schemas.microsoft.com/office/drawing/2014/main" val="1776395072"/>
                        </a:ext>
                      </a:extLst>
                    </a:gridCol>
                    <a:gridCol w="1847068">
                      <a:extLst>
                        <a:ext uri="{9D8B030D-6E8A-4147-A177-3AD203B41FA5}">
                          <a16:colId xmlns:a16="http://schemas.microsoft.com/office/drawing/2014/main" val="67088286"/>
                        </a:ext>
                      </a:extLst>
                    </a:gridCol>
                    <a:gridCol w="1210856">
                      <a:extLst>
                        <a:ext uri="{9D8B030D-6E8A-4147-A177-3AD203B41FA5}">
                          <a16:colId xmlns:a16="http://schemas.microsoft.com/office/drawing/2014/main" val="1462740777"/>
                        </a:ext>
                      </a:extLst>
                    </a:gridCol>
                  </a:tblGrid>
                  <a:tr h="517833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2000" dirty="0">
                              <a:effectLst/>
                            </a:rPr>
                            <a:t>الفئات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fi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xi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fi xi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𝐱𝐢</m:t>
                                        </m:r>
                                        <m:r>
                                          <a:rPr lang="en-US" sz="2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𝐱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𝐟𝐢</m:t>
                                    </m:r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ctrlP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𝐱𝐢</m:t>
                                        </m:r>
                                        <m:r>
                                          <a:rPr lang="en-US" sz="2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𝐱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𝐟𝐢</m:t>
                                </m:r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𝐱𝐢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073251529"/>
                      </a:ext>
                    </a:extLst>
                  </a:tr>
                  <a:tr h="348784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60-62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61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305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41.6025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208.0125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18605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90479946"/>
                      </a:ext>
                    </a:extLst>
                  </a:tr>
                  <a:tr h="348784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63-65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64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1152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11.9025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214.245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73728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4245101"/>
                      </a:ext>
                    </a:extLst>
                  </a:tr>
                  <a:tr h="348784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66-68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67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2814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0.2025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8.505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18853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50022479"/>
                      </a:ext>
                    </a:extLst>
                  </a:tr>
                  <a:tr h="348784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69-71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27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70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1890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6.5025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175.5675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132300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63020009"/>
                      </a:ext>
                    </a:extLst>
                  </a:tr>
                  <a:tr h="348784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72-74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73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584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30.8025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246.42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42632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15454110"/>
                      </a:ext>
                    </a:extLst>
                  </a:tr>
                  <a:tr h="348784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100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6745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852.75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455803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689452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9032695"/>
                  </p:ext>
                </p:extLst>
              </p:nvPr>
            </p:nvGraphicFramePr>
            <p:xfrm>
              <a:off x="2111829" y="2468505"/>
              <a:ext cx="8631380" cy="3054350"/>
            </p:xfrm>
            <a:graphic>
              <a:graphicData uri="http://schemas.openxmlformats.org/drawingml/2006/table">
                <a:tbl>
                  <a:tblPr firstRow="1" firstCol="1" bandRow="1">
                    <a:tableStyleId>{284E427A-3D55-4303-BF80-6455036E1DE7}</a:tableStyleId>
                  </a:tblPr>
                  <a:tblGrid>
                    <a:gridCol w="1347676">
                      <a:extLst>
                        <a:ext uri="{9D8B030D-6E8A-4147-A177-3AD203B41FA5}">
                          <a16:colId xmlns:a16="http://schemas.microsoft.com/office/drawing/2014/main" val="291404477"/>
                        </a:ext>
                      </a:extLst>
                    </a:gridCol>
                    <a:gridCol w="861965">
                      <a:extLst>
                        <a:ext uri="{9D8B030D-6E8A-4147-A177-3AD203B41FA5}">
                          <a16:colId xmlns:a16="http://schemas.microsoft.com/office/drawing/2014/main" val="80025190"/>
                        </a:ext>
                      </a:extLst>
                    </a:gridCol>
                    <a:gridCol w="901057">
                      <a:extLst>
                        <a:ext uri="{9D8B030D-6E8A-4147-A177-3AD203B41FA5}">
                          <a16:colId xmlns:a16="http://schemas.microsoft.com/office/drawing/2014/main" val="3165691624"/>
                        </a:ext>
                      </a:extLst>
                    </a:gridCol>
                    <a:gridCol w="1015399">
                      <a:extLst>
                        <a:ext uri="{9D8B030D-6E8A-4147-A177-3AD203B41FA5}">
                          <a16:colId xmlns:a16="http://schemas.microsoft.com/office/drawing/2014/main" val="1208339895"/>
                        </a:ext>
                      </a:extLst>
                    </a:gridCol>
                    <a:gridCol w="1447359">
                      <a:extLst>
                        <a:ext uri="{9D8B030D-6E8A-4147-A177-3AD203B41FA5}">
                          <a16:colId xmlns:a16="http://schemas.microsoft.com/office/drawing/2014/main" val="1776395072"/>
                        </a:ext>
                      </a:extLst>
                    </a:gridCol>
                    <a:gridCol w="1847068">
                      <a:extLst>
                        <a:ext uri="{9D8B030D-6E8A-4147-A177-3AD203B41FA5}">
                          <a16:colId xmlns:a16="http://schemas.microsoft.com/office/drawing/2014/main" val="67088286"/>
                        </a:ext>
                      </a:extLst>
                    </a:gridCol>
                    <a:gridCol w="1210856">
                      <a:extLst>
                        <a:ext uri="{9D8B030D-6E8A-4147-A177-3AD203B41FA5}">
                          <a16:colId xmlns:a16="http://schemas.microsoft.com/office/drawing/2014/main" val="1462740777"/>
                        </a:ext>
                      </a:extLst>
                    </a:gridCol>
                  </a:tblGrid>
                  <a:tr h="594614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2000" dirty="0">
                              <a:effectLst/>
                            </a:rPr>
                            <a:t>الفئات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fi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xi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fi xi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84874" r="-211345" b="-437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02310" r="-66007" b="-437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2563" r="-503" b="-437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73251529"/>
                      </a:ext>
                    </a:extLst>
                  </a:tr>
                  <a:tr h="40995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60-62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61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305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41.6025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208.0125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18605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90479946"/>
                      </a:ext>
                    </a:extLst>
                  </a:tr>
                  <a:tr h="40995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63-65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64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1152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11.9025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214.245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73728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4245101"/>
                      </a:ext>
                    </a:extLst>
                  </a:tr>
                  <a:tr h="40995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66-68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67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2814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0.2025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8.505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18853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850022479"/>
                      </a:ext>
                    </a:extLst>
                  </a:tr>
                  <a:tr h="40995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69-71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27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70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1890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6.5025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175.5675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132300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63020009"/>
                      </a:ext>
                    </a:extLst>
                  </a:tr>
                  <a:tr h="40995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72-74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73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584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30.8025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246.42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42632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15454110"/>
                      </a:ext>
                    </a:extLst>
                  </a:tr>
                  <a:tr h="40995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100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 </a:t>
                          </a:r>
                          <a:endParaRPr lang="en-US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6745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852.75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455803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689452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مستطيل 4"/>
          <p:cNvSpPr/>
          <p:nvPr/>
        </p:nvSpPr>
        <p:spPr>
          <a:xfrm>
            <a:off x="2677262" y="4600474"/>
            <a:ext cx="6096000" cy="691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Low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justLow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635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2055" y="0"/>
            <a:ext cx="10515600" cy="997527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النسبية </a:t>
            </a:r>
            <a:r>
              <a:rPr lang="en-US" sz="2800" b="1" dirty="0"/>
              <a:t> Relative Dispersion Measures</a:t>
            </a:r>
            <a:r>
              <a:rPr lang="ar-IQ" sz="2800" b="1" dirty="0"/>
              <a:t> 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741218" y="1136074"/>
                <a:ext cx="10515600" cy="5721926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endParaRPr lang="en-US" sz="3800" i="1" dirty="0" smtClean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  <m:r>
                      <a:rPr lang="en-US" sz="24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fixi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fi</m:t>
                            </m:r>
                          </m:e>
                        </m:nary>
                      </m:den>
                    </m:f>
                    <m:r>
                      <a:rPr lang="en-US" sz="24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6745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67.45</a:t>
                </a:r>
                <a:r>
                  <a:rPr lang="ar-IQ" sz="2400" dirty="0" smtClean="0"/>
                  <a:t>                                                      </a:t>
                </a:r>
                <a:endParaRPr lang="en-US" sz="2400" dirty="0"/>
              </a:p>
              <a:p>
                <a:pPr marL="0" indent="0" algn="l" rtl="0">
                  <a:buNone/>
                </a:pPr>
                <a:r>
                  <a:rPr lang="en-US" sz="2400" dirty="0"/>
                  <a:t> </a:t>
                </a:r>
              </a:p>
              <a:p>
                <a:pPr marL="0" indent="0" algn="l" rtl="0">
                  <a:buNone/>
                </a:pPr>
                <a:r>
                  <a:rPr lang="en-US" sz="2400" dirty="0"/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fi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xi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400">
                                                <a:latin typeface="Cambria Math" panose="02040503050406030204" pitchFamily="18" charset="0"/>
                                              </a:rPr>
                                              <m:t>x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fi</m:t>
                                </m:r>
                              </m:e>
                            </m:nary>
                          </m:den>
                        </m:f>
                      </m:e>
                    </m:ra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852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75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e>
                    </m:ra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5275</m:t>
                        </m:r>
                      </m:e>
                    </m:rad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= </a:t>
                </a:r>
                <a:r>
                  <a:rPr lang="en-US" sz="2400" dirty="0" smtClean="0"/>
                  <a:t>2.9</a:t>
                </a:r>
                <a:r>
                  <a:rPr lang="ar-IQ" sz="2400" dirty="0" smtClean="0"/>
                  <a:t>                                    </a:t>
                </a:r>
                <a:endParaRPr lang="en-US" sz="2400" dirty="0"/>
              </a:p>
              <a:p>
                <a:pPr algn="l"/>
                <a:r>
                  <a:rPr lang="en-US" sz="2400" dirty="0"/>
                  <a:t>Or </a:t>
                </a:r>
              </a:p>
              <a:p>
                <a:pPr marL="0" indent="0" algn="l" rtl="0">
                  <a:buNone/>
                </a:pPr>
                <a:r>
                  <a:rPr lang="en-US" sz="2400" dirty="0" smtClean="0"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S =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i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=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n</m:t>
                                </m:r>
                              </m:sup>
                              <m:e>
                                <m: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fi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xi</m:t>
                                    </m:r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−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 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</m:ctrlPr>
                                          </m:dPr>
                                          <m:e>
                                            <m:nary>
                                              <m:naryPr>
                                                <m:chr m:val="∑"/>
                                                <m:limLoc m:val="undOvr"/>
                                                <m:ctrlPr>
                                                  <a:rPr lang="en-US" sz="2400" i="1"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</m:ctrlPr>
                                              </m:naryPr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2400"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i</m:t>
                                                </m:r>
                                                <m:r>
                                                  <a:rPr lang="en-US" sz="2400"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=</m:t>
                                                </m:r>
                                                <m:r>
                                                  <a:rPr lang="en-US" sz="2400"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  <m:sup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2400"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n</m:t>
                                                </m:r>
                                              </m:sup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2400"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fixi</m:t>
                                                </m:r>
                                              </m:e>
                                            </m:nary>
                                          </m:e>
                                        </m:d>
                                      </m:num>
                                      <m:den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400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i</m:t>
                                            </m:r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400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400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n</m:t>
                                            </m:r>
                                          </m:sup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400"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fi</m:t>
                                            </m:r>
                                          </m:e>
                                        </m:nary>
                                      </m:den>
                                    </m:f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i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=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n</m:t>
                                </m:r>
                              </m:sup>
                              <m:e>
                                <m: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fi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455803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6745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den>
                            </m:f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= </a:t>
                </a:r>
                <a:r>
                  <a:rPr lang="en-US" sz="2400" dirty="0"/>
                  <a:t>2.9</a:t>
                </a:r>
              </a:p>
              <a:p>
                <a:pPr marL="0" indent="0" algn="l" rtl="0">
                  <a:buNone/>
                </a:pPr>
                <a:r>
                  <a:rPr lang="en-US" sz="2400" dirty="0" smtClean="0"/>
                  <a:t>C.V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acc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×</m:t>
                    </m:r>
                  </m:oMath>
                </a14:m>
                <a:r>
                  <a:rPr lang="en-US" sz="2400" dirty="0"/>
                  <a:t> 100 %   </a:t>
                </a:r>
              </a:p>
              <a:p>
                <a:pPr marL="0" indent="0" algn="l" rtl="0">
                  <a:buNone/>
                </a:pPr>
                <a:r>
                  <a:rPr lang="en-US" sz="24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67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×</m:t>
                    </m:r>
                  </m:oMath>
                </a14:m>
                <a:r>
                  <a:rPr lang="en-US" sz="2400" dirty="0"/>
                  <a:t> 100 %  = 4.29 %</a:t>
                </a:r>
              </a:p>
              <a:p>
                <a:pPr algn="l"/>
                <a:endParaRPr lang="ar-IQ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1218" y="1136074"/>
                <a:ext cx="10515600" cy="5721926"/>
              </a:xfrm>
              <a:blipFill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880034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321</Words>
  <Application>Microsoft Office PowerPoint</Application>
  <PresentationFormat>شاشة عريضة</PresentationFormat>
  <Paragraphs>116</Paragraphs>
  <Slides>6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14" baseType="lpstr">
      <vt:lpstr>A850-Roman</vt:lpstr>
      <vt:lpstr>Arial</vt:lpstr>
      <vt:lpstr>Calibri</vt:lpstr>
      <vt:lpstr>Calibri Light</vt:lpstr>
      <vt:lpstr>Cambria Math</vt:lpstr>
      <vt:lpstr>Simplified Arabic</vt:lpstr>
      <vt:lpstr>Times New Roman</vt:lpstr>
      <vt:lpstr>نسق Office</vt:lpstr>
      <vt:lpstr>مقاييس التشتت النسبية Relative Dispersion Measures المحاضرة الثانية</vt:lpstr>
      <vt:lpstr>مقاييس التشتت النسبية  Relative Dispersion Measures </vt:lpstr>
      <vt:lpstr>مقاييس التشتت النسبية  Relative Dispersion Measures </vt:lpstr>
      <vt:lpstr>مقاييس التشتت النسبية  Relative Dispersion Measures </vt:lpstr>
      <vt:lpstr>مقاييس التشتت النسبية  Relative Dispersion Measures </vt:lpstr>
      <vt:lpstr>مقاييس التشتت النسبية  Relative Dispersion Measures 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مقاييس التشتت النسبية Relative Dispersion Measures </dc:title>
  <dc:creator>Maher</dc:creator>
  <cp:lastModifiedBy>Maher</cp:lastModifiedBy>
  <cp:revision>6</cp:revision>
  <dcterms:created xsi:type="dcterms:W3CDTF">2020-10-18T10:44:44Z</dcterms:created>
  <dcterms:modified xsi:type="dcterms:W3CDTF">2020-10-18T11:00:57Z</dcterms:modified>
</cp:coreProperties>
</file>