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61" r:id="rId5"/>
    <p:sldId id="259" r:id="rId6"/>
    <p:sldId id="260" r:id="rId7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 snapToGrid="0">
      <p:cViewPr varScale="1">
        <p:scale>
          <a:sx n="76" d="100"/>
          <a:sy n="76" d="100"/>
        </p:scale>
        <p:origin x="52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1B5CED01-737F-4F67-A797-BD756AABC9FE}" type="datetimeFigureOut">
              <a:rPr lang="ar-IQ" smtClean="0"/>
              <a:t>02/03/1442</a:t>
            </a:fld>
            <a:endParaRPr lang="ar-IQ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5A62D25D-4EEF-45A9-9344-BE68A36FCAD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493697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1C415C-FD55-4EAD-831E-021F9F7439B8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41225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B9F02-FC88-4447-92A9-4B1982267865}" type="datetimeFigureOut">
              <a:rPr lang="ar-IQ" smtClean="0"/>
              <a:t>02/03/1442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EA682-5027-4967-9DB9-FD4114DEE62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47840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B9F02-FC88-4447-92A9-4B1982267865}" type="datetimeFigureOut">
              <a:rPr lang="ar-IQ" smtClean="0"/>
              <a:t>02/03/1442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EA682-5027-4967-9DB9-FD4114DEE62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0024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B9F02-FC88-4447-92A9-4B1982267865}" type="datetimeFigureOut">
              <a:rPr lang="ar-IQ" smtClean="0"/>
              <a:t>02/03/1442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EA682-5027-4967-9DB9-FD4114DEE62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13944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B9F02-FC88-4447-92A9-4B1982267865}" type="datetimeFigureOut">
              <a:rPr lang="ar-IQ" smtClean="0"/>
              <a:t>02/03/1442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EA682-5027-4967-9DB9-FD4114DEE62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79407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B9F02-FC88-4447-92A9-4B1982267865}" type="datetimeFigureOut">
              <a:rPr lang="ar-IQ" smtClean="0"/>
              <a:t>02/03/1442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EA682-5027-4967-9DB9-FD4114DEE62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52701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B9F02-FC88-4447-92A9-4B1982267865}" type="datetimeFigureOut">
              <a:rPr lang="ar-IQ" smtClean="0"/>
              <a:t>02/03/1442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EA682-5027-4967-9DB9-FD4114DEE62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95689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B9F02-FC88-4447-92A9-4B1982267865}" type="datetimeFigureOut">
              <a:rPr lang="ar-IQ" smtClean="0"/>
              <a:t>02/03/1442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EA682-5027-4967-9DB9-FD4114DEE62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49255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B9F02-FC88-4447-92A9-4B1982267865}" type="datetimeFigureOut">
              <a:rPr lang="ar-IQ" smtClean="0"/>
              <a:t>02/03/1442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EA682-5027-4967-9DB9-FD4114DEE62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67425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B9F02-FC88-4447-92A9-4B1982267865}" type="datetimeFigureOut">
              <a:rPr lang="ar-IQ" smtClean="0"/>
              <a:t>02/03/1442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EA682-5027-4967-9DB9-FD4114DEE62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40406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B9F02-FC88-4447-92A9-4B1982267865}" type="datetimeFigureOut">
              <a:rPr lang="ar-IQ" smtClean="0"/>
              <a:t>02/03/1442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EA682-5027-4967-9DB9-FD4114DEE62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80164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B9F02-FC88-4447-92A9-4B1982267865}" type="datetimeFigureOut">
              <a:rPr lang="ar-IQ" smtClean="0"/>
              <a:t>02/03/1442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EA682-5027-4967-9DB9-FD4114DEE62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46160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9B9F02-FC88-4447-92A9-4B1982267865}" type="datetimeFigureOut">
              <a:rPr lang="ar-IQ" smtClean="0"/>
              <a:t>02/03/1442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6EA682-5027-4967-9DB9-FD4114DEE62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41919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436727"/>
            <a:ext cx="9144000" cy="2129052"/>
          </a:xfrm>
        </p:spPr>
        <p:txBody>
          <a:bodyPr>
            <a:normAutofit/>
          </a:bodyPr>
          <a:lstStyle/>
          <a:p>
            <a:pPr lvl="0"/>
            <a:r>
              <a:rPr lang="ar-IQ" sz="4000" b="1" dirty="0" smtClean="0">
                <a:solidFill>
                  <a:srgbClr val="FF0000"/>
                </a:solidFill>
              </a:rPr>
              <a:t>مقاييس التشتت النسبية</a:t>
            </a:r>
            <a:br>
              <a:rPr lang="ar-IQ" sz="4000" b="1" dirty="0" smtClean="0">
                <a:solidFill>
                  <a:srgbClr val="FF0000"/>
                </a:solidFill>
              </a:rPr>
            </a:br>
            <a:r>
              <a:rPr lang="en-US" sz="4000" b="1" dirty="0">
                <a:solidFill>
                  <a:srgbClr val="FF0000"/>
                </a:solidFill>
              </a:rPr>
              <a:t>Relative</a:t>
            </a:r>
            <a:r>
              <a:rPr lang="en-US" sz="4000" b="1" dirty="0" smtClean="0">
                <a:solidFill>
                  <a:srgbClr val="FF0000"/>
                </a:solidFill>
              </a:rPr>
              <a:t> Dispersion Measures</a:t>
            </a:r>
            <a:br>
              <a:rPr lang="en-US" sz="4000" b="1" dirty="0" smtClean="0">
                <a:solidFill>
                  <a:srgbClr val="FF0000"/>
                </a:solidFill>
              </a:rPr>
            </a:br>
            <a:r>
              <a:rPr lang="ar-IQ" sz="4000" b="1" dirty="0" smtClean="0">
                <a:solidFill>
                  <a:srgbClr val="FF0000"/>
                </a:solidFill>
              </a:rPr>
              <a:t>المحاضرة الثانية</a:t>
            </a:r>
            <a:endParaRPr lang="ar-IQ" sz="4000" b="1" dirty="0">
              <a:solidFill>
                <a:srgbClr val="FF0000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2963348"/>
            <a:ext cx="9144000" cy="3199779"/>
          </a:xfrm>
        </p:spPr>
        <p:txBody>
          <a:bodyPr>
            <a:noAutofit/>
          </a:bodyPr>
          <a:lstStyle/>
          <a:p>
            <a:r>
              <a:rPr lang="ar-IQ" sz="4400" b="1" dirty="0" smtClean="0">
                <a:solidFill>
                  <a:schemeClr val="accent1">
                    <a:lumMod val="75000"/>
                  </a:schemeClr>
                </a:solidFill>
              </a:rPr>
              <a:t>اعداد</a:t>
            </a:r>
            <a:r>
              <a:rPr lang="ar-IQ" sz="4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r>
              <a:rPr lang="ar-IQ" sz="4400" b="1" dirty="0" smtClean="0">
                <a:solidFill>
                  <a:schemeClr val="accent1">
                    <a:lumMod val="75000"/>
                  </a:schemeClr>
                </a:solidFill>
              </a:rPr>
              <a:t>الدكتورة هند وليد عبد الرحمن</a:t>
            </a:r>
          </a:p>
          <a:p>
            <a:r>
              <a:rPr lang="ar-IQ" sz="4400" b="1" dirty="0" smtClean="0">
                <a:solidFill>
                  <a:schemeClr val="accent1">
                    <a:lumMod val="75000"/>
                  </a:schemeClr>
                </a:solidFill>
              </a:rPr>
              <a:t>كلية الإدارة </a:t>
            </a:r>
            <a:r>
              <a:rPr lang="ar-IQ" sz="4400" b="1" dirty="0">
                <a:solidFill>
                  <a:schemeClr val="accent1">
                    <a:lumMod val="75000"/>
                  </a:schemeClr>
                </a:solidFill>
              </a:rPr>
              <a:t>والاقتصاد </a:t>
            </a:r>
            <a:r>
              <a:rPr lang="ar-IQ" sz="4400" b="1" dirty="0" smtClean="0">
                <a:solidFill>
                  <a:schemeClr val="accent1">
                    <a:lumMod val="75000"/>
                  </a:schemeClr>
                </a:solidFill>
              </a:rPr>
              <a:t>/ جامعة </a:t>
            </a:r>
            <a:r>
              <a:rPr lang="ar-IQ" sz="4400" b="1" dirty="0">
                <a:solidFill>
                  <a:schemeClr val="accent1">
                    <a:lumMod val="75000"/>
                  </a:schemeClr>
                </a:solidFill>
              </a:rPr>
              <a:t>بغداد </a:t>
            </a:r>
            <a:endParaRPr lang="ar-IQ" sz="44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ar-IQ" sz="4400" b="1" smtClean="0">
                <a:solidFill>
                  <a:schemeClr val="accent1">
                    <a:lumMod val="75000"/>
                  </a:schemeClr>
                </a:solidFill>
              </a:rPr>
              <a:t>  قسم </a:t>
            </a:r>
            <a:r>
              <a:rPr lang="ar-IQ" sz="4400" b="1" dirty="0" smtClean="0">
                <a:solidFill>
                  <a:schemeClr val="accent1">
                    <a:lumMod val="75000"/>
                  </a:schemeClr>
                </a:solidFill>
              </a:rPr>
              <a:t>الإدارة الصناعية / المرحلة الأولى </a:t>
            </a:r>
            <a:endParaRPr lang="ar-IQ" sz="44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70987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8200" y="101888"/>
            <a:ext cx="10515600" cy="881785"/>
          </a:xfrm>
        </p:spPr>
        <p:txBody>
          <a:bodyPr>
            <a:normAutofit/>
          </a:bodyPr>
          <a:lstStyle/>
          <a:p>
            <a:pPr algn="ctr"/>
            <a:r>
              <a:rPr lang="ar-IQ" sz="2800" b="1" dirty="0"/>
              <a:t>مقاييس التشتت النسبية </a:t>
            </a:r>
            <a:r>
              <a:rPr lang="en-US" sz="2800" b="1" dirty="0"/>
              <a:t> Relative Dispersion Measures</a:t>
            </a:r>
            <a:r>
              <a:rPr lang="ar-IQ" sz="2800" b="1" dirty="0"/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عنصر نائب للمحتوى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136073"/>
                <a:ext cx="10515600" cy="5500254"/>
              </a:xfrm>
            </p:spPr>
            <p:txBody>
              <a:bodyPr>
                <a:normAutofit/>
              </a:bodyPr>
              <a:lstStyle/>
              <a:p>
                <a:pPr marL="0" lvl="0" indent="0">
                  <a:buNone/>
                </a:pPr>
                <a:r>
                  <a:rPr lang="ar-SA" sz="2400" b="1" dirty="0" smtClean="0"/>
                  <a:t>معامل </a:t>
                </a:r>
                <a:r>
                  <a:rPr lang="ar-SA" sz="2400" b="1" dirty="0"/>
                  <a:t>التشتت المستند إلى الانحراف </a:t>
                </a:r>
                <a:r>
                  <a:rPr lang="ar-SA" sz="2400" b="1" dirty="0" smtClean="0"/>
                  <a:t>المعياري</a:t>
                </a:r>
                <a:r>
                  <a:rPr lang="en-US" sz="2400" b="1" dirty="0" smtClean="0"/>
                  <a:t>)</a:t>
                </a:r>
                <a:r>
                  <a:rPr lang="ar-SA" sz="2400" b="1" dirty="0" smtClean="0"/>
                  <a:t>معامل الاختلاف</a:t>
                </a:r>
                <a:r>
                  <a:rPr lang="en-US" sz="2400" b="1" dirty="0" smtClean="0"/>
                  <a:t>(</a:t>
                </a:r>
                <a:r>
                  <a:rPr lang="ar-SA" sz="2400" b="1" dirty="0" smtClean="0"/>
                  <a:t> </a:t>
                </a:r>
                <a:r>
                  <a:rPr lang="en-US" sz="2400" b="1" dirty="0"/>
                  <a:t>Coefficient of Variation (CV)</a:t>
                </a:r>
                <a:r>
                  <a:rPr lang="ar-SA" sz="2400" b="1" dirty="0"/>
                  <a:t> </a:t>
                </a:r>
                <a:r>
                  <a:rPr lang="ar-SA" sz="2400" b="1" dirty="0" smtClean="0"/>
                  <a:t>:</a:t>
                </a:r>
                <a:endParaRPr lang="en-US" sz="2400" dirty="0"/>
              </a:p>
              <a:p>
                <a:pPr marL="0" lvl="0" indent="0">
                  <a:buNone/>
                </a:pPr>
                <a:r>
                  <a:rPr lang="ar-IQ" sz="2400" dirty="0" smtClean="0"/>
                  <a:t>يعتبر</a:t>
                </a:r>
                <a:r>
                  <a:rPr lang="ar-SA" sz="2400" dirty="0" smtClean="0"/>
                  <a:t> </a:t>
                </a:r>
                <a:r>
                  <a:rPr lang="ar-SA" sz="2400" dirty="0"/>
                  <a:t>معامل الاختلاف </a:t>
                </a:r>
                <a:r>
                  <a:rPr lang="ar-SA" sz="2400" dirty="0" smtClean="0"/>
                  <a:t>أحد </a:t>
                </a:r>
                <a:r>
                  <a:rPr lang="ar-SA" sz="2400" dirty="0"/>
                  <a:t>مقاييس التشتت النسبية المهمة، </a:t>
                </a:r>
                <a:r>
                  <a:rPr lang="ar-SA" sz="2400" dirty="0" smtClean="0"/>
                  <a:t>ويستخدم </a:t>
                </a:r>
                <a:r>
                  <a:rPr lang="ar-SA" sz="2400" dirty="0"/>
                  <a:t>لأغراض مقارنة التشتت لمجموعتين أو أكثر سواء كانت بوحدات قياس متشابهة أم مختلفة، إذ إن هذا المقياس يتصف بأن نتيجته تكون </a:t>
                </a:r>
                <a:r>
                  <a:rPr lang="ar-IQ" sz="2400" dirty="0" smtClean="0"/>
                  <a:t>خ</a:t>
                </a:r>
                <a:r>
                  <a:rPr lang="ar-SA" sz="2400" dirty="0" smtClean="0"/>
                  <a:t>الية من وحدة </a:t>
                </a:r>
                <a:r>
                  <a:rPr lang="ar-SA" sz="2400" dirty="0"/>
                  <a:t>القياس، وهذا ما يتيح التفضيل في استخدامه (إذ إن مقارنة التشتت بين مجموعتين باستخدام مثلاً مقياس الانحراف المعياري {الذي تحوي نتيجته وحدة القياس} يشترط أن تكون وحدات القياس لقيم المجموعتين متشابهة بالغرام مثلاً، ولا يمكن استخدامه في حالة اختلاف وحدات القياس للمجموعات، مثلاً </a:t>
                </a:r>
                <a:r>
                  <a:rPr lang="ar-SA" sz="2400" dirty="0" smtClean="0"/>
                  <a:t>و</a:t>
                </a:r>
                <a:r>
                  <a:rPr lang="ar-IQ" sz="2400" dirty="0" smtClean="0"/>
                  <a:t>ا</a:t>
                </a:r>
                <a:r>
                  <a:rPr lang="ar-SA" sz="2400" dirty="0" smtClean="0"/>
                  <a:t>حدة </a:t>
                </a:r>
                <a:r>
                  <a:rPr lang="ar-SA" sz="2400" dirty="0"/>
                  <a:t>بالغرام والأخرى بالسنتيمتر). </a:t>
                </a:r>
                <a:endParaRPr lang="en-US" sz="2400" dirty="0"/>
              </a:p>
              <a:p>
                <a:pPr marL="0" indent="0">
                  <a:buNone/>
                </a:pPr>
                <a:r>
                  <a:rPr lang="ar-SA" sz="2400" b="1" dirty="0" smtClean="0"/>
                  <a:t>صيغة </a:t>
                </a:r>
                <a:r>
                  <a:rPr lang="ar-SA" sz="2400" b="1" dirty="0"/>
                  <a:t>حساب معامل الاختلاف</a:t>
                </a:r>
                <a:r>
                  <a:rPr lang="ar-SA" sz="2400" dirty="0"/>
                  <a:t> هي</a:t>
                </a:r>
                <a:r>
                  <a:rPr lang="ar-SA" sz="2400" dirty="0" smtClean="0"/>
                  <a:t>:-</a:t>
                </a:r>
                <a:endParaRPr lang="en-US" sz="2400" dirty="0" smtClean="0"/>
              </a:p>
              <a:p>
                <a:pPr marL="0" indent="0">
                  <a:buNone/>
                </a:pPr>
                <a:endParaRPr lang="en-US" sz="2400" dirty="0"/>
              </a:p>
              <a:p>
                <a:pPr marL="0" indent="0" rtl="0">
                  <a:buNone/>
                </a:pPr>
                <a:r>
                  <a:rPr lang="en-US" sz="2400" b="1" dirty="0"/>
                  <a:t>C.V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𝑺</m:t>
                        </m:r>
                      </m:num>
                      <m:den>
                        <m:acc>
                          <m:accPr>
                            <m:chr m:val="̅"/>
                            <m:ctrlPr>
                              <a:rPr lang="en-US" sz="2400" b="1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b="1" i="1">
                                <a:latin typeface="Cambria Math" panose="02040503050406030204" pitchFamily="18" charset="0"/>
                              </a:rPr>
                              <m:t>𝑿</m:t>
                            </m:r>
                          </m:e>
                        </m:acc>
                      </m:den>
                    </m:f>
                    <m:r>
                      <a:rPr lang="en-US" sz="2400" b="1" i="1">
                        <a:latin typeface="Cambria Math" panose="02040503050406030204" pitchFamily="18" charset="0"/>
                      </a:rPr>
                      <m:t> ×</m:t>
                    </m:r>
                  </m:oMath>
                </a14:m>
                <a:r>
                  <a:rPr lang="en-US" sz="2400" b="1" dirty="0"/>
                  <a:t> 100 %              </a:t>
                </a:r>
                <a:r>
                  <a:rPr lang="en-US" sz="2400" dirty="0"/>
                  <a:t>……………. (2</a:t>
                </a:r>
                <a:r>
                  <a:rPr lang="en-US" sz="2400" dirty="0" smtClean="0"/>
                  <a:t>)</a:t>
                </a:r>
                <a:r>
                  <a:rPr lang="ar-IQ" sz="2400" dirty="0" smtClean="0"/>
                  <a:t>                                                 </a:t>
                </a:r>
                <a:endParaRPr lang="en-US" sz="2400" dirty="0"/>
              </a:p>
              <a:p>
                <a:pPr marL="0" indent="0">
                  <a:buNone/>
                </a:pPr>
                <a:r>
                  <a:rPr lang="ar-SA" sz="2400" dirty="0"/>
                  <a:t>حيث أن </a:t>
                </a:r>
                <a:r>
                  <a:rPr lang="en-US" sz="2400" dirty="0"/>
                  <a:t>S</a:t>
                </a:r>
                <a:r>
                  <a:rPr lang="ar-SA" sz="2400" dirty="0"/>
                  <a:t> هي الانحراف المعياري لقيم المجموعة و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sz="2400">
                            <a:latin typeface="Cambria Math" panose="02040503050406030204" pitchFamily="18" charset="0"/>
                          </a:rPr>
                          <m:t>x</m:t>
                        </m:r>
                      </m:e>
                    </m:acc>
                  </m:oMath>
                </a14:m>
                <a:r>
                  <a:rPr lang="ar-SA" sz="2400" dirty="0"/>
                  <a:t> هي الوسط الحسابي لقيم المجموعة</a:t>
                </a:r>
                <a:r>
                  <a:rPr lang="ar-SA" dirty="0"/>
                  <a:t>.</a:t>
                </a:r>
                <a:endParaRPr lang="en-US" dirty="0"/>
              </a:p>
            </p:txBody>
          </p:sp>
        </mc:Choice>
        <mc:Fallback xmlns="">
          <p:sp>
            <p:nvSpPr>
              <p:cNvPr id="3" name="عنصر نائب للمحتوى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136073"/>
                <a:ext cx="10515600" cy="5500254"/>
              </a:xfrm>
              <a:blipFill>
                <a:blip r:embed="rId2"/>
                <a:stretch>
                  <a:fillRect l="-1275" t="-1661" r="-870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056031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IQ" sz="2800" b="1" dirty="0"/>
              <a:t>مقاييس التشتت النسبية </a:t>
            </a:r>
            <a:r>
              <a:rPr lang="en-US" sz="2800" b="1" dirty="0"/>
              <a:t> Relative Dispersion Measures</a:t>
            </a:r>
            <a:r>
              <a:rPr lang="ar-IQ" sz="2800" b="1" dirty="0"/>
              <a:t> </a:t>
            </a:r>
            <a:endParaRPr lang="ar-IQ" sz="28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SA" sz="2400" b="1" dirty="0"/>
              <a:t>مثال:-</a:t>
            </a:r>
            <a:endParaRPr lang="en-US" sz="2400" dirty="0"/>
          </a:p>
          <a:p>
            <a:pPr marL="0" indent="0">
              <a:buNone/>
            </a:pPr>
            <a:r>
              <a:rPr lang="ar-IQ" sz="2400" dirty="0" smtClean="0"/>
              <a:t>للمجموعتين الاتيتين احسب معامل الاختلاف </a:t>
            </a:r>
            <a:r>
              <a:rPr lang="ar-SA" sz="2400" dirty="0" smtClean="0"/>
              <a:t>وأيهما </a:t>
            </a:r>
            <a:r>
              <a:rPr lang="ar-SA" sz="2400" dirty="0"/>
              <a:t>أفضل من ناحية التشتت</a:t>
            </a:r>
            <a:r>
              <a:rPr lang="ar-SA" sz="2400" b="1" dirty="0"/>
              <a:t>.</a:t>
            </a:r>
            <a:endParaRPr lang="en-US" sz="2400" dirty="0"/>
          </a:p>
          <a:p>
            <a:pPr marL="0" indent="0">
              <a:buNone/>
            </a:pPr>
            <a:endParaRPr lang="ar-IQ" dirty="0"/>
          </a:p>
        </p:txBody>
      </p:sp>
      <p:graphicFrame>
        <p:nvGraphicFramePr>
          <p:cNvPr id="4" name="جدول 3"/>
          <p:cNvGraphicFramePr>
            <a:graphicFrameLocks noGrp="1"/>
          </p:cNvGraphicFramePr>
          <p:nvPr>
            <p:extLst/>
          </p:nvPr>
        </p:nvGraphicFramePr>
        <p:xfrm>
          <a:off x="2673924" y="3131126"/>
          <a:ext cx="7869388" cy="1149930"/>
        </p:xfrm>
        <a:graphic>
          <a:graphicData uri="http://schemas.openxmlformats.org/drawingml/2006/table">
            <a:tbl>
              <a:tblPr firstRow="1" firstCol="1" bandRow="1">
                <a:tableStyleId>{327F97BB-C833-4FB7-BDE5-3F7075034690}</a:tableStyleId>
              </a:tblPr>
              <a:tblGrid>
                <a:gridCol w="2593508">
                  <a:extLst>
                    <a:ext uri="{9D8B030D-6E8A-4147-A177-3AD203B41FA5}">
                      <a16:colId xmlns:a16="http://schemas.microsoft.com/office/drawing/2014/main" val="4274161751"/>
                    </a:ext>
                  </a:extLst>
                </a:gridCol>
                <a:gridCol w="527588">
                  <a:extLst>
                    <a:ext uri="{9D8B030D-6E8A-4147-A177-3AD203B41FA5}">
                      <a16:colId xmlns:a16="http://schemas.microsoft.com/office/drawing/2014/main" val="2314987595"/>
                    </a:ext>
                  </a:extLst>
                </a:gridCol>
                <a:gridCol w="527588">
                  <a:extLst>
                    <a:ext uri="{9D8B030D-6E8A-4147-A177-3AD203B41FA5}">
                      <a16:colId xmlns:a16="http://schemas.microsoft.com/office/drawing/2014/main" val="3788951300"/>
                    </a:ext>
                  </a:extLst>
                </a:gridCol>
                <a:gridCol w="527588">
                  <a:extLst>
                    <a:ext uri="{9D8B030D-6E8A-4147-A177-3AD203B41FA5}">
                      <a16:colId xmlns:a16="http://schemas.microsoft.com/office/drawing/2014/main" val="3477385198"/>
                    </a:ext>
                  </a:extLst>
                </a:gridCol>
                <a:gridCol w="527588">
                  <a:extLst>
                    <a:ext uri="{9D8B030D-6E8A-4147-A177-3AD203B41FA5}">
                      <a16:colId xmlns:a16="http://schemas.microsoft.com/office/drawing/2014/main" val="2527258020"/>
                    </a:ext>
                  </a:extLst>
                </a:gridCol>
                <a:gridCol w="527588">
                  <a:extLst>
                    <a:ext uri="{9D8B030D-6E8A-4147-A177-3AD203B41FA5}">
                      <a16:colId xmlns:a16="http://schemas.microsoft.com/office/drawing/2014/main" val="1276012941"/>
                    </a:ext>
                  </a:extLst>
                </a:gridCol>
                <a:gridCol w="527588">
                  <a:extLst>
                    <a:ext uri="{9D8B030D-6E8A-4147-A177-3AD203B41FA5}">
                      <a16:colId xmlns:a16="http://schemas.microsoft.com/office/drawing/2014/main" val="4075731104"/>
                    </a:ext>
                  </a:extLst>
                </a:gridCol>
                <a:gridCol w="527588">
                  <a:extLst>
                    <a:ext uri="{9D8B030D-6E8A-4147-A177-3AD203B41FA5}">
                      <a16:colId xmlns:a16="http://schemas.microsoft.com/office/drawing/2014/main" val="2041086847"/>
                    </a:ext>
                  </a:extLst>
                </a:gridCol>
                <a:gridCol w="527588">
                  <a:extLst>
                    <a:ext uri="{9D8B030D-6E8A-4147-A177-3AD203B41FA5}">
                      <a16:colId xmlns:a16="http://schemas.microsoft.com/office/drawing/2014/main" val="1695024563"/>
                    </a:ext>
                  </a:extLst>
                </a:gridCol>
                <a:gridCol w="527588">
                  <a:extLst>
                    <a:ext uri="{9D8B030D-6E8A-4147-A177-3AD203B41FA5}">
                      <a16:colId xmlns:a16="http://schemas.microsoft.com/office/drawing/2014/main" val="1858182070"/>
                    </a:ext>
                  </a:extLst>
                </a:gridCol>
                <a:gridCol w="527588">
                  <a:extLst>
                    <a:ext uri="{9D8B030D-6E8A-4147-A177-3AD203B41FA5}">
                      <a16:colId xmlns:a16="http://schemas.microsoft.com/office/drawing/2014/main" val="1538108695"/>
                    </a:ext>
                  </a:extLst>
                </a:gridCol>
              </a:tblGrid>
              <a:tr h="574965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800">
                          <a:effectLst/>
                        </a:rPr>
                        <a:t>المجموعة </a:t>
                      </a:r>
                      <a:r>
                        <a:rPr lang="en-US" sz="1800">
                          <a:effectLst/>
                        </a:rPr>
                        <a:t>1</a:t>
                      </a:r>
                      <a:r>
                        <a:rPr lang="ar-SA" sz="1800">
                          <a:effectLst/>
                        </a:rPr>
                        <a:t> مقاسة بالكغم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>
                          <a:effectLst/>
                        </a:rPr>
                        <a:t>7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>
                          <a:effectLst/>
                        </a:rPr>
                        <a:t>14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>
                          <a:effectLst/>
                        </a:rPr>
                        <a:t>5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>
                          <a:effectLst/>
                        </a:rPr>
                        <a:t>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>
                          <a:effectLst/>
                        </a:rPr>
                        <a:t>2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>
                          <a:effectLst/>
                        </a:rPr>
                        <a:t>7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>
                          <a:effectLst/>
                        </a:rPr>
                        <a:t>10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>
                          <a:effectLst/>
                        </a:rPr>
                        <a:t>4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>
                          <a:effectLst/>
                        </a:rPr>
                        <a:t>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>
                          <a:effectLst/>
                        </a:rPr>
                        <a:t>8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30557526"/>
                  </a:ext>
                </a:extLst>
              </a:tr>
              <a:tr h="574965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800" b="1">
                          <a:effectLst/>
                        </a:rPr>
                        <a:t>المجموعة </a:t>
                      </a:r>
                      <a:r>
                        <a:rPr lang="en-US" sz="1800" b="1">
                          <a:effectLst/>
                        </a:rPr>
                        <a:t>2</a:t>
                      </a:r>
                      <a:r>
                        <a:rPr lang="ar-SA" sz="1800" b="1">
                          <a:effectLst/>
                        </a:rPr>
                        <a:t> مقاسة بالسم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>
                          <a:effectLst/>
                        </a:rPr>
                        <a:t>72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>
                          <a:effectLst/>
                        </a:rPr>
                        <a:t>49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>
                          <a:effectLst/>
                        </a:rPr>
                        <a:t>79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>
                          <a:effectLst/>
                        </a:rPr>
                        <a:t>55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 dirty="0">
                          <a:effectLst/>
                        </a:rPr>
                        <a:t>57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518312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56837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IQ" sz="2800" b="1" dirty="0"/>
              <a:t>مقاييس التشتت النسبية </a:t>
            </a:r>
            <a:r>
              <a:rPr lang="en-US" sz="2800" b="1" dirty="0"/>
              <a:t> Relative Dispersion Measures</a:t>
            </a:r>
            <a:r>
              <a:rPr lang="ar-IQ" sz="2800" b="1" dirty="0"/>
              <a:t> </a:t>
            </a:r>
            <a:endParaRPr lang="ar-IQ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عنصر نائب للمحتوى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481239"/>
                <a:ext cx="10515600" cy="5376761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ar-IQ" sz="2400" b="1" dirty="0" smtClean="0"/>
                  <a:t>الحل :</a:t>
                </a:r>
              </a:p>
              <a:p>
                <a:pPr marL="0" indent="0">
                  <a:buNone/>
                </a:pPr>
                <a:r>
                  <a:rPr lang="ar-IQ" sz="2400" dirty="0" smtClean="0"/>
                  <a:t>      </a:t>
                </a:r>
                <a:r>
                  <a:rPr lang="ar-SA" sz="2400" dirty="0" smtClean="0"/>
                  <a:t>نحسب </a:t>
                </a:r>
                <a:r>
                  <a:rPr lang="en-US" sz="2400" dirty="0"/>
                  <a:t>S</a:t>
                </a:r>
                <a:r>
                  <a:rPr lang="ar-SA" sz="2400" dirty="0"/>
                  <a:t> و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sz="2400">
                            <a:latin typeface="Cambria Math" panose="02040503050406030204" pitchFamily="18" charset="0"/>
                          </a:rPr>
                          <m:t>x</m:t>
                        </m:r>
                      </m:e>
                    </m:acc>
                  </m:oMath>
                </a14:m>
                <a:r>
                  <a:rPr lang="ar-SA" sz="2400" dirty="0"/>
                  <a:t>  لكل من المجموعتين، حيث نجد أن:-</a:t>
                </a:r>
                <a:endParaRPr lang="en-US" sz="2400" dirty="0"/>
              </a:p>
            </p:txBody>
          </p:sp>
        </mc:Choice>
        <mc:Fallback xmlns="">
          <p:sp>
            <p:nvSpPr>
              <p:cNvPr id="3" name="عنصر نائب للمحتوى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481239"/>
                <a:ext cx="10515600" cy="5376761"/>
              </a:xfrm>
              <a:blipFill>
                <a:blip r:embed="rId2"/>
                <a:stretch>
                  <a:fillRect t="-1474" r="-870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جدول 3"/>
              <p:cNvGraphicFramePr>
                <a:graphicFrameLocks noGrp="1"/>
              </p:cNvGraphicFramePr>
              <p:nvPr>
                <p:extLst/>
              </p:nvPr>
            </p:nvGraphicFramePr>
            <p:xfrm>
              <a:off x="1555363" y="2530868"/>
              <a:ext cx="9081273" cy="1217295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2924170">
                      <a:extLst>
                        <a:ext uri="{9D8B030D-6E8A-4147-A177-3AD203B41FA5}">
                          <a16:colId xmlns:a16="http://schemas.microsoft.com/office/drawing/2014/main" val="527110790"/>
                        </a:ext>
                      </a:extLst>
                    </a:gridCol>
                    <a:gridCol w="2924170">
                      <a:extLst>
                        <a:ext uri="{9D8B030D-6E8A-4147-A177-3AD203B41FA5}">
                          <a16:colId xmlns:a16="http://schemas.microsoft.com/office/drawing/2014/main" val="3587901518"/>
                        </a:ext>
                      </a:extLst>
                    </a:gridCol>
                    <a:gridCol w="3232933">
                      <a:extLst>
                        <a:ext uri="{9D8B030D-6E8A-4147-A177-3AD203B41FA5}">
                          <a16:colId xmlns:a16="http://schemas.microsoft.com/office/drawing/2014/main" val="4272335506"/>
                        </a:ext>
                      </a:extLst>
                    </a:gridCol>
                  </a:tblGrid>
                  <a:tr h="389255">
                    <a:tc>
                      <a:txBody>
                        <a:bodyPr/>
                        <a:lstStyle/>
                        <a:p>
                          <a:pPr algn="ctr" rtl="1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ar-SA" sz="1800">
                              <a:effectLst/>
                            </a:rPr>
                            <a:t> </a:t>
                          </a:r>
                          <a:endParaRPr lang="en-US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1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ar-SA" sz="2000">
                              <a:effectLst/>
                            </a:rPr>
                            <a:t>المجموعة </a:t>
                          </a:r>
                          <a:r>
                            <a:rPr lang="en-US" sz="2000">
                              <a:effectLst/>
                            </a:rPr>
                            <a:t>1</a:t>
                          </a:r>
                          <a:endParaRPr lang="en-US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1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ar-SA" sz="2000" dirty="0">
                              <a:effectLst/>
                            </a:rPr>
                            <a:t>المجموعة </a:t>
                          </a:r>
                          <a:r>
                            <a:rPr lang="en-US" sz="2000" dirty="0">
                              <a:effectLst/>
                            </a:rPr>
                            <a:t>2</a:t>
                          </a:r>
                          <a:endParaRPr lang="en-US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897830894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2000" dirty="0">
                              <a:effectLst/>
                            </a:rPr>
                            <a:t>S</a:t>
                          </a:r>
                          <a:endParaRPr lang="en-US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2000" b="1" dirty="0">
                              <a:effectLst/>
                            </a:rPr>
                            <a:t>4.4</a:t>
                          </a:r>
                          <a:endParaRPr lang="en-US" sz="20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2000" b="1" dirty="0">
                              <a:effectLst/>
                            </a:rPr>
                            <a:t>12.53</a:t>
                          </a:r>
                          <a:endParaRPr lang="en-US" sz="20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419927822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acc>
                                  <m:accPr>
                                    <m:chr m:val="̅"/>
                                    <m:ctrlPr>
                                      <a:rPr lang="en-US" sz="2000" b="1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2000" b="1" i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𝐱</m:t>
                                    </m:r>
                                  </m:e>
                                </m:acc>
                              </m:oMath>
                            </m:oMathPara>
                          </a14:m>
                          <a:endParaRPr lang="en-US" sz="20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2000" b="1" dirty="0">
                              <a:effectLst/>
                            </a:rPr>
                            <a:t>5.7</a:t>
                          </a:r>
                          <a:endParaRPr lang="en-US" sz="20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2000" b="1" dirty="0">
                              <a:effectLst/>
                            </a:rPr>
                            <a:t>62.4</a:t>
                          </a:r>
                          <a:endParaRPr lang="en-US" sz="20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6107366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جدول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825348355"/>
                  </p:ext>
                </p:extLst>
              </p:nvPr>
            </p:nvGraphicFramePr>
            <p:xfrm>
              <a:off x="1555363" y="2530868"/>
              <a:ext cx="9081273" cy="1196721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2924170">
                      <a:extLst>
                        <a:ext uri="{9D8B030D-6E8A-4147-A177-3AD203B41FA5}">
                          <a16:colId xmlns:a16="http://schemas.microsoft.com/office/drawing/2014/main" val="527110790"/>
                        </a:ext>
                      </a:extLst>
                    </a:gridCol>
                    <a:gridCol w="2924170">
                      <a:extLst>
                        <a:ext uri="{9D8B030D-6E8A-4147-A177-3AD203B41FA5}">
                          <a16:colId xmlns:a16="http://schemas.microsoft.com/office/drawing/2014/main" val="3587901518"/>
                        </a:ext>
                      </a:extLst>
                    </a:gridCol>
                    <a:gridCol w="3232933">
                      <a:extLst>
                        <a:ext uri="{9D8B030D-6E8A-4147-A177-3AD203B41FA5}">
                          <a16:colId xmlns:a16="http://schemas.microsoft.com/office/drawing/2014/main" val="4272335506"/>
                        </a:ext>
                      </a:extLst>
                    </a:gridCol>
                  </a:tblGrid>
                  <a:tr h="389255">
                    <a:tc>
                      <a:txBody>
                        <a:bodyPr/>
                        <a:lstStyle/>
                        <a:p>
                          <a:pPr algn="ctr" rtl="1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ar-SA" sz="1800">
                              <a:effectLst/>
                            </a:rPr>
                            <a:t> </a:t>
                          </a:r>
                          <a:endParaRPr lang="en-US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1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ar-SA" sz="2000">
                              <a:effectLst/>
                            </a:rPr>
                            <a:t>المجموعة </a:t>
                          </a:r>
                          <a:r>
                            <a:rPr lang="en-US" sz="2000">
                              <a:effectLst/>
                            </a:rPr>
                            <a:t>1</a:t>
                          </a:r>
                          <a:endParaRPr lang="en-US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1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ar-SA" sz="2000" dirty="0">
                              <a:effectLst/>
                            </a:rPr>
                            <a:t>المجموعة </a:t>
                          </a:r>
                          <a:r>
                            <a:rPr lang="en-US" sz="2000" dirty="0">
                              <a:effectLst/>
                            </a:rPr>
                            <a:t>2</a:t>
                          </a:r>
                          <a:endParaRPr lang="en-US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897830894"/>
                      </a:ext>
                    </a:extLst>
                  </a:tr>
                  <a:tr h="329946"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2000" dirty="0">
                              <a:effectLst/>
                            </a:rPr>
                            <a:t>S</a:t>
                          </a:r>
                          <a:endParaRPr lang="en-US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2000" b="1" dirty="0">
                              <a:effectLst/>
                            </a:rPr>
                            <a:t>4.4</a:t>
                          </a:r>
                          <a:endParaRPr lang="en-US" sz="20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2000" b="1" dirty="0">
                              <a:effectLst/>
                            </a:rPr>
                            <a:t>12.53</a:t>
                          </a:r>
                          <a:endParaRPr lang="en-US" sz="20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419927822"/>
                      </a:ext>
                    </a:extLst>
                  </a:tr>
                  <a:tr h="477520">
                    <a:tc>
                      <a:txBody>
                        <a:bodyPr/>
                        <a:lstStyle/>
                        <a:p>
                          <a:endParaRPr lang="ar-IQ"/>
                        </a:p>
                      </a:txBody>
                      <a:tcPr marL="68580" marR="68580" marT="0" marB="0">
                        <a:blipFill>
                          <a:blip r:embed="rId3"/>
                          <a:stretch>
                            <a:fillRect l="-208" t="-162025" r="-211458" b="-253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2000" b="1" dirty="0">
                              <a:effectLst/>
                            </a:rPr>
                            <a:t>5.7</a:t>
                          </a:r>
                          <a:endParaRPr lang="en-US" sz="20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2000" b="1" dirty="0">
                              <a:effectLst/>
                            </a:rPr>
                            <a:t>62.4</a:t>
                          </a:r>
                          <a:endParaRPr lang="en-US" sz="20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61073667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5" name="مستطيل 4"/>
          <p:cNvSpPr/>
          <p:nvPr/>
        </p:nvSpPr>
        <p:spPr>
          <a:xfrm>
            <a:off x="3812708" y="3798985"/>
            <a:ext cx="706315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850-Roman"/>
                <a:ea typeface="Calibri" panose="020F0502020204030204" pitchFamily="34" charset="0"/>
                <a:cs typeface="Simplified Arabic" panose="02020603050405020304" pitchFamily="18" charset="-78"/>
              </a:rPr>
              <a:t>ونطبق الصيغة (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850-Roman"/>
                <a:ea typeface="Calibri" panose="020F0502020204030204" pitchFamily="34" charset="0"/>
                <a:cs typeface="Simplified Arabic" panose="02020603050405020304" pitchFamily="18" charset="-78"/>
              </a:rPr>
              <a:t>2</a:t>
            </a:r>
            <a:r>
              <a:rPr kumimoji="0" lang="ar-SA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850-Roman"/>
                <a:ea typeface="Calibri" panose="020F0502020204030204" pitchFamily="34" charset="0"/>
                <a:cs typeface="Simplified Arabic" panose="02020603050405020304" pitchFamily="18" charset="-78"/>
              </a:rPr>
              <a:t>) فنحسب معامل الاختلاف لكل مجموعة وكما يلي:-</a:t>
            </a:r>
            <a:endParaRPr kumimoji="0" lang="ar-IQ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مستطيل 5"/>
              <p:cNvSpPr/>
              <p:nvPr/>
            </p:nvSpPr>
            <p:spPr>
              <a:xfrm>
                <a:off x="1801091" y="4313517"/>
                <a:ext cx="6096000" cy="1671804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marL="0" marR="0" lvl="0" indent="0" algn="justLow" defTabSz="9144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850-Roman"/>
                    <a:ea typeface="Calibri" panose="020F0502020204030204" pitchFamily="34" charset="0"/>
                    <a:cs typeface="Simplified Arabic" panose="02020603050405020304" pitchFamily="18" charset="-78"/>
                  </a:rPr>
                  <a:t>C.V</a:t>
                </a:r>
                <a:r>
                  <a:rPr kumimoji="0" lang="en-US" sz="2400" b="0" i="0" u="none" strike="noStrike" kern="1200" cap="none" spc="0" normalizeH="0" baseline="-2500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850-Roman"/>
                    <a:ea typeface="Calibri" panose="020F0502020204030204" pitchFamily="34" charset="0"/>
                    <a:cs typeface="Simplified Arabic" panose="02020603050405020304" pitchFamily="18" charset="-78"/>
                  </a:rPr>
                  <a:t>1</a:t>
                </a: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850-Roman"/>
                    <a:ea typeface="Calibri" panose="020F0502020204030204" pitchFamily="34" charset="0"/>
                    <a:cs typeface="Simplified Arabic" panose="02020603050405020304" pitchFamily="18" charset="-78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US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Simplified Arabic" panose="02020603050405020304" pitchFamily="18" charset="-78"/>
                          </a:rPr>
                        </m:ctrlPr>
                      </m:fPr>
                      <m:num>
                        <m:r>
                          <a:rPr kumimoji="0" lang="en-US" sz="24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Simplified Arabic" panose="02020603050405020304" pitchFamily="18" charset="-78"/>
                          </a:rPr>
                          <m:t>4</m:t>
                        </m:r>
                        <m:r>
                          <a:rPr kumimoji="0" lang="en-US" sz="24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Simplified Arabic" panose="02020603050405020304" pitchFamily="18" charset="-78"/>
                          </a:rPr>
                          <m:t>.</m:t>
                        </m:r>
                        <m:r>
                          <a:rPr kumimoji="0" lang="en-US" sz="24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Simplified Arabic" panose="02020603050405020304" pitchFamily="18" charset="-78"/>
                          </a:rPr>
                          <m:t>4</m:t>
                        </m:r>
                      </m:num>
                      <m:den>
                        <m:r>
                          <a:rPr kumimoji="0" lang="en-US" sz="24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Simplified Arabic" panose="02020603050405020304" pitchFamily="18" charset="-78"/>
                          </a:rPr>
                          <m:t>5</m:t>
                        </m:r>
                        <m:r>
                          <a:rPr kumimoji="0" lang="en-US" sz="24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Simplified Arabic" panose="02020603050405020304" pitchFamily="18" charset="-78"/>
                          </a:rPr>
                          <m:t>.</m:t>
                        </m:r>
                        <m:r>
                          <a:rPr kumimoji="0" lang="en-US" sz="24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Simplified Arabic" panose="02020603050405020304" pitchFamily="18" charset="-78"/>
                          </a:rPr>
                          <m:t>7</m:t>
                        </m:r>
                      </m:den>
                    </m:f>
                    <m:r>
                      <a:rPr kumimoji="0" lang="en-US" sz="24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Simplified Arabic" panose="02020603050405020304" pitchFamily="18" charset="-78"/>
                      </a:rPr>
                      <m:t> × </m:t>
                    </m:r>
                  </m:oMath>
                </a14:m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850-Roman"/>
                    <a:ea typeface="Calibri" panose="020F0502020204030204" pitchFamily="34" charset="0"/>
                    <a:cs typeface="Simplified Arabic" panose="02020603050405020304" pitchFamily="18" charset="-78"/>
                  </a:rPr>
                  <a:t> 100 % = </a:t>
                </a:r>
                <a:r>
                  <a:rPr kumimoji="0" lang="en-US" sz="24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850-Roman"/>
                    <a:ea typeface="Calibri" panose="020F0502020204030204" pitchFamily="34" charset="0"/>
                    <a:cs typeface="Simplified Arabic" panose="02020603050405020304" pitchFamily="18" charset="-78"/>
                  </a:rPr>
                  <a:t>77.19</a:t>
                </a:r>
                <a:endPara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0" marR="0" lvl="0" indent="0" algn="justLow" defTabSz="9144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850-Roman"/>
                    <a:ea typeface="Calibri" panose="020F0502020204030204" pitchFamily="34" charset="0"/>
                    <a:cs typeface="Simplified Arabic" panose="02020603050405020304" pitchFamily="18" charset="-78"/>
                  </a:rPr>
                  <a:t>C.V</a:t>
                </a:r>
                <a:r>
                  <a:rPr kumimoji="0" lang="en-US" sz="2400" b="0" i="0" u="none" strike="noStrike" kern="1200" cap="none" spc="0" normalizeH="0" baseline="-2500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850-Roman"/>
                    <a:ea typeface="Calibri" panose="020F0502020204030204" pitchFamily="34" charset="0"/>
                    <a:cs typeface="Simplified Arabic" panose="02020603050405020304" pitchFamily="18" charset="-78"/>
                  </a:rPr>
                  <a:t>2</a:t>
                </a: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850-Roman"/>
                    <a:ea typeface="Calibri" panose="020F0502020204030204" pitchFamily="34" charset="0"/>
                    <a:cs typeface="Simplified Arabic" panose="02020603050405020304" pitchFamily="18" charset="-78"/>
                  </a:rPr>
                  <a:t> =</a:t>
                </a:r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850-Roman"/>
                    <a:ea typeface="Calibri" panose="020F0502020204030204" pitchFamily="34" charset="0"/>
                    <a:cs typeface="Simplified Arabic" panose="02020603050405020304" pitchFamily="18" charset="-78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US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Simplified Arabic" panose="02020603050405020304" pitchFamily="18" charset="-78"/>
                          </a:rPr>
                        </m:ctrlPr>
                      </m:fPr>
                      <m:num>
                        <m:r>
                          <a:rPr kumimoji="0" lang="en-US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Simplified Arabic" panose="02020603050405020304" pitchFamily="18" charset="-78"/>
                          </a:rPr>
                          <m:t>12</m:t>
                        </m:r>
                        <m:r>
                          <a:rPr kumimoji="0" lang="en-US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Simplified Arabic" panose="02020603050405020304" pitchFamily="18" charset="-78"/>
                          </a:rPr>
                          <m:t>.</m:t>
                        </m:r>
                        <m:r>
                          <a:rPr kumimoji="0" lang="en-US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Simplified Arabic" panose="02020603050405020304" pitchFamily="18" charset="-78"/>
                          </a:rPr>
                          <m:t>53</m:t>
                        </m:r>
                      </m:num>
                      <m:den>
                        <m:r>
                          <a:rPr kumimoji="0" lang="en-US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Simplified Arabic" panose="02020603050405020304" pitchFamily="18" charset="-78"/>
                          </a:rPr>
                          <m:t>62</m:t>
                        </m:r>
                        <m:r>
                          <a:rPr kumimoji="0" lang="en-US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Simplified Arabic" panose="02020603050405020304" pitchFamily="18" charset="-78"/>
                          </a:rPr>
                          <m:t>.</m:t>
                        </m:r>
                        <m:r>
                          <a:rPr kumimoji="0" lang="en-US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Simplified Arabic" panose="02020603050405020304" pitchFamily="18" charset="-78"/>
                          </a:rPr>
                          <m:t>4</m:t>
                        </m:r>
                      </m:den>
                    </m:f>
                    <m:r>
                      <a:rPr kumimoji="0" lang="en-US" sz="24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Simplified Arabic" panose="02020603050405020304" pitchFamily="18" charset="-78"/>
                      </a:rPr>
                      <m:t> × </m:t>
                    </m:r>
                  </m:oMath>
                </a14:m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850-Roman"/>
                    <a:ea typeface="Calibri" panose="020F0502020204030204" pitchFamily="34" charset="0"/>
                    <a:cs typeface="Simplified Arabic" panose="02020603050405020304" pitchFamily="18" charset="-78"/>
                  </a:rPr>
                  <a:t> 100 % = 20.08</a:t>
                </a:r>
                <a:endPara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" name="مستطيل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1091" y="4313517"/>
                <a:ext cx="6096000" cy="1671804"/>
              </a:xfrm>
              <a:prstGeom prst="rect">
                <a:avLst/>
              </a:prstGeom>
              <a:blipFill>
                <a:blip r:embed="rId4"/>
                <a:stretch>
                  <a:fillRect l="-1500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مستطيل 6"/>
          <p:cNvSpPr/>
          <p:nvPr/>
        </p:nvSpPr>
        <p:spPr>
          <a:xfrm>
            <a:off x="1094509" y="5953448"/>
            <a:ext cx="978135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850-Roman"/>
                <a:ea typeface="Calibri" panose="020F0502020204030204" pitchFamily="34" charset="0"/>
                <a:cs typeface="Simplified Arabic" panose="02020603050405020304" pitchFamily="18" charset="-78"/>
              </a:rPr>
              <a:t>بما أن قيمة معامل الاختلاف للمجموعة الثانية أقل من معامل الاختلاف للمجموعة الأولى، فهذا يعني أن تشتت المجموعة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850-Roman"/>
                <a:ea typeface="Calibri" panose="020F0502020204030204" pitchFamily="34" charset="0"/>
                <a:cs typeface="Simplified Arabic" panose="02020603050405020304" pitchFamily="18" charset="-78"/>
              </a:rPr>
              <a:t>2</a:t>
            </a:r>
            <a:r>
              <a:rPr kumimoji="0" lang="ar-SA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850-Roman"/>
                <a:ea typeface="Calibri" panose="020F0502020204030204" pitchFamily="34" charset="0"/>
                <a:cs typeface="Simplified Arabic" panose="02020603050405020304" pitchFamily="18" charset="-78"/>
              </a:rPr>
              <a:t> هو أقل من تشتت المجموعة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850-Roman"/>
                <a:ea typeface="Calibri" panose="020F0502020204030204" pitchFamily="34" charset="0"/>
                <a:cs typeface="Simplified Arabic" panose="02020603050405020304" pitchFamily="18" charset="-78"/>
              </a:rPr>
              <a:t>1</a:t>
            </a:r>
            <a:r>
              <a:rPr kumimoji="0" lang="ar-SA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850-Roman"/>
                <a:ea typeface="Calibri" panose="020F0502020204030204" pitchFamily="34" charset="0"/>
                <a:cs typeface="Simplified Arabic" panose="02020603050405020304" pitchFamily="18" charset="-78"/>
              </a:rPr>
              <a:t> .</a:t>
            </a:r>
            <a:endParaRPr kumimoji="0" lang="ar-IQ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0227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854242"/>
          </a:xfrm>
        </p:spPr>
        <p:txBody>
          <a:bodyPr>
            <a:normAutofit/>
          </a:bodyPr>
          <a:lstStyle/>
          <a:p>
            <a:pPr algn="ctr"/>
            <a:r>
              <a:rPr lang="ar-IQ" sz="2800" b="1" dirty="0"/>
              <a:t>مقاييس التشتت النسبية </a:t>
            </a:r>
            <a:r>
              <a:rPr lang="en-US" sz="2800" b="1" dirty="0"/>
              <a:t> Relative Dispersion Measures</a:t>
            </a:r>
            <a:r>
              <a:rPr lang="ar-IQ" sz="2800" b="1" dirty="0"/>
              <a:t> </a:t>
            </a:r>
            <a:endParaRPr lang="ar-IQ" sz="28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38200" y="877992"/>
            <a:ext cx="10515600" cy="578406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b="1" dirty="0" smtClean="0"/>
          </a:p>
          <a:p>
            <a:pPr marL="0" indent="0">
              <a:buNone/>
            </a:pPr>
            <a:r>
              <a:rPr lang="en-US" sz="2400" b="1" dirty="0"/>
              <a:t> </a:t>
            </a:r>
            <a:r>
              <a:rPr lang="en-US" sz="2400" b="1" dirty="0" smtClean="0"/>
              <a:t>      </a:t>
            </a:r>
            <a:r>
              <a:rPr lang="ar-IQ" sz="2400" b="1" dirty="0" smtClean="0"/>
              <a:t> </a:t>
            </a:r>
            <a:r>
              <a:rPr lang="ar-SA" sz="2400" b="1" dirty="0" smtClean="0"/>
              <a:t>مثال</a:t>
            </a:r>
            <a:r>
              <a:rPr lang="ar-SA" sz="2400" b="1" dirty="0"/>
              <a:t>:-</a:t>
            </a:r>
            <a:endParaRPr lang="en-US" sz="2400" dirty="0"/>
          </a:p>
          <a:p>
            <a:pPr marL="0" indent="0">
              <a:buNone/>
            </a:pPr>
            <a:r>
              <a:rPr lang="ar-IQ" sz="2400" dirty="0" smtClean="0"/>
              <a:t>       ل</a:t>
            </a:r>
            <a:r>
              <a:rPr lang="ar-SA" sz="2400" dirty="0" smtClean="0"/>
              <a:t>لبيانات </a:t>
            </a:r>
            <a:r>
              <a:rPr lang="ar-SA" sz="2400" dirty="0"/>
              <a:t>التالية جد الانحراف المعياري ومعامل الاختلاف.</a:t>
            </a:r>
            <a:endParaRPr lang="en-US" sz="2400" dirty="0"/>
          </a:p>
          <a:p>
            <a:pPr marL="0" indent="0">
              <a:buNone/>
            </a:pPr>
            <a:endParaRPr lang="ar-IQ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جدول 3"/>
              <p:cNvGraphicFramePr>
                <a:graphicFrameLocks noGrp="1"/>
              </p:cNvGraphicFramePr>
              <p:nvPr>
                <p:extLst/>
              </p:nvPr>
            </p:nvGraphicFramePr>
            <p:xfrm>
              <a:off x="2111829" y="2468505"/>
              <a:ext cx="8631380" cy="3337814"/>
            </p:xfrm>
            <a:graphic>
              <a:graphicData uri="http://schemas.openxmlformats.org/drawingml/2006/table">
                <a:tbl>
                  <a:tblPr firstRow="1" firstCol="1" bandRow="1">
                    <a:tableStyleId>{284E427A-3D55-4303-BF80-6455036E1DE7}</a:tableStyleId>
                  </a:tblPr>
                  <a:tblGrid>
                    <a:gridCol w="1347676">
                      <a:extLst>
                        <a:ext uri="{9D8B030D-6E8A-4147-A177-3AD203B41FA5}">
                          <a16:colId xmlns:a16="http://schemas.microsoft.com/office/drawing/2014/main" val="291404477"/>
                        </a:ext>
                      </a:extLst>
                    </a:gridCol>
                    <a:gridCol w="861965">
                      <a:extLst>
                        <a:ext uri="{9D8B030D-6E8A-4147-A177-3AD203B41FA5}">
                          <a16:colId xmlns:a16="http://schemas.microsoft.com/office/drawing/2014/main" val="80025190"/>
                        </a:ext>
                      </a:extLst>
                    </a:gridCol>
                    <a:gridCol w="901057">
                      <a:extLst>
                        <a:ext uri="{9D8B030D-6E8A-4147-A177-3AD203B41FA5}">
                          <a16:colId xmlns:a16="http://schemas.microsoft.com/office/drawing/2014/main" val="3165691624"/>
                        </a:ext>
                      </a:extLst>
                    </a:gridCol>
                    <a:gridCol w="1015399">
                      <a:extLst>
                        <a:ext uri="{9D8B030D-6E8A-4147-A177-3AD203B41FA5}">
                          <a16:colId xmlns:a16="http://schemas.microsoft.com/office/drawing/2014/main" val="1208339895"/>
                        </a:ext>
                      </a:extLst>
                    </a:gridCol>
                    <a:gridCol w="1447359">
                      <a:extLst>
                        <a:ext uri="{9D8B030D-6E8A-4147-A177-3AD203B41FA5}">
                          <a16:colId xmlns:a16="http://schemas.microsoft.com/office/drawing/2014/main" val="1776395072"/>
                        </a:ext>
                      </a:extLst>
                    </a:gridCol>
                    <a:gridCol w="1847068">
                      <a:extLst>
                        <a:ext uri="{9D8B030D-6E8A-4147-A177-3AD203B41FA5}">
                          <a16:colId xmlns:a16="http://schemas.microsoft.com/office/drawing/2014/main" val="67088286"/>
                        </a:ext>
                      </a:extLst>
                    </a:gridCol>
                    <a:gridCol w="1210856">
                      <a:extLst>
                        <a:ext uri="{9D8B030D-6E8A-4147-A177-3AD203B41FA5}">
                          <a16:colId xmlns:a16="http://schemas.microsoft.com/office/drawing/2014/main" val="1462740777"/>
                        </a:ext>
                      </a:extLst>
                    </a:gridCol>
                  </a:tblGrid>
                  <a:tr h="517833">
                    <a:tc>
                      <a:txBody>
                        <a:bodyPr/>
                        <a:lstStyle/>
                        <a:p>
                          <a:pPr algn="ctr" rtl="1">
                            <a:lnSpc>
                              <a:spcPct val="150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ar-SA" sz="2000" dirty="0">
                              <a:effectLst/>
                            </a:rPr>
                            <a:t>الفئات</a:t>
                          </a:r>
                          <a:endParaRPr lang="en-US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fi</a:t>
                          </a:r>
                          <a:endParaRPr lang="en-US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xi</a:t>
                          </a:r>
                          <a:endParaRPr lang="en-US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2000" dirty="0">
                              <a:effectLst/>
                            </a:rPr>
                            <a:t>fi xi</a:t>
                          </a:r>
                          <a:endParaRPr lang="en-US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10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sz="20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US" sz="2000" i="1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20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𝐱𝐢</m:t>
                                        </m:r>
                                        <m:r>
                                          <a:rPr lang="en-US" sz="20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acc>
                                          <m:accPr>
                                            <m:chr m:val="̅"/>
                                            <m:ctrlPr>
                                              <a:rPr lang="en-US" sz="2000" i="1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accPr>
                                          <m:e>
                                            <m:r>
                                              <a:rPr lang="en-US" sz="20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𝐱</m:t>
                                            </m:r>
                                          </m:e>
                                        </m:acc>
                                      </m:e>
                                    </m:d>
                                  </m:e>
                                  <m:sup>
                                    <m:r>
                                      <a:rPr lang="en-US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10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sz="20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𝐟𝐢</m:t>
                                    </m:r>
                                    <m:r>
                                      <a:rPr lang="en-US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d>
                                      <m:dPr>
                                        <m:ctrlPr>
                                          <a:rPr lang="en-US" sz="2000" i="1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20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𝐱𝐢</m:t>
                                        </m:r>
                                        <m:r>
                                          <a:rPr lang="en-US" sz="20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acc>
                                          <m:accPr>
                                            <m:chr m:val="̅"/>
                                            <m:ctrlPr>
                                              <a:rPr lang="en-US" sz="2000" i="1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accPr>
                                          <m:e>
                                            <m:r>
                                              <a:rPr lang="en-US" sz="20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𝐱</m:t>
                                            </m:r>
                                          </m:e>
                                        </m:acc>
                                      </m:e>
                                    </m:d>
                                  </m:e>
                                  <m:sup>
                                    <m:r>
                                      <a:rPr lang="en-US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l" rtl="0">
                            <a:lnSpc>
                              <a:spcPct val="150000"/>
                            </a:lnSpc>
                            <a:spcAft>
                              <a:spcPts val="10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1" i="0" smtClean="0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Simplified Arabic" panose="02020603050405020304" pitchFamily="18" charset="-78"/>
                                  </a:rPr>
                                  <m:t>𝐟𝐢</m:t>
                                </m:r>
                                <m:sSup>
                                  <m:sSupPr>
                                    <m:ctrlPr>
                                      <a:rPr lang="en-US" sz="2000" b="1" i="1"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Simplified Arabic" panose="02020603050405020304" pitchFamily="18" charset="-78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b="1" i="0"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Simplified Arabic" panose="02020603050405020304" pitchFamily="18" charset="-78"/>
                                      </a:rPr>
                                      <m:t>𝐱𝐢</m:t>
                                    </m:r>
                                  </m:e>
                                  <m:sup>
                                    <m:r>
                                      <a:rPr lang="en-US" sz="2000" b="1" i="0"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Simplified Arabic" panose="02020603050405020304" pitchFamily="18" charset="-78"/>
                                      </a:rPr>
                                      <m:t>𝟐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sz="2000" b="1" i="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073251529"/>
                      </a:ext>
                    </a:extLst>
                  </a:tr>
                  <a:tr h="348784"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2000" dirty="0">
                              <a:effectLst/>
                            </a:rPr>
                            <a:t>60-62</a:t>
                          </a:r>
                          <a:endParaRPr lang="en-US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5</a:t>
                          </a:r>
                          <a:endParaRPr lang="en-US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61</a:t>
                          </a:r>
                          <a:endParaRPr lang="en-US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305</a:t>
                          </a:r>
                          <a:endParaRPr lang="en-US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2000" dirty="0">
                              <a:effectLst/>
                            </a:rPr>
                            <a:t>41.6025</a:t>
                          </a:r>
                          <a:endParaRPr lang="en-US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208.0125</a:t>
                          </a:r>
                          <a:endParaRPr lang="en-US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2000" dirty="0">
                              <a:effectLst/>
                            </a:rPr>
                            <a:t>18605</a:t>
                          </a:r>
                          <a:endParaRPr lang="en-US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4290479946"/>
                      </a:ext>
                    </a:extLst>
                  </a:tr>
                  <a:tr h="348784"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2000" dirty="0">
                              <a:effectLst/>
                            </a:rPr>
                            <a:t>63-65</a:t>
                          </a:r>
                          <a:endParaRPr lang="en-US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18</a:t>
                          </a:r>
                          <a:endParaRPr lang="en-US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64</a:t>
                          </a:r>
                          <a:endParaRPr lang="en-US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1152</a:t>
                          </a:r>
                          <a:endParaRPr lang="en-US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11.9025</a:t>
                          </a:r>
                          <a:endParaRPr lang="en-US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214.245</a:t>
                          </a:r>
                          <a:endParaRPr lang="en-US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2000" dirty="0">
                              <a:effectLst/>
                            </a:rPr>
                            <a:t>73728</a:t>
                          </a:r>
                          <a:endParaRPr lang="en-US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074245101"/>
                      </a:ext>
                    </a:extLst>
                  </a:tr>
                  <a:tr h="348784"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2000" dirty="0">
                              <a:effectLst/>
                            </a:rPr>
                            <a:t>66-68</a:t>
                          </a:r>
                          <a:endParaRPr lang="en-US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2000" dirty="0">
                              <a:effectLst/>
                            </a:rPr>
                            <a:t>42</a:t>
                          </a:r>
                          <a:endParaRPr lang="en-US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67</a:t>
                          </a:r>
                          <a:endParaRPr lang="en-US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2814</a:t>
                          </a:r>
                          <a:endParaRPr lang="en-US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0.2025</a:t>
                          </a:r>
                          <a:endParaRPr lang="en-US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8.505</a:t>
                          </a:r>
                          <a:endParaRPr lang="en-US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2000" dirty="0">
                              <a:effectLst/>
                            </a:rPr>
                            <a:t>18853</a:t>
                          </a:r>
                          <a:endParaRPr lang="en-US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850022479"/>
                      </a:ext>
                    </a:extLst>
                  </a:tr>
                  <a:tr h="348784"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2000" dirty="0">
                              <a:effectLst/>
                            </a:rPr>
                            <a:t>69-71</a:t>
                          </a:r>
                          <a:endParaRPr lang="en-US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27</a:t>
                          </a:r>
                          <a:endParaRPr lang="en-US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2000" dirty="0">
                              <a:effectLst/>
                            </a:rPr>
                            <a:t>70</a:t>
                          </a:r>
                          <a:endParaRPr lang="en-US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1890</a:t>
                          </a:r>
                          <a:endParaRPr lang="en-US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6.5025</a:t>
                          </a:r>
                          <a:endParaRPr lang="en-US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2000" dirty="0">
                              <a:effectLst/>
                            </a:rPr>
                            <a:t>175.5675</a:t>
                          </a:r>
                          <a:endParaRPr lang="en-US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2000" dirty="0">
                              <a:effectLst/>
                            </a:rPr>
                            <a:t>132300</a:t>
                          </a:r>
                          <a:endParaRPr lang="en-US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163020009"/>
                      </a:ext>
                    </a:extLst>
                  </a:tr>
                  <a:tr h="348784"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72-74</a:t>
                          </a:r>
                          <a:endParaRPr lang="en-US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8</a:t>
                          </a:r>
                          <a:endParaRPr lang="en-US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73</a:t>
                          </a:r>
                          <a:endParaRPr lang="en-US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2000" dirty="0">
                              <a:effectLst/>
                            </a:rPr>
                            <a:t>584</a:t>
                          </a:r>
                          <a:endParaRPr lang="en-US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30.8025</a:t>
                          </a:r>
                          <a:endParaRPr lang="en-US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2000" dirty="0">
                              <a:effectLst/>
                            </a:rPr>
                            <a:t>246.42</a:t>
                          </a:r>
                          <a:endParaRPr lang="en-US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2000" dirty="0">
                              <a:effectLst/>
                            </a:rPr>
                            <a:t>42632</a:t>
                          </a:r>
                          <a:endParaRPr lang="en-US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715454110"/>
                      </a:ext>
                    </a:extLst>
                  </a:tr>
                  <a:tr h="348784"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 </a:t>
                          </a:r>
                          <a:endParaRPr lang="en-US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100</a:t>
                          </a:r>
                          <a:endParaRPr lang="en-US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 </a:t>
                          </a:r>
                          <a:endParaRPr lang="en-US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2000" dirty="0">
                              <a:effectLst/>
                            </a:rPr>
                            <a:t>6745</a:t>
                          </a:r>
                          <a:endParaRPr lang="en-US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2000" dirty="0">
                              <a:effectLst/>
                            </a:rPr>
                            <a:t> </a:t>
                          </a:r>
                          <a:endParaRPr lang="en-US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2000" dirty="0">
                              <a:effectLst/>
                            </a:rPr>
                            <a:t>852.75</a:t>
                          </a:r>
                          <a:endParaRPr lang="en-US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2000" dirty="0">
                              <a:effectLst/>
                            </a:rPr>
                            <a:t>455803</a:t>
                          </a:r>
                          <a:endParaRPr lang="en-US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968945229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جدول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139032695"/>
                  </p:ext>
                </p:extLst>
              </p:nvPr>
            </p:nvGraphicFramePr>
            <p:xfrm>
              <a:off x="2111829" y="2468505"/>
              <a:ext cx="8631380" cy="3054350"/>
            </p:xfrm>
            <a:graphic>
              <a:graphicData uri="http://schemas.openxmlformats.org/drawingml/2006/table">
                <a:tbl>
                  <a:tblPr firstRow="1" firstCol="1" bandRow="1">
                    <a:tableStyleId>{284E427A-3D55-4303-BF80-6455036E1DE7}</a:tableStyleId>
                  </a:tblPr>
                  <a:tblGrid>
                    <a:gridCol w="1347676">
                      <a:extLst>
                        <a:ext uri="{9D8B030D-6E8A-4147-A177-3AD203B41FA5}">
                          <a16:colId xmlns:a16="http://schemas.microsoft.com/office/drawing/2014/main" val="291404477"/>
                        </a:ext>
                      </a:extLst>
                    </a:gridCol>
                    <a:gridCol w="861965">
                      <a:extLst>
                        <a:ext uri="{9D8B030D-6E8A-4147-A177-3AD203B41FA5}">
                          <a16:colId xmlns:a16="http://schemas.microsoft.com/office/drawing/2014/main" val="80025190"/>
                        </a:ext>
                      </a:extLst>
                    </a:gridCol>
                    <a:gridCol w="901057">
                      <a:extLst>
                        <a:ext uri="{9D8B030D-6E8A-4147-A177-3AD203B41FA5}">
                          <a16:colId xmlns:a16="http://schemas.microsoft.com/office/drawing/2014/main" val="3165691624"/>
                        </a:ext>
                      </a:extLst>
                    </a:gridCol>
                    <a:gridCol w="1015399">
                      <a:extLst>
                        <a:ext uri="{9D8B030D-6E8A-4147-A177-3AD203B41FA5}">
                          <a16:colId xmlns:a16="http://schemas.microsoft.com/office/drawing/2014/main" val="1208339895"/>
                        </a:ext>
                      </a:extLst>
                    </a:gridCol>
                    <a:gridCol w="1447359">
                      <a:extLst>
                        <a:ext uri="{9D8B030D-6E8A-4147-A177-3AD203B41FA5}">
                          <a16:colId xmlns:a16="http://schemas.microsoft.com/office/drawing/2014/main" val="1776395072"/>
                        </a:ext>
                      </a:extLst>
                    </a:gridCol>
                    <a:gridCol w="1847068">
                      <a:extLst>
                        <a:ext uri="{9D8B030D-6E8A-4147-A177-3AD203B41FA5}">
                          <a16:colId xmlns:a16="http://schemas.microsoft.com/office/drawing/2014/main" val="67088286"/>
                        </a:ext>
                      </a:extLst>
                    </a:gridCol>
                    <a:gridCol w="1210856">
                      <a:extLst>
                        <a:ext uri="{9D8B030D-6E8A-4147-A177-3AD203B41FA5}">
                          <a16:colId xmlns:a16="http://schemas.microsoft.com/office/drawing/2014/main" val="1462740777"/>
                        </a:ext>
                      </a:extLst>
                    </a:gridCol>
                  </a:tblGrid>
                  <a:tr h="594614">
                    <a:tc>
                      <a:txBody>
                        <a:bodyPr/>
                        <a:lstStyle/>
                        <a:p>
                          <a:pPr algn="ctr" rtl="1">
                            <a:lnSpc>
                              <a:spcPct val="150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ar-SA" sz="2000" dirty="0">
                              <a:effectLst/>
                            </a:rPr>
                            <a:t>الفئات</a:t>
                          </a:r>
                          <a:endParaRPr lang="en-US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fi</a:t>
                          </a:r>
                          <a:endParaRPr lang="en-US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xi</a:t>
                          </a:r>
                          <a:endParaRPr lang="en-US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2000" dirty="0">
                              <a:effectLst/>
                            </a:rPr>
                            <a:t>fi xi</a:t>
                          </a:r>
                          <a:endParaRPr lang="en-US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ar-IQ"/>
                        </a:p>
                      </a:txBody>
                      <a:tcPr marL="68580" marR="68580" marT="0" marB="0" anchor="ctr">
                        <a:blipFill>
                          <a:blip r:embed="rId3"/>
                          <a:stretch>
                            <a:fillRect l="-284874" r="-211345" b="-43775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ar-IQ"/>
                        </a:p>
                      </a:txBody>
                      <a:tcPr marL="68580" marR="68580" marT="0" marB="0" anchor="ctr">
                        <a:blipFill>
                          <a:blip r:embed="rId3"/>
                          <a:stretch>
                            <a:fillRect l="-302310" r="-66007" b="-43775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ar-IQ"/>
                        </a:p>
                      </a:txBody>
                      <a:tcPr marL="68580" marR="68580" marT="0" marB="0" anchor="ctr">
                        <a:blipFill>
                          <a:blip r:embed="rId3"/>
                          <a:stretch>
                            <a:fillRect l="-612563" r="-503" b="-43775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73251529"/>
                      </a:ext>
                    </a:extLst>
                  </a:tr>
                  <a:tr h="409956"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2000" dirty="0">
                              <a:effectLst/>
                            </a:rPr>
                            <a:t>60-62</a:t>
                          </a:r>
                          <a:endParaRPr lang="en-US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5</a:t>
                          </a:r>
                          <a:endParaRPr lang="en-US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61</a:t>
                          </a:r>
                          <a:endParaRPr lang="en-US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305</a:t>
                          </a:r>
                          <a:endParaRPr lang="en-US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2000" dirty="0">
                              <a:effectLst/>
                            </a:rPr>
                            <a:t>41.6025</a:t>
                          </a:r>
                          <a:endParaRPr lang="en-US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208.0125</a:t>
                          </a:r>
                          <a:endParaRPr lang="en-US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2000" dirty="0">
                              <a:effectLst/>
                            </a:rPr>
                            <a:t>18605</a:t>
                          </a:r>
                          <a:endParaRPr lang="en-US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4290479946"/>
                      </a:ext>
                    </a:extLst>
                  </a:tr>
                  <a:tr h="409956"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2000" dirty="0">
                              <a:effectLst/>
                            </a:rPr>
                            <a:t>63-65</a:t>
                          </a:r>
                          <a:endParaRPr lang="en-US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18</a:t>
                          </a:r>
                          <a:endParaRPr lang="en-US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64</a:t>
                          </a:r>
                          <a:endParaRPr lang="en-US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1152</a:t>
                          </a:r>
                          <a:endParaRPr lang="en-US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11.9025</a:t>
                          </a:r>
                          <a:endParaRPr lang="en-US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214.245</a:t>
                          </a:r>
                          <a:endParaRPr lang="en-US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2000" dirty="0">
                              <a:effectLst/>
                            </a:rPr>
                            <a:t>73728</a:t>
                          </a:r>
                          <a:endParaRPr lang="en-US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074245101"/>
                      </a:ext>
                    </a:extLst>
                  </a:tr>
                  <a:tr h="409956"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2000" dirty="0">
                              <a:effectLst/>
                            </a:rPr>
                            <a:t>66-68</a:t>
                          </a:r>
                          <a:endParaRPr lang="en-US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2000" dirty="0">
                              <a:effectLst/>
                            </a:rPr>
                            <a:t>42</a:t>
                          </a:r>
                          <a:endParaRPr lang="en-US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67</a:t>
                          </a:r>
                          <a:endParaRPr lang="en-US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2814</a:t>
                          </a:r>
                          <a:endParaRPr lang="en-US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0.2025</a:t>
                          </a:r>
                          <a:endParaRPr lang="en-US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8.505</a:t>
                          </a:r>
                          <a:endParaRPr lang="en-US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2000" dirty="0">
                              <a:effectLst/>
                            </a:rPr>
                            <a:t>18853</a:t>
                          </a:r>
                          <a:endParaRPr lang="en-US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850022479"/>
                      </a:ext>
                    </a:extLst>
                  </a:tr>
                  <a:tr h="409956"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2000" dirty="0">
                              <a:effectLst/>
                            </a:rPr>
                            <a:t>69-71</a:t>
                          </a:r>
                          <a:endParaRPr lang="en-US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27</a:t>
                          </a:r>
                          <a:endParaRPr lang="en-US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2000" dirty="0">
                              <a:effectLst/>
                            </a:rPr>
                            <a:t>70</a:t>
                          </a:r>
                          <a:endParaRPr lang="en-US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1890</a:t>
                          </a:r>
                          <a:endParaRPr lang="en-US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6.5025</a:t>
                          </a:r>
                          <a:endParaRPr lang="en-US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2000" dirty="0">
                              <a:effectLst/>
                            </a:rPr>
                            <a:t>175.5675</a:t>
                          </a:r>
                          <a:endParaRPr lang="en-US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2000" dirty="0">
                              <a:effectLst/>
                            </a:rPr>
                            <a:t>132300</a:t>
                          </a:r>
                          <a:endParaRPr lang="en-US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163020009"/>
                      </a:ext>
                    </a:extLst>
                  </a:tr>
                  <a:tr h="409956"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72-74</a:t>
                          </a:r>
                          <a:endParaRPr lang="en-US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8</a:t>
                          </a:r>
                          <a:endParaRPr lang="en-US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73</a:t>
                          </a:r>
                          <a:endParaRPr lang="en-US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2000" dirty="0">
                              <a:effectLst/>
                            </a:rPr>
                            <a:t>584</a:t>
                          </a:r>
                          <a:endParaRPr lang="en-US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30.8025</a:t>
                          </a:r>
                          <a:endParaRPr lang="en-US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2000" dirty="0">
                              <a:effectLst/>
                            </a:rPr>
                            <a:t>246.42</a:t>
                          </a:r>
                          <a:endParaRPr lang="en-US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2000" dirty="0">
                              <a:effectLst/>
                            </a:rPr>
                            <a:t>42632</a:t>
                          </a:r>
                          <a:endParaRPr lang="en-US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715454110"/>
                      </a:ext>
                    </a:extLst>
                  </a:tr>
                  <a:tr h="409956"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 </a:t>
                          </a:r>
                          <a:endParaRPr lang="en-US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100</a:t>
                          </a:r>
                          <a:endParaRPr lang="en-US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 </a:t>
                          </a:r>
                          <a:endParaRPr lang="en-US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2000" dirty="0">
                              <a:effectLst/>
                            </a:rPr>
                            <a:t>6745</a:t>
                          </a:r>
                          <a:endParaRPr lang="en-US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2000" dirty="0">
                              <a:effectLst/>
                            </a:rPr>
                            <a:t> </a:t>
                          </a:r>
                          <a:endParaRPr lang="en-US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2000" dirty="0">
                              <a:effectLst/>
                            </a:rPr>
                            <a:t>852.75</a:t>
                          </a:r>
                          <a:endParaRPr lang="en-US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2000" dirty="0">
                              <a:effectLst/>
                            </a:rPr>
                            <a:t>455803</a:t>
                          </a:r>
                          <a:endParaRPr lang="en-US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968945229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5" name="مستطيل 4"/>
          <p:cNvSpPr/>
          <p:nvPr/>
        </p:nvSpPr>
        <p:spPr>
          <a:xfrm>
            <a:off x="2677262" y="4600474"/>
            <a:ext cx="6096000" cy="691984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justLow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justLow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76358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52055" y="0"/>
            <a:ext cx="10515600" cy="997527"/>
          </a:xfrm>
        </p:spPr>
        <p:txBody>
          <a:bodyPr>
            <a:normAutofit/>
          </a:bodyPr>
          <a:lstStyle/>
          <a:p>
            <a:pPr algn="ctr"/>
            <a:r>
              <a:rPr lang="ar-IQ" sz="2800" b="1" dirty="0"/>
              <a:t>مقاييس التشتت النسبية </a:t>
            </a:r>
            <a:r>
              <a:rPr lang="en-US" sz="2800" b="1" dirty="0"/>
              <a:t> Relative Dispersion Measures</a:t>
            </a:r>
            <a:r>
              <a:rPr lang="ar-IQ" sz="2800" b="1" dirty="0"/>
              <a:t> </a:t>
            </a:r>
            <a:endParaRPr lang="ar-IQ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عنصر نائب للمحتوى 2"/>
              <p:cNvSpPr>
                <a:spLocks noGrp="1"/>
              </p:cNvSpPr>
              <p:nvPr>
                <p:ph idx="1"/>
              </p:nvPr>
            </p:nvSpPr>
            <p:spPr>
              <a:xfrm>
                <a:off x="741218" y="1136074"/>
                <a:ext cx="10515600" cy="5721926"/>
              </a:xfrm>
            </p:spPr>
            <p:txBody>
              <a:bodyPr>
                <a:normAutofit/>
              </a:bodyPr>
              <a:lstStyle/>
              <a:p>
                <a:pPr marL="0" indent="0" algn="l" rtl="0">
                  <a:buNone/>
                </a:pPr>
                <a:endParaRPr lang="en-US" sz="3800" i="1" dirty="0" smtClean="0"/>
              </a:p>
              <a:p>
                <a:pPr marL="0" indent="0" algn="l" rtl="0">
                  <a:buNone/>
                </a:pP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sz="2400">
                            <a:latin typeface="Cambria Math" panose="02040503050406030204" pitchFamily="18" charset="0"/>
                          </a:rPr>
                          <m:t>x</m:t>
                        </m:r>
                      </m:e>
                    </m:acc>
                    <m:r>
                      <a:rPr lang="en-US" sz="240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limLoc m:val="undOvr"/>
                            <m:subHide m:val="on"/>
                            <m:supHide m:val="on"/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r>
                              <m:rPr>
                                <m:sty m:val="p"/>
                              </m:rPr>
                              <a:rPr lang="en-US" sz="2400">
                                <a:latin typeface="Cambria Math" panose="02040503050406030204" pitchFamily="18" charset="0"/>
                              </a:rPr>
                              <m:t>fixi</m:t>
                            </m:r>
                          </m:e>
                        </m:nary>
                      </m:num>
                      <m:den>
                        <m:nary>
                          <m:naryPr>
                            <m:chr m:val="∑"/>
                            <m:limLoc m:val="undOvr"/>
                            <m:subHide m:val="on"/>
                            <m:supHide m:val="on"/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r>
                              <m:rPr>
                                <m:sty m:val="p"/>
                              </m:rPr>
                              <a:rPr lang="en-US" sz="2400">
                                <a:latin typeface="Cambria Math" panose="02040503050406030204" pitchFamily="18" charset="0"/>
                              </a:rPr>
                              <m:t>fi</m:t>
                            </m:r>
                          </m:e>
                        </m:nary>
                      </m:den>
                    </m:f>
                    <m:r>
                      <a:rPr lang="en-US" sz="240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>
                            <a:latin typeface="Cambria Math" panose="02040503050406030204" pitchFamily="18" charset="0"/>
                          </a:rPr>
                          <m:t>6745</m:t>
                        </m:r>
                      </m:num>
                      <m:den>
                        <m:r>
                          <a:rPr lang="en-US" sz="2400"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400" dirty="0"/>
                  <a:t> </a:t>
                </a:r>
                <a:r>
                  <a:rPr lang="en-US" sz="2400" dirty="0" smtClean="0"/>
                  <a:t>67.45</a:t>
                </a:r>
                <a:r>
                  <a:rPr lang="ar-IQ" sz="2400" dirty="0" smtClean="0"/>
                  <a:t>                                                      </a:t>
                </a:r>
                <a:endParaRPr lang="en-US" sz="2400" dirty="0"/>
              </a:p>
              <a:p>
                <a:pPr marL="0" indent="0" algn="l" rtl="0">
                  <a:buNone/>
                </a:pPr>
                <a:r>
                  <a:rPr lang="en-US" sz="2400" dirty="0"/>
                  <a:t> </a:t>
                </a:r>
              </a:p>
              <a:p>
                <a:pPr marL="0" indent="0" algn="l" rtl="0">
                  <a:buNone/>
                </a:pPr>
                <a:r>
                  <a:rPr lang="en-US" sz="2400" dirty="0"/>
                  <a:t>S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nary>
                              <m:naryPr>
                                <m:chr m:val="∑"/>
                                <m:limLoc m:val="undOvr"/>
                                <m:subHide m:val="on"/>
                                <m:supHide m:val="on"/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/>
                              <m:sup/>
                              <m:e>
                                <m:sSup>
                                  <m:sSup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2400">
                                        <a:latin typeface="Cambria Math" panose="02040503050406030204" pitchFamily="18" charset="0"/>
                                      </a:rPr>
                                      <m:t>fi</m:t>
                                    </m:r>
                                    <m:d>
                                      <m:dPr>
                                        <m:ctrlPr>
                                          <a:rPr lang="en-US" sz="2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en-US" sz="2400">
                                            <a:latin typeface="Cambria Math" panose="02040503050406030204" pitchFamily="18" charset="0"/>
                                          </a:rPr>
                                          <m:t>xi</m:t>
                                        </m:r>
                                        <m:r>
                                          <a:rPr lang="en-US" sz="2400" i="1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acc>
                                          <m:accPr>
                                            <m:chr m:val="̅"/>
                                            <m:ctrlPr>
                                              <a:rPr lang="en-US" sz="24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accPr>
                                          <m:e>
                                            <m:r>
                                              <m:rPr>
                                                <m:sty m:val="p"/>
                                              </m:rPr>
                                              <a:rPr lang="en-US" sz="2400">
                                                <a:latin typeface="Cambria Math" panose="02040503050406030204" pitchFamily="18" charset="0"/>
                                              </a:rPr>
                                              <m:t>x</m:t>
                                            </m:r>
                                          </m:e>
                                        </m:acc>
                                      </m:e>
                                    </m:d>
                                  </m:e>
                                  <m:sup>
                                    <m:r>
                                      <a:rPr lang="en-US" sz="240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e>
                            </m:nary>
                          </m:num>
                          <m:den>
                            <m:nary>
                              <m:naryPr>
                                <m:chr m:val="∑"/>
                                <m:limLoc m:val="undOvr"/>
                                <m:subHide m:val="on"/>
                                <m:supHide m:val="on"/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/>
                              <m:sup/>
                              <m:e>
                                <m:r>
                                  <m:rPr>
                                    <m:sty m:val="p"/>
                                  </m:rPr>
                                  <a:rPr lang="en-US" sz="2400">
                                    <a:latin typeface="Cambria Math" panose="02040503050406030204" pitchFamily="18" charset="0"/>
                                  </a:rPr>
                                  <m:t>fi</m:t>
                                </m:r>
                              </m:e>
                            </m:nary>
                          </m:den>
                        </m:f>
                      </m:e>
                    </m:rad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852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.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75</m:t>
                            </m:r>
                          </m:num>
                          <m:den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100</m:t>
                            </m:r>
                          </m:den>
                        </m:f>
                      </m:e>
                    </m:rad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8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5275</m:t>
                        </m:r>
                      </m:e>
                    </m:rad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/>
                  <a:t> = </a:t>
                </a:r>
                <a:r>
                  <a:rPr lang="en-US" sz="2400" dirty="0" smtClean="0"/>
                  <a:t>2.9</a:t>
                </a:r>
                <a:r>
                  <a:rPr lang="ar-IQ" sz="2400" dirty="0" smtClean="0"/>
                  <a:t>                                    </a:t>
                </a:r>
                <a:endParaRPr lang="en-US" sz="2400" dirty="0"/>
              </a:p>
              <a:p>
                <a:pPr algn="l"/>
                <a:r>
                  <a:rPr lang="en-US" sz="2400" dirty="0"/>
                  <a:t>Or </a:t>
                </a:r>
              </a:p>
              <a:p>
                <a:pPr marL="0" indent="0" algn="l" rtl="0">
                  <a:buNone/>
                </a:pPr>
                <a:r>
                  <a:rPr lang="en-US" sz="2400" dirty="0" smtClean="0">
                    <a:latin typeface="A850-Roman"/>
                    <a:ea typeface="Calibri" panose="020F0502020204030204" pitchFamily="34" charset="0"/>
                    <a:cs typeface="Simplified Arabic" panose="02020603050405020304" pitchFamily="18" charset="-78"/>
                  </a:rPr>
                  <a:t>S = 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Simplified Arabic" panose="02020603050405020304" pitchFamily="18" charset="-78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sz="24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Simplified Arabic" panose="02020603050405020304" pitchFamily="18" charset="-78"/>
                              </a:rPr>
                            </m:ctrlPr>
                          </m:fPr>
                          <m:num>
                            <m:nary>
                              <m:naryPr>
                                <m:chr m:val="∑"/>
                                <m:limLoc m:val="undOvr"/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Simplified Arabic" panose="02020603050405020304" pitchFamily="18" charset="-78"/>
                                  </a:rPr>
                                </m:ctrlPr>
                              </m:naryPr>
                              <m:sub>
                                <m:r>
                                  <m:rPr>
                                    <m:sty m:val="p"/>
                                  </m:rPr>
                                  <a:rPr lang="en-US" sz="2400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Simplified Arabic" panose="02020603050405020304" pitchFamily="18" charset="-78"/>
                                  </a:rPr>
                                  <m:t>i</m:t>
                                </m:r>
                                <m:r>
                                  <a:rPr lang="en-US" sz="2400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Simplified Arabic" panose="02020603050405020304" pitchFamily="18" charset="-78"/>
                                  </a:rPr>
                                  <m:t>=</m:t>
                                </m:r>
                                <m:r>
                                  <a:rPr lang="en-US" sz="2400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Simplified Arabic" panose="02020603050405020304" pitchFamily="18" charset="-78"/>
                                  </a:rPr>
                                  <m:t>1</m:t>
                                </m:r>
                              </m:sub>
                              <m:sup>
                                <m:r>
                                  <m:rPr>
                                    <m:sty m:val="p"/>
                                  </m:rPr>
                                  <a:rPr lang="en-US" sz="2400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Simplified Arabic" panose="02020603050405020304" pitchFamily="18" charset="-78"/>
                                  </a:rPr>
                                  <m:t>n</m:t>
                                </m:r>
                              </m:sup>
                              <m:e>
                                <m:r>
                                  <a:rPr lang="en-US" sz="2400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Simplified Arabic" panose="02020603050405020304" pitchFamily="18" charset="-78"/>
                                  </a:rPr>
                                  <m:t>  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2400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Simplified Arabic" panose="02020603050405020304" pitchFamily="18" charset="-78"/>
                                  </a:rPr>
                                  <m:t>fi</m:t>
                                </m:r>
                                <m:sSup>
                                  <m:sSup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Simplified Arabic" panose="02020603050405020304" pitchFamily="18" charset="-78"/>
                                      </a:rPr>
                                    </m:ctrlPr>
                                  </m:sSup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2400"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Simplified Arabic" panose="02020603050405020304" pitchFamily="18" charset="-78"/>
                                      </a:rPr>
                                      <m:t>xi</m:t>
                                    </m:r>
                                  </m:e>
                                  <m:sup>
                                    <m:r>
                                      <a:rPr lang="en-US" sz="2400"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Simplified Arabic" panose="02020603050405020304" pitchFamily="18" charset="-78"/>
                                      </a:rPr>
                                      <m:t>2</m:t>
                                    </m:r>
                                  </m:sup>
                                </m:sSup>
                                <m:sSup>
                                  <m:sSup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Simplified Arabic" panose="02020603050405020304" pitchFamily="18" charset="-78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Simplified Arabic" panose="02020603050405020304" pitchFamily="18" charset="-78"/>
                                      </a:rPr>
                                      <m:t>−</m:t>
                                    </m:r>
                                    <m:r>
                                      <a:rPr lang="en-US" sz="2400"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Simplified Arabic" panose="02020603050405020304" pitchFamily="18" charset="-78"/>
                                      </a:rPr>
                                      <m:t> </m:t>
                                    </m:r>
                                    <m:f>
                                      <m:fPr>
                                        <m:ctrlPr>
                                          <a:rPr lang="en-US" sz="2400" i="1"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Simplified Arabic" panose="02020603050405020304" pitchFamily="18" charset="-78"/>
                                          </a:rPr>
                                        </m:ctrlPr>
                                      </m:fPr>
                                      <m:num>
                                        <m:d>
                                          <m:dPr>
                                            <m:ctrlPr>
                                              <a:rPr lang="en-US" sz="2400" i="1">
                                                <a:latin typeface="Cambria Math" panose="02040503050406030204" pitchFamily="18" charset="0"/>
                                                <a:ea typeface="Calibri" panose="020F0502020204030204" pitchFamily="34" charset="0"/>
                                                <a:cs typeface="Simplified Arabic" panose="02020603050405020304" pitchFamily="18" charset="-78"/>
                                              </a:rPr>
                                            </m:ctrlPr>
                                          </m:dPr>
                                          <m:e>
                                            <m:nary>
                                              <m:naryPr>
                                                <m:chr m:val="∑"/>
                                                <m:limLoc m:val="undOvr"/>
                                                <m:ctrlPr>
                                                  <a:rPr lang="en-US" sz="2400" i="1">
                                                    <a:latin typeface="Cambria Math" panose="02040503050406030204" pitchFamily="18" charset="0"/>
                                                    <a:ea typeface="Calibri" panose="020F0502020204030204" pitchFamily="34" charset="0"/>
                                                    <a:cs typeface="Simplified Arabic" panose="02020603050405020304" pitchFamily="18" charset="-78"/>
                                                  </a:rPr>
                                                </m:ctrlPr>
                                              </m:naryPr>
                                              <m:sub>
                                                <m:r>
                                                  <m:rPr>
                                                    <m:sty m:val="p"/>
                                                  </m:rPr>
                                                  <a:rPr lang="en-US" sz="2400">
                                                    <a:latin typeface="Cambria Math" panose="02040503050406030204" pitchFamily="18" charset="0"/>
                                                    <a:ea typeface="Calibri" panose="020F0502020204030204" pitchFamily="34" charset="0"/>
                                                    <a:cs typeface="Simplified Arabic" panose="02020603050405020304" pitchFamily="18" charset="-78"/>
                                                  </a:rPr>
                                                  <m:t>i</m:t>
                                                </m:r>
                                                <m:r>
                                                  <a:rPr lang="en-US" sz="2400">
                                                    <a:latin typeface="Cambria Math" panose="02040503050406030204" pitchFamily="18" charset="0"/>
                                                    <a:ea typeface="Calibri" panose="020F0502020204030204" pitchFamily="34" charset="0"/>
                                                    <a:cs typeface="Simplified Arabic" panose="02020603050405020304" pitchFamily="18" charset="-78"/>
                                                  </a:rPr>
                                                  <m:t>=</m:t>
                                                </m:r>
                                                <m:r>
                                                  <a:rPr lang="en-US" sz="2400">
                                                    <a:latin typeface="Cambria Math" panose="02040503050406030204" pitchFamily="18" charset="0"/>
                                                    <a:ea typeface="Calibri" panose="020F0502020204030204" pitchFamily="34" charset="0"/>
                                                    <a:cs typeface="Simplified Arabic" panose="02020603050405020304" pitchFamily="18" charset="-78"/>
                                                  </a:rPr>
                                                  <m:t>1</m:t>
                                                </m:r>
                                              </m:sub>
                                              <m:sup>
                                                <m:r>
                                                  <m:rPr>
                                                    <m:sty m:val="p"/>
                                                  </m:rPr>
                                                  <a:rPr lang="en-US" sz="2400">
                                                    <a:latin typeface="Cambria Math" panose="02040503050406030204" pitchFamily="18" charset="0"/>
                                                    <a:ea typeface="Calibri" panose="020F0502020204030204" pitchFamily="34" charset="0"/>
                                                    <a:cs typeface="Simplified Arabic" panose="02020603050405020304" pitchFamily="18" charset="-78"/>
                                                  </a:rPr>
                                                  <m:t>n</m:t>
                                                </m:r>
                                              </m:sup>
                                              <m:e>
                                                <m:r>
                                                  <m:rPr>
                                                    <m:sty m:val="p"/>
                                                  </m:rPr>
                                                  <a:rPr lang="en-US" sz="2400">
                                                    <a:latin typeface="Cambria Math" panose="02040503050406030204" pitchFamily="18" charset="0"/>
                                                    <a:ea typeface="Calibri" panose="020F0502020204030204" pitchFamily="34" charset="0"/>
                                                    <a:cs typeface="Simplified Arabic" panose="02020603050405020304" pitchFamily="18" charset="-78"/>
                                                  </a:rPr>
                                                  <m:t>fixi</m:t>
                                                </m:r>
                                              </m:e>
                                            </m:nary>
                                          </m:e>
                                        </m:d>
                                      </m:num>
                                      <m:den>
                                        <m:nary>
                                          <m:naryPr>
                                            <m:chr m:val="∑"/>
                                            <m:limLoc m:val="undOvr"/>
                                            <m:ctrlPr>
                                              <a:rPr lang="en-US" sz="2400" i="1">
                                                <a:latin typeface="Cambria Math" panose="02040503050406030204" pitchFamily="18" charset="0"/>
                                                <a:ea typeface="Calibri" panose="020F0502020204030204" pitchFamily="34" charset="0"/>
                                                <a:cs typeface="Simplified Arabic" panose="02020603050405020304" pitchFamily="18" charset="-78"/>
                                              </a:rPr>
                                            </m:ctrlPr>
                                          </m:naryPr>
                                          <m:sub>
                                            <m:r>
                                              <m:rPr>
                                                <m:sty m:val="p"/>
                                              </m:rPr>
                                              <a:rPr lang="en-US" sz="2400">
                                                <a:latin typeface="Cambria Math" panose="02040503050406030204" pitchFamily="18" charset="0"/>
                                                <a:ea typeface="Calibri" panose="020F0502020204030204" pitchFamily="34" charset="0"/>
                                                <a:cs typeface="Simplified Arabic" panose="02020603050405020304" pitchFamily="18" charset="-78"/>
                                              </a:rPr>
                                              <m:t>i</m:t>
                                            </m:r>
                                            <m:r>
                                              <a:rPr lang="en-US" sz="2400" i="1">
                                                <a:latin typeface="Cambria Math" panose="02040503050406030204" pitchFamily="18" charset="0"/>
                                                <a:ea typeface="Calibri" panose="020F0502020204030204" pitchFamily="34" charset="0"/>
                                                <a:cs typeface="Simplified Arabic" panose="02020603050405020304" pitchFamily="18" charset="-78"/>
                                              </a:rPr>
                                              <m:t>−</m:t>
                                            </m:r>
                                            <m:r>
                                              <a:rPr lang="en-US" sz="2400">
                                                <a:latin typeface="Cambria Math" panose="02040503050406030204" pitchFamily="18" charset="0"/>
                                                <a:ea typeface="Calibri" panose="020F0502020204030204" pitchFamily="34" charset="0"/>
                                                <a:cs typeface="Simplified Arabic" panose="02020603050405020304" pitchFamily="18" charset="-78"/>
                                              </a:rPr>
                                              <m:t>1</m:t>
                                            </m:r>
                                          </m:sub>
                                          <m:sup>
                                            <m:r>
                                              <m:rPr>
                                                <m:sty m:val="p"/>
                                              </m:rPr>
                                              <a:rPr lang="en-US" sz="2400">
                                                <a:latin typeface="Cambria Math" panose="02040503050406030204" pitchFamily="18" charset="0"/>
                                                <a:ea typeface="Calibri" panose="020F0502020204030204" pitchFamily="34" charset="0"/>
                                                <a:cs typeface="Simplified Arabic" panose="02020603050405020304" pitchFamily="18" charset="-78"/>
                                              </a:rPr>
                                              <m:t>n</m:t>
                                            </m:r>
                                          </m:sup>
                                          <m:e>
                                            <m:r>
                                              <m:rPr>
                                                <m:sty m:val="p"/>
                                              </m:rPr>
                                              <a:rPr lang="en-US" sz="2400">
                                                <a:latin typeface="Cambria Math" panose="02040503050406030204" pitchFamily="18" charset="0"/>
                                                <a:ea typeface="Calibri" panose="020F0502020204030204" pitchFamily="34" charset="0"/>
                                                <a:cs typeface="Simplified Arabic" panose="02020603050405020304" pitchFamily="18" charset="-78"/>
                                              </a:rPr>
                                              <m:t>fi</m:t>
                                            </m:r>
                                          </m:e>
                                        </m:nary>
                                      </m:den>
                                    </m:f>
                                  </m:e>
                                  <m:sup>
                                    <m:r>
                                      <a:rPr lang="en-US" sz="2400"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Simplified Arabic" panose="02020603050405020304" pitchFamily="18" charset="-78"/>
                                      </a:rPr>
                                      <m:t>2</m:t>
                                    </m:r>
                                  </m:sup>
                                </m:sSup>
                              </m:e>
                            </m:nary>
                          </m:num>
                          <m:den>
                            <m:nary>
                              <m:naryPr>
                                <m:chr m:val="∑"/>
                                <m:limLoc m:val="undOvr"/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Simplified Arabic" panose="02020603050405020304" pitchFamily="18" charset="-78"/>
                                  </a:rPr>
                                </m:ctrlPr>
                              </m:naryPr>
                              <m:sub>
                                <m:r>
                                  <m:rPr>
                                    <m:sty m:val="p"/>
                                  </m:rPr>
                                  <a:rPr lang="en-US" sz="2400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Simplified Arabic" panose="02020603050405020304" pitchFamily="18" charset="-78"/>
                                  </a:rPr>
                                  <m:t>i</m:t>
                                </m:r>
                                <m:r>
                                  <a:rPr lang="en-US" sz="2400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Simplified Arabic" panose="02020603050405020304" pitchFamily="18" charset="-78"/>
                                  </a:rPr>
                                  <m:t>=</m:t>
                                </m:r>
                                <m:r>
                                  <a:rPr lang="en-US" sz="2400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Simplified Arabic" panose="02020603050405020304" pitchFamily="18" charset="-78"/>
                                  </a:rPr>
                                  <m:t>1</m:t>
                                </m:r>
                              </m:sub>
                              <m:sup>
                                <m:r>
                                  <m:rPr>
                                    <m:sty m:val="p"/>
                                  </m:rPr>
                                  <a:rPr lang="en-US" sz="2400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Simplified Arabic" panose="02020603050405020304" pitchFamily="18" charset="-78"/>
                                  </a:rPr>
                                  <m:t>n</m:t>
                                </m:r>
                              </m:sup>
                              <m:e>
                                <m:r>
                                  <a:rPr lang="en-US" sz="2400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Simplified Arabic" panose="02020603050405020304" pitchFamily="18" charset="-78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2400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Simplified Arabic" panose="02020603050405020304" pitchFamily="18" charset="-78"/>
                                  </a:rPr>
                                  <m:t>fi</m:t>
                                </m:r>
                              </m:e>
                            </m:nary>
                          </m:den>
                        </m:f>
                      </m:e>
                    </m:rad>
                  </m:oMath>
                </a14:m>
                <a:r>
                  <a:rPr lang="en-US" sz="2400" dirty="0"/>
                  <a:t>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455803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− </m:t>
                            </m:r>
                            <m:f>
                              <m:f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US" sz="2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2400" i="1">
                                            <a:latin typeface="Cambria Math" panose="02040503050406030204" pitchFamily="18" charset="0"/>
                                          </a:rPr>
                                          <m:t>6745</m:t>
                                        </m:r>
                                      </m:e>
                                    </m:d>
                                  </m:e>
                                  <m:sup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num>
                              <m:den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100</m:t>
                                </m:r>
                              </m:den>
                            </m:f>
                          </m:num>
                          <m:den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100</m:t>
                            </m:r>
                          </m:den>
                        </m:f>
                      </m:e>
                    </m:rad>
                  </m:oMath>
                </a14:m>
                <a:r>
                  <a:rPr lang="en-US" sz="2400" dirty="0"/>
                  <a:t> </a:t>
                </a:r>
                <a:r>
                  <a:rPr lang="en-US" sz="2400" dirty="0" smtClean="0"/>
                  <a:t>= </a:t>
                </a:r>
                <a:r>
                  <a:rPr lang="en-US" sz="2400" dirty="0"/>
                  <a:t>2.9</a:t>
                </a:r>
              </a:p>
              <a:p>
                <a:pPr marL="0" indent="0" algn="l" rtl="0">
                  <a:buNone/>
                </a:pPr>
                <a:r>
                  <a:rPr lang="en-US" sz="2400" dirty="0" smtClean="0"/>
                  <a:t>C.V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2400">
                            <a:latin typeface="Cambria Math" panose="02040503050406030204" pitchFamily="18" charset="0"/>
                          </a:rPr>
                          <m:t>S</m:t>
                        </m:r>
                      </m:num>
                      <m:den>
                        <m:acc>
                          <m:accPr>
                            <m:chr m:val="̅"/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sty m:val="p"/>
                              </m:rPr>
                              <a:rPr lang="en-US" sz="2400">
                                <a:latin typeface="Cambria Math" panose="02040503050406030204" pitchFamily="18" charset="0"/>
                              </a:rPr>
                              <m:t>X</m:t>
                            </m:r>
                          </m:e>
                        </m:acc>
                      </m:den>
                    </m:f>
                    <m:r>
                      <a:rPr lang="en-US" sz="2400" i="1">
                        <a:latin typeface="Cambria Math" panose="02040503050406030204" pitchFamily="18" charset="0"/>
                      </a:rPr>
                      <m:t> ×</m:t>
                    </m:r>
                  </m:oMath>
                </a14:m>
                <a:r>
                  <a:rPr lang="en-US" sz="2400" dirty="0"/>
                  <a:t> 100 %   </a:t>
                </a:r>
              </a:p>
              <a:p>
                <a:pPr marL="0" indent="0" algn="l" rtl="0">
                  <a:buNone/>
                </a:pPr>
                <a:r>
                  <a:rPr lang="en-US" sz="2400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400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sz="2400">
                            <a:latin typeface="Cambria Math" panose="02040503050406030204" pitchFamily="18" charset="0"/>
                          </a:rPr>
                          <m:t>9</m:t>
                        </m:r>
                      </m:num>
                      <m:den>
                        <m:r>
                          <a:rPr lang="en-US" sz="2400">
                            <a:latin typeface="Cambria Math" panose="02040503050406030204" pitchFamily="18" charset="0"/>
                          </a:rPr>
                          <m:t>67</m:t>
                        </m:r>
                        <m:r>
                          <a:rPr lang="en-US" sz="2400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sz="2400">
                            <a:latin typeface="Cambria Math" panose="02040503050406030204" pitchFamily="18" charset="0"/>
                          </a:rPr>
                          <m:t>45</m:t>
                        </m:r>
                      </m:den>
                    </m:f>
                    <m:r>
                      <a:rPr lang="en-US" sz="2400" i="1">
                        <a:latin typeface="Cambria Math" panose="02040503050406030204" pitchFamily="18" charset="0"/>
                      </a:rPr>
                      <m:t> ×</m:t>
                    </m:r>
                  </m:oMath>
                </a14:m>
                <a:r>
                  <a:rPr lang="en-US" sz="2400" dirty="0"/>
                  <a:t> 100 %  = 4.29 %</a:t>
                </a:r>
              </a:p>
              <a:p>
                <a:pPr algn="l"/>
                <a:endParaRPr lang="ar-IQ" sz="2400" dirty="0"/>
              </a:p>
            </p:txBody>
          </p:sp>
        </mc:Choice>
        <mc:Fallback xmlns="">
          <p:sp>
            <p:nvSpPr>
              <p:cNvPr id="3" name="عنصر نائب للمحتوى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41218" y="1136074"/>
                <a:ext cx="10515600" cy="5721926"/>
              </a:xfrm>
              <a:blipFill>
                <a:blip r:embed="rId2"/>
                <a:stretch>
                  <a:fillRect l="-928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78800344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321</Words>
  <Application>Microsoft Office PowerPoint</Application>
  <PresentationFormat>شاشة عريضة</PresentationFormat>
  <Paragraphs>116</Paragraphs>
  <Slides>6</Slides>
  <Notes>1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7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14" baseType="lpstr">
      <vt:lpstr>A850-Roman</vt:lpstr>
      <vt:lpstr>Arial</vt:lpstr>
      <vt:lpstr>Calibri</vt:lpstr>
      <vt:lpstr>Calibri Light</vt:lpstr>
      <vt:lpstr>Cambria Math</vt:lpstr>
      <vt:lpstr>Simplified Arabic</vt:lpstr>
      <vt:lpstr>Times New Roman</vt:lpstr>
      <vt:lpstr>نسق Office</vt:lpstr>
      <vt:lpstr>مقاييس التشتت النسبية Relative Dispersion Measures المحاضرة الثانية</vt:lpstr>
      <vt:lpstr>مقاييس التشتت النسبية  Relative Dispersion Measures </vt:lpstr>
      <vt:lpstr>مقاييس التشتت النسبية  Relative Dispersion Measures </vt:lpstr>
      <vt:lpstr>مقاييس التشتت النسبية  Relative Dispersion Measures </vt:lpstr>
      <vt:lpstr>مقاييس التشتت النسبية  Relative Dispersion Measures </vt:lpstr>
      <vt:lpstr>مقاييس التشتت النسبية  Relative Dispersion Measures </vt:lpstr>
    </vt:vector>
  </TitlesOfParts>
  <Company>SACC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مقاييس التشتت النسبية Relative Dispersion Measures </dc:title>
  <dc:creator>Maher</dc:creator>
  <cp:lastModifiedBy>Maher</cp:lastModifiedBy>
  <cp:revision>6</cp:revision>
  <dcterms:created xsi:type="dcterms:W3CDTF">2020-10-18T10:44:44Z</dcterms:created>
  <dcterms:modified xsi:type="dcterms:W3CDTF">2020-10-18T11:00:57Z</dcterms:modified>
</cp:coreProperties>
</file>