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6" r:id="rId3"/>
    <p:sldId id="257" r:id="rId4"/>
    <p:sldId id="258" r:id="rId5"/>
    <p:sldId id="259" r:id="rId6"/>
    <p:sldId id="260"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6" d="100"/>
          <a:sy n="76" d="100"/>
        </p:scale>
        <p:origin x="5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4D72654-4AA5-4F3D-9844-95F58082EC1F}"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FB77F4-7067-429F-B19B-12051CF172FA}" type="slidenum">
              <a:rPr lang="ar-IQ" smtClean="0"/>
              <a:t>‹#›</a:t>
            </a:fld>
            <a:endParaRPr lang="ar-IQ"/>
          </a:p>
        </p:txBody>
      </p:sp>
    </p:spTree>
    <p:extLst>
      <p:ext uri="{BB962C8B-B14F-4D97-AF65-F5344CB8AC3E}">
        <p14:creationId xmlns:p14="http://schemas.microsoft.com/office/powerpoint/2010/main" val="948177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4D72654-4AA5-4F3D-9844-95F58082EC1F}"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FB77F4-7067-429F-B19B-12051CF172FA}" type="slidenum">
              <a:rPr lang="ar-IQ" smtClean="0"/>
              <a:t>‹#›</a:t>
            </a:fld>
            <a:endParaRPr lang="ar-IQ"/>
          </a:p>
        </p:txBody>
      </p:sp>
    </p:spTree>
    <p:extLst>
      <p:ext uri="{BB962C8B-B14F-4D97-AF65-F5344CB8AC3E}">
        <p14:creationId xmlns:p14="http://schemas.microsoft.com/office/powerpoint/2010/main" val="831341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4D72654-4AA5-4F3D-9844-95F58082EC1F}"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FB77F4-7067-429F-B19B-12051CF172FA}" type="slidenum">
              <a:rPr lang="ar-IQ" smtClean="0"/>
              <a:t>‹#›</a:t>
            </a:fld>
            <a:endParaRPr lang="ar-IQ"/>
          </a:p>
        </p:txBody>
      </p:sp>
    </p:spTree>
    <p:extLst>
      <p:ext uri="{BB962C8B-B14F-4D97-AF65-F5344CB8AC3E}">
        <p14:creationId xmlns:p14="http://schemas.microsoft.com/office/powerpoint/2010/main" val="375685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4D72654-4AA5-4F3D-9844-95F58082EC1F}"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FB77F4-7067-429F-B19B-12051CF172FA}" type="slidenum">
              <a:rPr lang="ar-IQ" smtClean="0"/>
              <a:t>‹#›</a:t>
            </a:fld>
            <a:endParaRPr lang="ar-IQ"/>
          </a:p>
        </p:txBody>
      </p:sp>
    </p:spTree>
    <p:extLst>
      <p:ext uri="{BB962C8B-B14F-4D97-AF65-F5344CB8AC3E}">
        <p14:creationId xmlns:p14="http://schemas.microsoft.com/office/powerpoint/2010/main" val="4107163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B4D72654-4AA5-4F3D-9844-95F58082EC1F}"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FB77F4-7067-429F-B19B-12051CF172FA}" type="slidenum">
              <a:rPr lang="ar-IQ" smtClean="0"/>
              <a:t>‹#›</a:t>
            </a:fld>
            <a:endParaRPr lang="ar-IQ"/>
          </a:p>
        </p:txBody>
      </p:sp>
    </p:spTree>
    <p:extLst>
      <p:ext uri="{BB962C8B-B14F-4D97-AF65-F5344CB8AC3E}">
        <p14:creationId xmlns:p14="http://schemas.microsoft.com/office/powerpoint/2010/main" val="1896595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4D72654-4AA5-4F3D-9844-95F58082EC1F}" type="datetimeFigureOut">
              <a:rPr lang="ar-IQ" smtClean="0"/>
              <a:t>02/03/1442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3FB77F4-7067-429F-B19B-12051CF172FA}" type="slidenum">
              <a:rPr lang="ar-IQ" smtClean="0"/>
              <a:t>‹#›</a:t>
            </a:fld>
            <a:endParaRPr lang="ar-IQ"/>
          </a:p>
        </p:txBody>
      </p:sp>
    </p:spTree>
    <p:extLst>
      <p:ext uri="{BB962C8B-B14F-4D97-AF65-F5344CB8AC3E}">
        <p14:creationId xmlns:p14="http://schemas.microsoft.com/office/powerpoint/2010/main" val="229267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4D72654-4AA5-4F3D-9844-95F58082EC1F}" type="datetimeFigureOut">
              <a:rPr lang="ar-IQ" smtClean="0"/>
              <a:t>02/03/1442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3FB77F4-7067-429F-B19B-12051CF172FA}" type="slidenum">
              <a:rPr lang="ar-IQ" smtClean="0"/>
              <a:t>‹#›</a:t>
            </a:fld>
            <a:endParaRPr lang="ar-IQ"/>
          </a:p>
        </p:txBody>
      </p:sp>
    </p:spTree>
    <p:extLst>
      <p:ext uri="{BB962C8B-B14F-4D97-AF65-F5344CB8AC3E}">
        <p14:creationId xmlns:p14="http://schemas.microsoft.com/office/powerpoint/2010/main" val="6728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4D72654-4AA5-4F3D-9844-95F58082EC1F}" type="datetimeFigureOut">
              <a:rPr lang="ar-IQ" smtClean="0"/>
              <a:t>02/03/1442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3FB77F4-7067-429F-B19B-12051CF172FA}" type="slidenum">
              <a:rPr lang="ar-IQ" smtClean="0"/>
              <a:t>‹#›</a:t>
            </a:fld>
            <a:endParaRPr lang="ar-IQ"/>
          </a:p>
        </p:txBody>
      </p:sp>
    </p:spTree>
    <p:extLst>
      <p:ext uri="{BB962C8B-B14F-4D97-AF65-F5344CB8AC3E}">
        <p14:creationId xmlns:p14="http://schemas.microsoft.com/office/powerpoint/2010/main" val="214266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4D72654-4AA5-4F3D-9844-95F58082EC1F}" type="datetimeFigureOut">
              <a:rPr lang="ar-IQ" smtClean="0"/>
              <a:t>02/03/1442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3FB77F4-7067-429F-B19B-12051CF172FA}" type="slidenum">
              <a:rPr lang="ar-IQ" smtClean="0"/>
              <a:t>‹#›</a:t>
            </a:fld>
            <a:endParaRPr lang="ar-IQ"/>
          </a:p>
        </p:txBody>
      </p:sp>
    </p:spTree>
    <p:extLst>
      <p:ext uri="{BB962C8B-B14F-4D97-AF65-F5344CB8AC3E}">
        <p14:creationId xmlns:p14="http://schemas.microsoft.com/office/powerpoint/2010/main" val="157820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B4D72654-4AA5-4F3D-9844-95F58082EC1F}" type="datetimeFigureOut">
              <a:rPr lang="ar-IQ" smtClean="0"/>
              <a:t>02/03/1442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3FB77F4-7067-429F-B19B-12051CF172FA}" type="slidenum">
              <a:rPr lang="ar-IQ" smtClean="0"/>
              <a:t>‹#›</a:t>
            </a:fld>
            <a:endParaRPr lang="ar-IQ"/>
          </a:p>
        </p:txBody>
      </p:sp>
    </p:spTree>
    <p:extLst>
      <p:ext uri="{BB962C8B-B14F-4D97-AF65-F5344CB8AC3E}">
        <p14:creationId xmlns:p14="http://schemas.microsoft.com/office/powerpoint/2010/main" val="240247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B4D72654-4AA5-4F3D-9844-95F58082EC1F}" type="datetimeFigureOut">
              <a:rPr lang="ar-IQ" smtClean="0"/>
              <a:t>02/03/1442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3FB77F4-7067-429F-B19B-12051CF172FA}" type="slidenum">
              <a:rPr lang="ar-IQ" smtClean="0"/>
              <a:t>‹#›</a:t>
            </a:fld>
            <a:endParaRPr lang="ar-IQ"/>
          </a:p>
        </p:txBody>
      </p:sp>
    </p:spTree>
    <p:extLst>
      <p:ext uri="{BB962C8B-B14F-4D97-AF65-F5344CB8AC3E}">
        <p14:creationId xmlns:p14="http://schemas.microsoft.com/office/powerpoint/2010/main" val="3876210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4D72654-4AA5-4F3D-9844-95F58082EC1F}" type="datetimeFigureOut">
              <a:rPr lang="ar-IQ" smtClean="0"/>
              <a:t>02/03/1442</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FB77F4-7067-429F-B19B-12051CF172FA}" type="slidenum">
              <a:rPr lang="ar-IQ" smtClean="0"/>
              <a:t>‹#›</a:t>
            </a:fld>
            <a:endParaRPr lang="ar-IQ"/>
          </a:p>
        </p:txBody>
      </p:sp>
    </p:spTree>
    <p:extLst>
      <p:ext uri="{BB962C8B-B14F-4D97-AF65-F5344CB8AC3E}">
        <p14:creationId xmlns:p14="http://schemas.microsoft.com/office/powerpoint/2010/main" val="1227136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436727"/>
            <a:ext cx="9144000" cy="2129052"/>
          </a:xfrm>
        </p:spPr>
        <p:txBody>
          <a:bodyPr>
            <a:normAutofit/>
          </a:bodyPr>
          <a:lstStyle/>
          <a:p>
            <a:pPr lvl="0"/>
            <a:r>
              <a:rPr lang="ar-IQ" sz="4000" b="1" dirty="0" smtClean="0">
                <a:solidFill>
                  <a:srgbClr val="FF0000"/>
                </a:solidFill>
              </a:rPr>
              <a:t>مقاييس التشتت النسبية</a:t>
            </a:r>
            <a:br>
              <a:rPr lang="ar-IQ" sz="4000" b="1" dirty="0" smtClean="0">
                <a:solidFill>
                  <a:srgbClr val="FF0000"/>
                </a:solidFill>
              </a:rPr>
            </a:br>
            <a:r>
              <a:rPr lang="en-US" sz="4000" b="1" dirty="0">
                <a:solidFill>
                  <a:srgbClr val="FF0000"/>
                </a:solidFill>
              </a:rPr>
              <a:t>Relative</a:t>
            </a:r>
            <a:r>
              <a:rPr lang="en-US" sz="4000" b="1" dirty="0" smtClean="0">
                <a:solidFill>
                  <a:srgbClr val="FF0000"/>
                </a:solidFill>
              </a:rPr>
              <a:t> Dispersion Measures</a:t>
            </a:r>
            <a:br>
              <a:rPr lang="en-US" sz="4000" b="1" dirty="0" smtClean="0">
                <a:solidFill>
                  <a:srgbClr val="FF0000"/>
                </a:solidFill>
              </a:rPr>
            </a:br>
            <a:r>
              <a:rPr lang="ar-IQ" sz="4000" b="1" dirty="0" smtClean="0">
                <a:solidFill>
                  <a:srgbClr val="FF0000"/>
                </a:solidFill>
              </a:rPr>
              <a:t>المحاضرة الثالثة</a:t>
            </a:r>
            <a:endParaRPr lang="ar-IQ" sz="4000" b="1" dirty="0">
              <a:solidFill>
                <a:srgbClr val="FF0000"/>
              </a:solidFill>
            </a:endParaRPr>
          </a:p>
        </p:txBody>
      </p:sp>
      <p:sp>
        <p:nvSpPr>
          <p:cNvPr id="3" name="عنوان فرعي 2"/>
          <p:cNvSpPr>
            <a:spLocks noGrp="1"/>
          </p:cNvSpPr>
          <p:nvPr>
            <p:ph type="subTitle" idx="1"/>
          </p:nvPr>
        </p:nvSpPr>
        <p:spPr>
          <a:xfrm>
            <a:off x="1524000" y="2976048"/>
            <a:ext cx="9144000" cy="3199779"/>
          </a:xfrm>
        </p:spPr>
        <p:txBody>
          <a:bodyPr>
            <a:noAutofit/>
          </a:bodyPr>
          <a:lstStyle/>
          <a:p>
            <a:r>
              <a:rPr lang="ar-IQ" sz="4400" b="1" dirty="0" smtClean="0">
                <a:solidFill>
                  <a:schemeClr val="accent1">
                    <a:lumMod val="75000"/>
                  </a:schemeClr>
                </a:solidFill>
              </a:rPr>
              <a:t>اعداد</a:t>
            </a:r>
            <a:r>
              <a:rPr lang="ar-IQ" sz="4400" dirty="0" smtClean="0">
                <a:solidFill>
                  <a:schemeClr val="accent1">
                    <a:lumMod val="75000"/>
                  </a:schemeClr>
                </a:solidFill>
              </a:rPr>
              <a:t> </a:t>
            </a:r>
          </a:p>
          <a:p>
            <a:r>
              <a:rPr lang="ar-IQ" sz="4400" b="1" dirty="0" smtClean="0">
                <a:solidFill>
                  <a:schemeClr val="accent1">
                    <a:lumMod val="75000"/>
                  </a:schemeClr>
                </a:solidFill>
              </a:rPr>
              <a:t>الدكتورة هند وليد عبد الرحمن</a:t>
            </a:r>
          </a:p>
          <a:p>
            <a:r>
              <a:rPr lang="ar-IQ" sz="4400" b="1" dirty="0" smtClean="0">
                <a:solidFill>
                  <a:schemeClr val="accent1">
                    <a:lumMod val="75000"/>
                  </a:schemeClr>
                </a:solidFill>
              </a:rPr>
              <a:t> كلية </a:t>
            </a:r>
            <a:r>
              <a:rPr lang="ar-IQ" sz="4400" b="1" dirty="0" smtClean="0">
                <a:solidFill>
                  <a:schemeClr val="accent1">
                    <a:lumMod val="75000"/>
                  </a:schemeClr>
                </a:solidFill>
              </a:rPr>
              <a:t>الإدارة </a:t>
            </a:r>
            <a:r>
              <a:rPr lang="ar-IQ" sz="4400" b="1" dirty="0">
                <a:solidFill>
                  <a:schemeClr val="accent1">
                    <a:lumMod val="75000"/>
                  </a:schemeClr>
                </a:solidFill>
              </a:rPr>
              <a:t>والاقتصاد </a:t>
            </a:r>
            <a:r>
              <a:rPr lang="ar-IQ" sz="4400" b="1" dirty="0" smtClean="0">
                <a:solidFill>
                  <a:schemeClr val="accent1">
                    <a:lumMod val="75000"/>
                  </a:schemeClr>
                </a:solidFill>
              </a:rPr>
              <a:t>/ جامعة </a:t>
            </a:r>
            <a:r>
              <a:rPr lang="ar-IQ" sz="4400" b="1" dirty="0">
                <a:solidFill>
                  <a:schemeClr val="accent1">
                    <a:lumMod val="75000"/>
                  </a:schemeClr>
                </a:solidFill>
              </a:rPr>
              <a:t>بغداد </a:t>
            </a:r>
            <a:endParaRPr lang="ar-IQ" sz="4400" b="1" dirty="0" smtClean="0">
              <a:solidFill>
                <a:schemeClr val="accent1">
                  <a:lumMod val="75000"/>
                </a:schemeClr>
              </a:solidFill>
            </a:endParaRPr>
          </a:p>
          <a:p>
            <a:r>
              <a:rPr lang="ar-IQ" sz="4400" b="1" dirty="0" smtClean="0">
                <a:solidFill>
                  <a:schemeClr val="accent1">
                    <a:lumMod val="75000"/>
                  </a:schemeClr>
                </a:solidFill>
              </a:rPr>
              <a:t>قسم الإدارة </a:t>
            </a:r>
            <a:r>
              <a:rPr lang="ar-IQ" sz="4400" b="1" dirty="0" smtClean="0">
                <a:solidFill>
                  <a:schemeClr val="accent1">
                    <a:lumMod val="75000"/>
                  </a:schemeClr>
                </a:solidFill>
              </a:rPr>
              <a:t>الصناعية </a:t>
            </a:r>
            <a:r>
              <a:rPr lang="ar-IQ" sz="4400" b="1" smtClean="0">
                <a:solidFill>
                  <a:schemeClr val="accent1">
                    <a:lumMod val="75000"/>
                  </a:schemeClr>
                </a:solidFill>
              </a:rPr>
              <a:t>/ المرحلة </a:t>
            </a:r>
            <a:r>
              <a:rPr lang="ar-IQ" sz="4400" b="1" dirty="0" smtClean="0">
                <a:solidFill>
                  <a:schemeClr val="accent1">
                    <a:lumMod val="75000"/>
                  </a:schemeClr>
                </a:solidFill>
              </a:rPr>
              <a:t>الأولى </a:t>
            </a:r>
            <a:endParaRPr lang="ar-IQ" sz="4400" b="1" dirty="0">
              <a:solidFill>
                <a:schemeClr val="accent1">
                  <a:lumMod val="75000"/>
                </a:schemeClr>
              </a:solidFill>
            </a:endParaRPr>
          </a:p>
        </p:txBody>
      </p:sp>
    </p:spTree>
    <p:extLst>
      <p:ext uri="{BB962C8B-B14F-4D97-AF65-F5344CB8AC3E}">
        <p14:creationId xmlns:p14="http://schemas.microsoft.com/office/powerpoint/2010/main" val="25372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29598"/>
            <a:ext cx="10515600" cy="854076"/>
          </a:xfrm>
        </p:spPr>
        <p:txBody>
          <a:bodyPr>
            <a:normAutofit/>
          </a:bodyPr>
          <a:lstStyle/>
          <a:p>
            <a:pPr algn="ctr"/>
            <a:r>
              <a:rPr lang="ar-IQ" sz="2800" b="1" dirty="0"/>
              <a:t>مقاييس التشتت النسبية </a:t>
            </a:r>
            <a:r>
              <a:rPr lang="en-US" sz="2800" b="1" dirty="0"/>
              <a:t> Relative Dispersion Measures</a:t>
            </a:r>
            <a:r>
              <a:rPr lang="ar-IQ" sz="2800" b="1" dirty="0"/>
              <a:t> </a:t>
            </a:r>
            <a:endParaRPr lang="ar-IQ" sz="2800" dirty="0"/>
          </a:p>
        </p:txBody>
      </p:sp>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838200" y="1177637"/>
                <a:ext cx="10515600" cy="5680364"/>
              </a:xfrm>
            </p:spPr>
            <p:txBody>
              <a:bodyPr>
                <a:normAutofit fontScale="77500" lnSpcReduction="20000"/>
              </a:bodyPr>
              <a:lstStyle/>
              <a:p>
                <a:pPr marL="0" indent="0">
                  <a:buNone/>
                </a:pPr>
                <a:r>
                  <a:rPr lang="ar-SA" sz="3100" b="1" dirty="0" smtClean="0"/>
                  <a:t>الدرجة </a:t>
                </a:r>
                <a:r>
                  <a:rPr lang="ar-SA" sz="3100" b="1" dirty="0"/>
                  <a:t>المعيارية </a:t>
                </a:r>
                <a:r>
                  <a:rPr lang="en-US" sz="3100" b="1" dirty="0"/>
                  <a:t>Standard Score  </a:t>
                </a:r>
                <a:r>
                  <a:rPr lang="ar-SA" sz="3100" b="1" dirty="0"/>
                  <a:t>:</a:t>
                </a:r>
                <a:endParaRPr lang="en-US" sz="3100" dirty="0"/>
              </a:p>
              <a:p>
                <a:pPr marL="0" indent="0">
                  <a:buNone/>
                </a:pPr>
                <a:r>
                  <a:rPr lang="ar-SA" sz="3100" dirty="0"/>
                  <a:t>في كثير من الأحيان قد نحتاج إلى مقارنة قيمتين مختلفتين كل منهما تنتمي إلى مجموعة معينة، ولما كانت طبيعة البيانات في أي مجموعة إحصائية يتم وصفها عن طريق معرفة كل من </a:t>
                </a:r>
                <a:r>
                  <a:rPr lang="ar-SA" sz="3100" dirty="0" err="1"/>
                  <a:t>متوسطها</a:t>
                </a:r>
                <a:r>
                  <a:rPr lang="ar-SA" sz="3100" dirty="0"/>
                  <a:t> وتشتتها كان من المناسب الاستعانة </a:t>
                </a:r>
                <a:r>
                  <a:rPr lang="ar-SA" sz="3100" dirty="0" err="1"/>
                  <a:t>بهذين</a:t>
                </a:r>
                <a:r>
                  <a:rPr lang="ar-SA" sz="3100" dirty="0"/>
                  <a:t> البعدين في عملية المقارنة. أي يجب أن لا تتم المقارنة بين القيم بشكل مطلق، وإنما من خلال تحويل القيم المراد مقارنتها إلى وحدات معيارية خالية من تأثير الوسط الحسابي والتشتت، ومن وحدات القياس للمتغير الأصلي، وعلى هذا الأساس تعتبر الدرجة المعيارية من أحد مقاييس التشتت النسبي والتي تعرف على النحو الآتي:-</a:t>
                </a:r>
                <a:endParaRPr lang="en-US" sz="3100" dirty="0"/>
              </a:p>
              <a:p>
                <a:pPr marL="0" indent="0" rtl="0">
                  <a:buNone/>
                </a:pPr>
                <a:endParaRPr lang="en-US" sz="3100" dirty="0" smtClean="0"/>
              </a:p>
              <a:p>
                <a:pPr marL="0" indent="0" rtl="0">
                  <a:buNone/>
                </a:pPr>
                <a:r>
                  <a:rPr lang="en-US" sz="3600" b="1" dirty="0" smtClean="0"/>
                  <a:t>Z </a:t>
                </a:r>
                <a:r>
                  <a:rPr lang="en-US" sz="3600" b="1" dirty="0"/>
                  <a:t>= </a:t>
                </a:r>
                <a14:m>
                  <m:oMath xmlns:m="http://schemas.openxmlformats.org/officeDocument/2006/math">
                    <m:f>
                      <m:fPr>
                        <m:ctrlPr>
                          <a:rPr lang="en-US" sz="3600" b="1" i="1">
                            <a:latin typeface="Cambria Math" panose="02040503050406030204" pitchFamily="18" charset="0"/>
                          </a:rPr>
                        </m:ctrlPr>
                      </m:fPr>
                      <m:num>
                        <m:r>
                          <a:rPr lang="en-US" sz="3600" b="1" i="1">
                            <a:latin typeface="Cambria Math" panose="02040503050406030204" pitchFamily="18" charset="0"/>
                          </a:rPr>
                          <m:t>𝐱</m:t>
                        </m:r>
                        <m:r>
                          <a:rPr lang="en-US" sz="3600" b="1">
                            <a:latin typeface="Cambria Math" panose="02040503050406030204" pitchFamily="18" charset="0"/>
                          </a:rPr>
                          <m:t> </m:t>
                        </m:r>
                        <m:r>
                          <a:rPr lang="en-US" sz="3600" b="1" i="1">
                            <a:latin typeface="Cambria Math" panose="02040503050406030204" pitchFamily="18" charset="0"/>
                          </a:rPr>
                          <m:t>−</m:t>
                        </m:r>
                        <m:r>
                          <a:rPr lang="en-US" sz="3600" b="1">
                            <a:latin typeface="Cambria Math" panose="02040503050406030204" pitchFamily="18" charset="0"/>
                          </a:rPr>
                          <m:t> </m:t>
                        </m:r>
                        <m:acc>
                          <m:accPr>
                            <m:chr m:val="̅"/>
                            <m:ctrlPr>
                              <a:rPr lang="en-US" sz="3600" b="1" i="1">
                                <a:latin typeface="Cambria Math" panose="02040503050406030204" pitchFamily="18" charset="0"/>
                              </a:rPr>
                            </m:ctrlPr>
                          </m:accPr>
                          <m:e>
                            <m:r>
                              <a:rPr lang="en-US" sz="3600" b="1" i="1">
                                <a:latin typeface="Cambria Math" panose="02040503050406030204" pitchFamily="18" charset="0"/>
                              </a:rPr>
                              <m:t>𝒙</m:t>
                            </m:r>
                          </m:e>
                        </m:acc>
                        <m:r>
                          <a:rPr lang="en-US" sz="3600" b="1" i="1">
                            <a:latin typeface="Cambria Math" panose="02040503050406030204" pitchFamily="18" charset="0"/>
                          </a:rPr>
                          <m:t> </m:t>
                        </m:r>
                      </m:num>
                      <m:den>
                        <m:r>
                          <a:rPr lang="en-US" sz="3600" b="1" i="1">
                            <a:latin typeface="Cambria Math" panose="02040503050406030204" pitchFamily="18" charset="0"/>
                          </a:rPr>
                          <m:t>𝑺</m:t>
                        </m:r>
                      </m:den>
                    </m:f>
                  </m:oMath>
                </a14:m>
                <a:r>
                  <a:rPr lang="en-US" sz="3100" dirty="0"/>
                  <a:t>                ……………  (3</a:t>
                </a:r>
                <a:r>
                  <a:rPr lang="en-US" sz="3100" dirty="0" smtClean="0"/>
                  <a:t>)</a:t>
                </a:r>
                <a:r>
                  <a:rPr lang="ar-IQ" sz="3100" dirty="0" smtClean="0"/>
                  <a:t>                                                                          </a:t>
                </a:r>
                <a:endParaRPr lang="en-US" sz="3100" dirty="0"/>
              </a:p>
              <a:p>
                <a:pPr marL="0" indent="0">
                  <a:buNone/>
                </a:pPr>
                <a:endParaRPr lang="en-US" dirty="0" smtClean="0"/>
              </a:p>
              <a:p>
                <a:pPr marL="0" indent="0">
                  <a:buNone/>
                </a:pPr>
                <a:r>
                  <a:rPr lang="ar-SA" sz="3100" dirty="0" smtClean="0"/>
                  <a:t>حيث </a:t>
                </a:r>
                <a:r>
                  <a:rPr lang="ar-SA" sz="3100" dirty="0"/>
                  <a:t>أن: </a:t>
                </a:r>
                <a:endParaRPr lang="en-US" sz="3100" dirty="0"/>
              </a:p>
              <a:p>
                <a:pPr marL="0" indent="0">
                  <a:buNone/>
                </a:pPr>
                <a:r>
                  <a:rPr lang="ar-IQ" sz="3100" dirty="0"/>
                  <a:t> </a:t>
                </a:r>
                <a14:m>
                  <m:oMath xmlns:m="http://schemas.openxmlformats.org/officeDocument/2006/math">
                    <m:acc>
                      <m:accPr>
                        <m:chr m:val="̅"/>
                        <m:ctrlPr>
                          <a:rPr lang="en-US" sz="3100" i="1">
                            <a:latin typeface="Cambria Math" panose="02040503050406030204" pitchFamily="18" charset="0"/>
                          </a:rPr>
                        </m:ctrlPr>
                      </m:accPr>
                      <m:e>
                        <m:r>
                          <m:rPr>
                            <m:sty m:val="p"/>
                          </m:rPr>
                          <a:rPr lang="en-US" sz="3100">
                            <a:latin typeface="Cambria Math" panose="02040503050406030204" pitchFamily="18" charset="0"/>
                          </a:rPr>
                          <m:t>x</m:t>
                        </m:r>
                      </m:e>
                    </m:acc>
                  </m:oMath>
                </a14:m>
                <a:r>
                  <a:rPr lang="ar-SA" sz="3100" dirty="0"/>
                  <a:t>: تمثل متوسط مفردات المجموعة التي تنتمي إليها القيمة </a:t>
                </a:r>
                <a:r>
                  <a:rPr lang="en-US" sz="3100" dirty="0"/>
                  <a:t>x</a:t>
                </a:r>
                <a:r>
                  <a:rPr lang="ar-SA" sz="3100" dirty="0"/>
                  <a:t> .</a:t>
                </a:r>
                <a:endParaRPr lang="en-US" sz="3100" dirty="0"/>
              </a:p>
              <a:p>
                <a:pPr marL="0" indent="0">
                  <a:buNone/>
                </a:pPr>
                <a:r>
                  <a:rPr lang="en-US" sz="3100" dirty="0" smtClean="0"/>
                  <a:t>S </a:t>
                </a:r>
                <a:r>
                  <a:rPr lang="ar-SA" sz="3100" dirty="0" smtClean="0"/>
                  <a:t> </a:t>
                </a:r>
                <a:r>
                  <a:rPr lang="ar-SA" sz="3100" dirty="0"/>
                  <a:t>: تمثل الانحراف المعياري لمفردات المجموعة التي تنتمي إليها القيمة </a:t>
                </a:r>
                <a:r>
                  <a:rPr lang="en-US" sz="3100" dirty="0"/>
                  <a:t>x</a:t>
                </a:r>
                <a:r>
                  <a:rPr lang="ar-SA" sz="3100" dirty="0"/>
                  <a:t> .</a:t>
                </a:r>
                <a:endParaRPr lang="en-US" sz="3100" dirty="0"/>
              </a:p>
              <a:p>
                <a:pPr marL="0" indent="0">
                  <a:buNone/>
                </a:pPr>
                <a:r>
                  <a:rPr lang="ar-SA" sz="3100" dirty="0"/>
                  <a:t>وتمتاز قيمة </a:t>
                </a:r>
                <a:r>
                  <a:rPr lang="en-US" sz="3100" dirty="0"/>
                  <a:t>Z</a:t>
                </a:r>
                <a:r>
                  <a:rPr lang="ar-SA" sz="3100" dirty="0"/>
                  <a:t> بانها خالية من وحدات القياس، أي من خلال تحويل مفردات كل مجموعة من قيم ذات أوساط حسابية وانحرافات معيارية مختلفة إلى مفردات خالية من وحدات القياس للمفردات الأصلية، كما وتمتاز قيم </a:t>
                </a:r>
                <a:r>
                  <a:rPr lang="en-US" sz="3100" dirty="0"/>
                  <a:t>Z</a:t>
                </a:r>
                <a:r>
                  <a:rPr lang="ar-SA" sz="3100" dirty="0"/>
                  <a:t> بأن الوسط الحسابي لها يساوي صفر وتباينها يساوي </a:t>
                </a:r>
                <a:r>
                  <a:rPr lang="en-US" sz="3100" dirty="0"/>
                  <a:t>1</a:t>
                </a:r>
                <a:r>
                  <a:rPr lang="ar-SA" sz="3100" dirty="0"/>
                  <a:t> .</a:t>
                </a:r>
                <a:endParaRPr lang="en-US" sz="3100" dirty="0"/>
              </a:p>
              <a:p>
                <a:pPr marL="0" indent="0">
                  <a:buNone/>
                </a:pPr>
                <a:endParaRPr lang="en-US" sz="3100"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838200" y="1177637"/>
                <a:ext cx="10515600" cy="5680364"/>
              </a:xfrm>
              <a:blipFill>
                <a:blip r:embed="rId2"/>
                <a:stretch>
                  <a:fillRect l="-870" t="-2575" r="-2493"/>
                </a:stretch>
              </a:blipFill>
            </p:spPr>
            <p:txBody>
              <a:bodyPr/>
              <a:lstStyle/>
              <a:p>
                <a:r>
                  <a:rPr lang="ar-IQ">
                    <a:noFill/>
                  </a:rPr>
                  <a:t> </a:t>
                </a:r>
              </a:p>
            </p:txBody>
          </p:sp>
        </mc:Fallback>
      </mc:AlternateContent>
    </p:spTree>
    <p:extLst>
      <p:ext uri="{BB962C8B-B14F-4D97-AF65-F5344CB8AC3E}">
        <p14:creationId xmlns:p14="http://schemas.microsoft.com/office/powerpoint/2010/main" val="193512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42292"/>
            <a:ext cx="10515600" cy="1084930"/>
          </a:xfrm>
        </p:spPr>
        <p:txBody>
          <a:bodyPr>
            <a:normAutofit/>
          </a:bodyPr>
          <a:lstStyle/>
          <a:p>
            <a:pPr algn="ctr"/>
            <a:r>
              <a:rPr lang="ar-IQ" sz="2800" b="1" dirty="0"/>
              <a:t>مقاييس التشتت النسبية </a:t>
            </a:r>
            <a:r>
              <a:rPr lang="en-US" sz="2800" b="1" dirty="0"/>
              <a:t> Relative Dispersion Measures</a:t>
            </a:r>
            <a:r>
              <a:rPr lang="ar-IQ" sz="2800" b="1" dirty="0"/>
              <a:t> </a:t>
            </a:r>
            <a:endParaRPr lang="ar-IQ" sz="2800" dirty="0"/>
          </a:p>
        </p:txBody>
      </p:sp>
      <p:graphicFrame>
        <p:nvGraphicFramePr>
          <p:cNvPr id="5" name="عنصر نائب للمحتوى 4"/>
          <p:cNvGraphicFramePr>
            <a:graphicFrameLocks noGrp="1"/>
          </p:cNvGraphicFramePr>
          <p:nvPr>
            <p:ph idx="1"/>
            <p:extLst/>
          </p:nvPr>
        </p:nvGraphicFramePr>
        <p:xfrm>
          <a:off x="2626642" y="3646084"/>
          <a:ext cx="8277727" cy="1888248"/>
        </p:xfrm>
        <a:graphic>
          <a:graphicData uri="http://schemas.openxmlformats.org/drawingml/2006/table">
            <a:tbl>
              <a:tblPr firstRow="1" firstCol="1" bandRow="1">
                <a:tableStyleId>{638B1855-1B75-4FBE-930C-398BA8C253C6}</a:tableStyleId>
              </a:tblPr>
              <a:tblGrid>
                <a:gridCol w="2859127">
                  <a:extLst>
                    <a:ext uri="{9D8B030D-6E8A-4147-A177-3AD203B41FA5}">
                      <a16:colId xmlns:a16="http://schemas.microsoft.com/office/drawing/2014/main" val="3922413257"/>
                    </a:ext>
                  </a:extLst>
                </a:gridCol>
                <a:gridCol w="1946921">
                  <a:extLst>
                    <a:ext uri="{9D8B030D-6E8A-4147-A177-3AD203B41FA5}">
                      <a16:colId xmlns:a16="http://schemas.microsoft.com/office/drawing/2014/main" val="3881681684"/>
                    </a:ext>
                  </a:extLst>
                </a:gridCol>
                <a:gridCol w="3471679">
                  <a:extLst>
                    <a:ext uri="{9D8B030D-6E8A-4147-A177-3AD203B41FA5}">
                      <a16:colId xmlns:a16="http://schemas.microsoft.com/office/drawing/2014/main" val="3438682002"/>
                    </a:ext>
                  </a:extLst>
                </a:gridCol>
              </a:tblGrid>
              <a:tr h="649512">
                <a:tc>
                  <a:txBody>
                    <a:bodyPr/>
                    <a:lstStyle/>
                    <a:p>
                      <a:pPr algn="ctr" rtl="1">
                        <a:lnSpc>
                          <a:spcPct val="115000"/>
                        </a:lnSpc>
                        <a:spcAft>
                          <a:spcPts val="1000"/>
                        </a:spcAft>
                      </a:pPr>
                      <a:r>
                        <a:rPr lang="ar-SA" sz="1800" dirty="0">
                          <a:effectLst/>
                        </a:rPr>
                        <a:t>مقياس الرضا عن العمل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800">
                          <a:effectLst/>
                        </a:rPr>
                        <a:t>مقياس الإنتاج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33424024"/>
                  </a:ext>
                </a:extLst>
              </a:tr>
              <a:tr h="412912">
                <a:tc>
                  <a:txBody>
                    <a:bodyPr/>
                    <a:lstStyle/>
                    <a:p>
                      <a:pPr algn="ctr" rtl="0">
                        <a:lnSpc>
                          <a:spcPct val="115000"/>
                        </a:lnSpc>
                        <a:spcAft>
                          <a:spcPts val="1000"/>
                        </a:spcAft>
                      </a:pPr>
                      <a:r>
                        <a:rPr lang="en-US" sz="1800">
                          <a:effectLst/>
                        </a:rPr>
                        <a:t>80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1800" b="1" dirty="0">
                          <a:effectLst/>
                        </a:rPr>
                        <a:t>42</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1000"/>
                        </a:spcAft>
                      </a:pPr>
                      <a:r>
                        <a:rPr lang="ar-SA" sz="1800" b="1" dirty="0">
                          <a:effectLst/>
                        </a:rPr>
                        <a:t>تقديرات العامل</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45759791"/>
                  </a:ext>
                </a:extLst>
              </a:tr>
              <a:tr h="412912">
                <a:tc>
                  <a:txBody>
                    <a:bodyPr/>
                    <a:lstStyle/>
                    <a:p>
                      <a:pPr algn="ctr" rtl="0">
                        <a:lnSpc>
                          <a:spcPct val="115000"/>
                        </a:lnSpc>
                        <a:spcAft>
                          <a:spcPts val="1000"/>
                        </a:spcAft>
                      </a:pPr>
                      <a:r>
                        <a:rPr lang="en-US" sz="1800">
                          <a:effectLst/>
                        </a:rPr>
                        <a:t>60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1800" b="1" dirty="0">
                          <a:effectLst/>
                        </a:rPr>
                        <a:t>35</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1000"/>
                        </a:spcAft>
                      </a:pPr>
                      <a:r>
                        <a:rPr lang="ar-SA" sz="1800" b="1" dirty="0">
                          <a:effectLst/>
                        </a:rPr>
                        <a:t>متوسط التقديرات</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50689400"/>
                  </a:ext>
                </a:extLst>
              </a:tr>
              <a:tr h="412912">
                <a:tc>
                  <a:txBody>
                    <a:bodyPr/>
                    <a:lstStyle/>
                    <a:p>
                      <a:pPr algn="ctr" rtl="0">
                        <a:lnSpc>
                          <a:spcPct val="115000"/>
                        </a:lnSpc>
                        <a:spcAft>
                          <a:spcPts val="1000"/>
                        </a:spcAft>
                      </a:pPr>
                      <a:r>
                        <a:rPr lang="en-US" sz="1800">
                          <a:effectLst/>
                        </a:rPr>
                        <a:t>12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1800" b="1" dirty="0">
                          <a:effectLst/>
                        </a:rPr>
                        <a:t>5</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15000"/>
                        </a:lnSpc>
                        <a:spcAft>
                          <a:spcPts val="1000"/>
                        </a:spcAft>
                      </a:pPr>
                      <a:r>
                        <a:rPr lang="ar-SA" sz="1800" b="1" dirty="0">
                          <a:effectLst/>
                        </a:rPr>
                        <a:t>الانحراف المعياري للمتغيرات</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46401843"/>
                  </a:ext>
                </a:extLst>
              </a:tr>
            </a:tbl>
          </a:graphicData>
        </a:graphic>
      </p:graphicFrame>
      <p:sp>
        <p:nvSpPr>
          <p:cNvPr id="4" name="مستطيل 3"/>
          <p:cNvSpPr/>
          <p:nvPr/>
        </p:nvSpPr>
        <p:spPr>
          <a:xfrm>
            <a:off x="1118937" y="1461859"/>
            <a:ext cx="10234864" cy="1791260"/>
          </a:xfrm>
          <a:prstGeom prst="rect">
            <a:avLst/>
          </a:prstGeom>
        </p:spPr>
        <p:txBody>
          <a:bodyPr wrap="square">
            <a:spAutoFit/>
          </a:bodyPr>
          <a:lstStyle/>
          <a:p>
            <a:pPr marL="0" marR="0" lvl="0" indent="0" algn="justLow" defTabSz="914400" rtl="1" eaLnBrk="1" fontAlgn="auto" latinLnBrk="0" hangingPunct="1">
              <a:lnSpc>
                <a:spcPct val="115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مثال:-</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23215" marR="0" lvl="0" indent="0" algn="justLow" defTabSz="914400" rtl="1" eaLnBrk="1" fontAlgn="auto" latinLnBrk="0" hangingPunct="1">
              <a:lnSpc>
                <a:spcPct val="115000"/>
              </a:lnSpc>
              <a:spcBef>
                <a:spcPts val="0"/>
              </a:spcBef>
              <a:spcAft>
                <a:spcPts val="100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إذا كانت تقديرات أحد العاملين في مصنع ما على مقياسين، أولهما: لمستوى </a:t>
            </a:r>
            <a:r>
              <a:rPr kumimoji="0" lang="ar-SA" sz="2400" b="0" i="0" u="none" strike="noStrike" kern="1200" cap="none" spc="0" normalizeH="0" baseline="0" noProof="0" dirty="0" err="1" smtClean="0">
                <a:ln>
                  <a:noFill/>
                </a:ln>
                <a:solidFill>
                  <a:prstClr val="black"/>
                </a:solidFill>
                <a:effectLst/>
                <a:uLnTx/>
                <a:uFillTx/>
                <a:latin typeface="A850-Roman"/>
                <a:ea typeface="Calibri" panose="020F0502020204030204" pitchFamily="34" charset="0"/>
                <a:cs typeface="Simplified Arabic" panose="02020603050405020304" pitchFamily="18" charset="-78"/>
              </a:rPr>
              <a:t>الإنتاج،وثانيهما</a:t>
            </a:r>
            <a:r>
              <a:rPr kumimoji="0" lang="ar-SA" sz="24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 </a:t>
            </a:r>
            <a:r>
              <a:rPr kumimoji="0" lang="ar-SA" sz="2400" b="0" i="0" u="none" strike="noStrike" kern="1200" cap="none" spc="0" normalizeH="0" baseline="0" noProof="0" dirty="0" smtClean="0">
                <a:ln>
                  <a:noFill/>
                </a:ln>
                <a:solidFill>
                  <a:prstClr val="black"/>
                </a:solidFill>
                <a:effectLst/>
                <a:uLnTx/>
                <a:uFillTx/>
                <a:latin typeface="A850-Roman"/>
                <a:ea typeface="Calibri" panose="020F0502020204030204" pitchFamily="34" charset="0"/>
                <a:cs typeface="Simplified Arabic" panose="02020603050405020304" pitchFamily="18" charset="-78"/>
              </a:rPr>
              <a:t>لمستوى </a:t>
            </a:r>
            <a:r>
              <a:rPr kumimoji="0" lang="ar-SA" sz="24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الرضا عن العمل. علماً بأن المقياسين طبقا على مجموعة من العاملين في ذلك المصنع، ووجد من ذلك أن المتوسط الحسابي والانحراف المعياري في كل حالة كانت على النحو الآتي</a:t>
            </a:r>
            <a:r>
              <a:rPr kumimoji="0" lang="ar-SA" sz="18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6" name="مستطيل 5"/>
          <p:cNvSpPr/>
          <p:nvPr/>
        </p:nvSpPr>
        <p:spPr>
          <a:xfrm>
            <a:off x="5546812" y="5938814"/>
            <a:ext cx="5357557" cy="503215"/>
          </a:xfrm>
          <a:prstGeom prst="rect">
            <a:avLst/>
          </a:prstGeom>
        </p:spPr>
        <p:txBody>
          <a:bodyPr wrap="none">
            <a:spAutoFit/>
          </a:bodyPr>
          <a:lstStyle/>
          <a:p>
            <a:pPr marL="0" marR="0" lvl="0" indent="0" algn="justLow" defTabSz="914400" rtl="1" eaLnBrk="1" fontAlgn="auto" latinLnBrk="0" hangingPunct="1">
              <a:lnSpc>
                <a:spcPct val="115000"/>
              </a:lnSpc>
              <a:spcBef>
                <a:spcPts val="1200"/>
              </a:spcBef>
              <a:spcAft>
                <a:spcPts val="0"/>
              </a:spcAft>
              <a:buClrTx/>
              <a:buSzTx/>
              <a:buFontTx/>
              <a:buNone/>
              <a:tabLst/>
              <a:defRPr/>
            </a:pPr>
            <a:r>
              <a:rPr kumimoji="0" lang="ar-IQ" sz="2400" b="1" i="0" u="none" strike="noStrike" kern="1200" cap="none" spc="0" normalizeH="0" baseline="0" noProof="0" dirty="0" smtClean="0">
                <a:ln>
                  <a:noFill/>
                </a:ln>
                <a:solidFill>
                  <a:prstClr val="black"/>
                </a:solidFill>
                <a:effectLst/>
                <a:uLnTx/>
                <a:uFillTx/>
                <a:latin typeface="A850-Roman"/>
                <a:ea typeface="Calibri" panose="020F0502020204030204" pitchFamily="34" charset="0"/>
                <a:cs typeface="Simplified Arabic" panose="02020603050405020304" pitchFamily="18" charset="-78"/>
              </a:rPr>
              <a:t>المطلوب : </a:t>
            </a:r>
            <a:r>
              <a:rPr kumimoji="0" lang="ar-SA" sz="2400" b="1" i="0" u="none" strike="noStrike" kern="1200" cap="none" spc="0" normalizeH="0" baseline="0" noProof="0" dirty="0" smtClean="0">
                <a:ln>
                  <a:noFill/>
                </a:ln>
                <a:solidFill>
                  <a:prstClr val="black"/>
                </a:solidFill>
                <a:effectLst/>
                <a:uLnTx/>
                <a:uFillTx/>
                <a:latin typeface="A850-Roman"/>
                <a:ea typeface="Calibri" panose="020F0502020204030204" pitchFamily="34" charset="0"/>
                <a:cs typeface="Simplified Arabic" panose="02020603050405020304" pitchFamily="18" charset="-78"/>
              </a:rPr>
              <a:t>في </a:t>
            </a:r>
            <a:r>
              <a:rPr kumimoji="0" lang="ar-SA" sz="2400" b="1"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أي حالة كان وضع هذا العامل أفضل؟</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87056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046747"/>
          </a:xfrm>
        </p:spPr>
        <p:txBody>
          <a:bodyPr>
            <a:normAutofit/>
          </a:bodyPr>
          <a:lstStyle/>
          <a:p>
            <a:pPr algn="ctr"/>
            <a:r>
              <a:rPr lang="ar-IQ" sz="2800" b="1" dirty="0"/>
              <a:t>مقاييس التشتت النسبية </a:t>
            </a:r>
            <a:r>
              <a:rPr lang="en-US" sz="2800" b="1" dirty="0"/>
              <a:t> Relative Dispersion Measures</a:t>
            </a:r>
            <a:r>
              <a:rPr lang="ar-IQ" sz="2800" b="1" dirty="0"/>
              <a:t> </a:t>
            </a:r>
            <a:endParaRPr lang="ar-IQ" sz="2800"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838200" y="1167064"/>
                <a:ext cx="10515600" cy="5690936"/>
              </a:xfrm>
            </p:spPr>
            <p:txBody>
              <a:bodyPr>
                <a:normAutofit/>
              </a:bodyPr>
              <a:lstStyle/>
              <a:p>
                <a:pPr marL="0" indent="0">
                  <a:buNone/>
                </a:pPr>
                <a:r>
                  <a:rPr lang="ar-IQ" sz="2400" dirty="0"/>
                  <a:t>الحل : </a:t>
                </a:r>
                <a:endParaRPr lang="en-US" sz="2400" dirty="0"/>
              </a:p>
              <a:p>
                <a:pPr marL="0" indent="0">
                  <a:buNone/>
                </a:pPr>
                <a:r>
                  <a:rPr lang="ar-SA" sz="2400" dirty="0"/>
                  <a:t>يتم احتساب الدرجة المعيارية لهذا العامل لمقياسي الإنتاج والرضا عن العمل بتطبيق الصيغة (</a:t>
                </a:r>
                <a:r>
                  <a:rPr lang="en-US" sz="2400" dirty="0"/>
                  <a:t>3</a:t>
                </a:r>
                <a:r>
                  <a:rPr lang="ar-SA" sz="2400" dirty="0"/>
                  <a:t>) كما يلي:</a:t>
                </a:r>
                <a:endParaRPr lang="en-US" sz="2400" dirty="0"/>
              </a:p>
              <a:p>
                <a:pPr marL="0" indent="0">
                  <a:buNone/>
                </a:pPr>
                <a:r>
                  <a:rPr lang="ar-SA" sz="2400" dirty="0"/>
                  <a:t>الدرجة المعيارية لتقدير العامل على مقياس الإنتاج هي:-</a:t>
                </a:r>
                <a:endParaRPr lang="en-US" sz="2400" dirty="0"/>
              </a:p>
              <a:p>
                <a:pPr marL="0" indent="0" rtl="0">
                  <a:buNone/>
                </a:pPr>
                <a:r>
                  <a:rPr lang="en-US" sz="2400" dirty="0"/>
                  <a:t>Z</a:t>
                </a:r>
                <a:r>
                  <a:rPr lang="en-US" sz="2400" baseline="-25000" dirty="0"/>
                  <a:t>1</a:t>
                </a:r>
                <a:r>
                  <a:rPr lang="en-US" sz="2400" dirty="0"/>
                  <a:t> = </a:t>
                </a:r>
                <a14:m>
                  <m:oMath xmlns:m="http://schemas.openxmlformats.org/officeDocument/2006/math">
                    <m:f>
                      <m:fPr>
                        <m:ctrlPr>
                          <a:rPr lang="en-US" sz="2400" i="1">
                            <a:latin typeface="Cambria Math" panose="02040503050406030204" pitchFamily="18" charset="0"/>
                          </a:rPr>
                        </m:ctrlPr>
                      </m:fPr>
                      <m:num>
                        <m:r>
                          <m:rPr>
                            <m:sty m:val="p"/>
                          </m:rPr>
                          <a:rPr lang="en-US" sz="2400">
                            <a:latin typeface="Cambria Math" panose="02040503050406030204" pitchFamily="18" charset="0"/>
                          </a:rPr>
                          <m:t>x</m:t>
                        </m:r>
                        <m:r>
                          <a:rPr lang="en-US" sz="2400">
                            <a:latin typeface="Cambria Math" panose="02040503050406030204" pitchFamily="18" charset="0"/>
                          </a:rPr>
                          <m:t> </m:t>
                        </m:r>
                        <m:r>
                          <a:rPr lang="en-US" sz="2400" i="1">
                            <a:latin typeface="Cambria Math" panose="02040503050406030204" pitchFamily="18" charset="0"/>
                          </a:rPr>
                          <m:t>−</m:t>
                        </m:r>
                        <m:r>
                          <a:rPr lang="en-US" sz="2400">
                            <a:latin typeface="Cambria Math" panose="02040503050406030204" pitchFamily="18" charset="0"/>
                          </a:rPr>
                          <m:t> </m:t>
                        </m:r>
                        <m:acc>
                          <m:accPr>
                            <m:chr m:val="̅"/>
                            <m:ctrlPr>
                              <a:rPr lang="en-US" sz="2400" i="1">
                                <a:latin typeface="Cambria Math" panose="02040503050406030204" pitchFamily="18" charset="0"/>
                              </a:rPr>
                            </m:ctrlPr>
                          </m:accPr>
                          <m:e>
                            <m:r>
                              <m:rPr>
                                <m:sty m:val="p"/>
                              </m:rPr>
                              <a:rPr lang="en-US" sz="2400">
                                <a:latin typeface="Cambria Math" panose="02040503050406030204" pitchFamily="18" charset="0"/>
                              </a:rPr>
                              <m:t>x</m:t>
                            </m:r>
                          </m:e>
                        </m:acc>
                        <m:r>
                          <a:rPr lang="en-US" sz="2400" i="1">
                            <a:latin typeface="Cambria Math" panose="02040503050406030204" pitchFamily="18" charset="0"/>
                          </a:rPr>
                          <m:t> </m:t>
                        </m:r>
                      </m:num>
                      <m:den>
                        <m:r>
                          <m:rPr>
                            <m:sty m:val="p"/>
                          </m:rPr>
                          <a:rPr lang="en-US" sz="2400">
                            <a:latin typeface="Cambria Math" panose="02040503050406030204" pitchFamily="18" charset="0"/>
                          </a:rPr>
                          <m:t>S</m:t>
                        </m:r>
                      </m:den>
                    </m:f>
                    <m:r>
                      <a:rPr lang="en-US" sz="2400" i="1">
                        <a:latin typeface="Cambria Math" panose="02040503050406030204" pitchFamily="18" charset="0"/>
                      </a:rPr>
                      <m:t>= </m:t>
                    </m:r>
                    <m:f>
                      <m:fPr>
                        <m:ctrlPr>
                          <a:rPr lang="en-US" sz="2400" i="1">
                            <a:latin typeface="Cambria Math" panose="02040503050406030204" pitchFamily="18" charset="0"/>
                          </a:rPr>
                        </m:ctrlPr>
                      </m:fPr>
                      <m:num>
                        <m:r>
                          <a:rPr lang="en-US" sz="2400" i="1">
                            <a:latin typeface="Cambria Math" panose="02040503050406030204" pitchFamily="18" charset="0"/>
                          </a:rPr>
                          <m:t>42</m:t>
                        </m:r>
                        <m:r>
                          <a:rPr lang="en-US" sz="2400" i="1">
                            <a:latin typeface="Cambria Math" panose="02040503050406030204" pitchFamily="18" charset="0"/>
                          </a:rPr>
                          <m:t>−</m:t>
                        </m:r>
                        <m:r>
                          <a:rPr lang="en-US" sz="2400" i="1">
                            <a:latin typeface="Cambria Math" panose="02040503050406030204" pitchFamily="18" charset="0"/>
                          </a:rPr>
                          <m:t>35</m:t>
                        </m:r>
                      </m:num>
                      <m:den>
                        <m:r>
                          <a:rPr lang="en-US" sz="2400" i="1">
                            <a:latin typeface="Cambria Math" panose="02040503050406030204" pitchFamily="18" charset="0"/>
                          </a:rPr>
                          <m:t>5</m:t>
                        </m:r>
                      </m:den>
                    </m:f>
                  </m:oMath>
                </a14:m>
                <a:r>
                  <a:rPr lang="en-US" sz="2400" dirty="0"/>
                  <a:t> = </a:t>
                </a:r>
                <a:r>
                  <a:rPr lang="en-US" sz="2400" dirty="0" smtClean="0"/>
                  <a:t>1.2</a:t>
                </a:r>
                <a:r>
                  <a:rPr lang="ar-IQ" sz="2400" dirty="0" smtClean="0"/>
                  <a:t>                                                                                   </a:t>
                </a:r>
                <a:endParaRPr lang="en-US" sz="2400" dirty="0"/>
              </a:p>
              <a:p>
                <a:pPr marL="0" indent="0">
                  <a:buNone/>
                </a:pPr>
                <a:r>
                  <a:rPr lang="ar-SA" sz="2400" dirty="0"/>
                  <a:t>أما الدرجة المعيارية لتقدير العامل على مقياس الرضا عن العمل فهي:-</a:t>
                </a:r>
                <a:endParaRPr lang="en-US" sz="2400" dirty="0"/>
              </a:p>
              <a:p>
                <a:pPr marL="0" indent="0" rtl="0">
                  <a:buNone/>
                </a:pPr>
                <a:r>
                  <a:rPr lang="en-US" sz="2400" dirty="0"/>
                  <a:t>Z</a:t>
                </a:r>
                <a:r>
                  <a:rPr lang="en-US" sz="2400" baseline="-25000" dirty="0"/>
                  <a:t>2</a:t>
                </a:r>
                <a:r>
                  <a:rPr lang="en-US" sz="2400" dirty="0"/>
                  <a:t> = </a:t>
                </a:r>
                <a14:m>
                  <m:oMath xmlns:m="http://schemas.openxmlformats.org/officeDocument/2006/math">
                    <m:f>
                      <m:fPr>
                        <m:ctrlPr>
                          <a:rPr lang="en-US" sz="2400" i="1">
                            <a:latin typeface="Cambria Math" panose="02040503050406030204" pitchFamily="18" charset="0"/>
                          </a:rPr>
                        </m:ctrlPr>
                      </m:fPr>
                      <m:num>
                        <m:r>
                          <m:rPr>
                            <m:sty m:val="p"/>
                          </m:rPr>
                          <a:rPr lang="en-US" sz="2400">
                            <a:latin typeface="Cambria Math" panose="02040503050406030204" pitchFamily="18" charset="0"/>
                          </a:rPr>
                          <m:t>x</m:t>
                        </m:r>
                        <m:r>
                          <a:rPr lang="en-US" sz="2400">
                            <a:latin typeface="Cambria Math" panose="02040503050406030204" pitchFamily="18" charset="0"/>
                          </a:rPr>
                          <m:t> </m:t>
                        </m:r>
                        <m:r>
                          <a:rPr lang="en-US" sz="2400" i="1">
                            <a:latin typeface="Cambria Math" panose="02040503050406030204" pitchFamily="18" charset="0"/>
                          </a:rPr>
                          <m:t>−</m:t>
                        </m:r>
                        <m:r>
                          <a:rPr lang="en-US" sz="2400">
                            <a:latin typeface="Cambria Math" panose="02040503050406030204" pitchFamily="18" charset="0"/>
                          </a:rPr>
                          <m:t> </m:t>
                        </m:r>
                        <m:acc>
                          <m:accPr>
                            <m:chr m:val="̅"/>
                            <m:ctrlPr>
                              <a:rPr lang="en-US" sz="2400" i="1">
                                <a:latin typeface="Cambria Math" panose="02040503050406030204" pitchFamily="18" charset="0"/>
                              </a:rPr>
                            </m:ctrlPr>
                          </m:accPr>
                          <m:e>
                            <m:r>
                              <m:rPr>
                                <m:sty m:val="p"/>
                              </m:rPr>
                              <a:rPr lang="en-US" sz="2400">
                                <a:latin typeface="Cambria Math" panose="02040503050406030204" pitchFamily="18" charset="0"/>
                              </a:rPr>
                              <m:t>x</m:t>
                            </m:r>
                          </m:e>
                        </m:acc>
                        <m:r>
                          <a:rPr lang="en-US" sz="2400" i="1">
                            <a:latin typeface="Cambria Math" panose="02040503050406030204" pitchFamily="18" charset="0"/>
                          </a:rPr>
                          <m:t> </m:t>
                        </m:r>
                      </m:num>
                      <m:den>
                        <m:r>
                          <m:rPr>
                            <m:sty m:val="p"/>
                          </m:rPr>
                          <a:rPr lang="en-US" sz="2400">
                            <a:latin typeface="Cambria Math" panose="02040503050406030204" pitchFamily="18" charset="0"/>
                          </a:rPr>
                          <m:t>S</m:t>
                        </m:r>
                      </m:den>
                    </m:f>
                    <m:r>
                      <a:rPr lang="en-US" sz="2400" i="1">
                        <a:latin typeface="Cambria Math" panose="02040503050406030204" pitchFamily="18" charset="0"/>
                      </a:rPr>
                      <m:t>= </m:t>
                    </m:r>
                    <m:f>
                      <m:fPr>
                        <m:ctrlPr>
                          <a:rPr lang="en-US" sz="2400" i="1">
                            <a:latin typeface="Cambria Math" panose="02040503050406030204" pitchFamily="18" charset="0"/>
                          </a:rPr>
                        </m:ctrlPr>
                      </m:fPr>
                      <m:num>
                        <m:r>
                          <a:rPr lang="en-US" sz="2400" i="1">
                            <a:latin typeface="Cambria Math" panose="02040503050406030204" pitchFamily="18" charset="0"/>
                          </a:rPr>
                          <m:t>80</m:t>
                        </m:r>
                        <m:r>
                          <a:rPr lang="en-US" sz="2400" i="1">
                            <a:latin typeface="Cambria Math" panose="02040503050406030204" pitchFamily="18" charset="0"/>
                          </a:rPr>
                          <m:t>−</m:t>
                        </m:r>
                        <m:r>
                          <a:rPr lang="en-US" sz="2400" i="1">
                            <a:latin typeface="Cambria Math" panose="02040503050406030204" pitchFamily="18" charset="0"/>
                          </a:rPr>
                          <m:t>60</m:t>
                        </m:r>
                      </m:num>
                      <m:den>
                        <m:r>
                          <a:rPr lang="en-US" sz="2400" i="1">
                            <a:latin typeface="Cambria Math" panose="02040503050406030204" pitchFamily="18" charset="0"/>
                          </a:rPr>
                          <m:t>12</m:t>
                        </m:r>
                      </m:den>
                    </m:f>
                  </m:oMath>
                </a14:m>
                <a:r>
                  <a:rPr lang="en-US" sz="2400" dirty="0"/>
                  <a:t> = </a:t>
                </a:r>
                <a:r>
                  <a:rPr lang="en-US" sz="2400" dirty="0" smtClean="0"/>
                  <a:t>1.67</a:t>
                </a:r>
                <a:r>
                  <a:rPr lang="ar-IQ" sz="2400" dirty="0" smtClean="0"/>
                  <a:t>                                                                                  </a:t>
                </a:r>
                <a:endParaRPr lang="en-US" sz="2400" dirty="0"/>
              </a:p>
              <a:p>
                <a:pPr marL="0" indent="0">
                  <a:buNone/>
                </a:pPr>
                <a:r>
                  <a:rPr lang="ar-SA" sz="2400" dirty="0"/>
                  <a:t>ومن مقارنة قيمتي الدرجات المعيارية للمقياسين يتضح أن </a:t>
                </a:r>
                <a:r>
                  <a:rPr lang="en-US" sz="2400" dirty="0"/>
                  <a:t>Z</a:t>
                </a:r>
                <a:r>
                  <a:rPr lang="en-US" sz="2400" baseline="-25000" dirty="0"/>
                  <a:t>2</a:t>
                </a:r>
                <a:r>
                  <a:rPr lang="ar-SA" sz="2400" dirty="0"/>
                  <a:t> أكبر من </a:t>
                </a:r>
                <a:r>
                  <a:rPr lang="en-US" sz="2400" dirty="0"/>
                  <a:t>Z</a:t>
                </a:r>
                <a:r>
                  <a:rPr lang="en-US" sz="2400" baseline="-25000" dirty="0"/>
                  <a:t>1 </a:t>
                </a:r>
                <a:r>
                  <a:rPr lang="ar-SA" sz="2400" dirty="0"/>
                  <a:t>، وهذا يعني أن وضع هذا العامل على مقياس الرضا عن العمل أفضل حالاً من وضعه على مقياس الإنتاج بالنسبة لجميع العاملين.</a:t>
                </a:r>
                <a:endParaRPr lang="en-US" sz="2400" dirty="0"/>
              </a:p>
              <a:p>
                <a:pPr marL="0" indent="0">
                  <a:buNone/>
                </a:pPr>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838200" y="1167064"/>
                <a:ext cx="10515600" cy="5690936"/>
              </a:xfrm>
              <a:blipFill>
                <a:blip r:embed="rId2"/>
                <a:stretch>
                  <a:fillRect l="-232" t="-1606" r="-870"/>
                </a:stretch>
              </a:blipFill>
            </p:spPr>
            <p:txBody>
              <a:bodyPr/>
              <a:lstStyle/>
              <a:p>
                <a:r>
                  <a:rPr lang="ar-IQ">
                    <a:noFill/>
                  </a:rPr>
                  <a:t> </a:t>
                </a:r>
              </a:p>
            </p:txBody>
          </p:sp>
        </mc:Fallback>
      </mc:AlternateContent>
    </p:spTree>
    <p:extLst>
      <p:ext uri="{BB962C8B-B14F-4D97-AF65-F5344CB8AC3E}">
        <p14:creationId xmlns:p14="http://schemas.microsoft.com/office/powerpoint/2010/main" val="2580227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124465"/>
          </a:xfrm>
        </p:spPr>
        <p:txBody>
          <a:bodyPr>
            <a:normAutofit/>
          </a:bodyPr>
          <a:lstStyle/>
          <a:p>
            <a:pPr algn="ctr"/>
            <a:r>
              <a:rPr lang="ar-IQ" sz="2800" b="1" dirty="0"/>
              <a:t>مقاييس التشتت النسبية </a:t>
            </a:r>
            <a:r>
              <a:rPr lang="en-US" sz="2800" b="1" dirty="0"/>
              <a:t> Relative Dispersion Measures</a:t>
            </a:r>
            <a:r>
              <a:rPr lang="ar-IQ" sz="2800" b="1" dirty="0"/>
              <a:t> </a:t>
            </a:r>
            <a:endParaRPr lang="ar-IQ" sz="2800" dirty="0"/>
          </a:p>
        </p:txBody>
      </p:sp>
      <p:sp>
        <p:nvSpPr>
          <p:cNvPr id="3" name="عنصر نائب للمحتوى 2"/>
          <p:cNvSpPr>
            <a:spLocks noGrp="1"/>
          </p:cNvSpPr>
          <p:nvPr>
            <p:ph idx="1"/>
          </p:nvPr>
        </p:nvSpPr>
        <p:spPr>
          <a:xfrm>
            <a:off x="838200" y="951629"/>
            <a:ext cx="10515600" cy="5597611"/>
          </a:xfrm>
        </p:spPr>
        <p:txBody>
          <a:bodyPr/>
          <a:lstStyle/>
          <a:p>
            <a:pPr marL="0" indent="0">
              <a:buNone/>
            </a:pPr>
            <a:r>
              <a:rPr lang="en-US" sz="2400" b="1" dirty="0" smtClean="0"/>
              <a:t> </a:t>
            </a:r>
            <a:r>
              <a:rPr lang="ar-SA" sz="2400" b="1" dirty="0" smtClean="0"/>
              <a:t>مثال</a:t>
            </a:r>
            <a:r>
              <a:rPr lang="ar-SA" sz="2400" dirty="0" smtClean="0"/>
              <a:t>:- </a:t>
            </a:r>
            <a:endParaRPr lang="en-US" sz="2400" dirty="0" smtClean="0"/>
          </a:p>
          <a:p>
            <a:pPr marL="0" indent="0">
              <a:buNone/>
            </a:pPr>
            <a:r>
              <a:rPr lang="en-US" sz="2400" dirty="0" smtClean="0"/>
              <a:t> </a:t>
            </a:r>
            <a:r>
              <a:rPr lang="ar-SA" sz="2400" dirty="0" smtClean="0"/>
              <a:t>كانت درجات (</a:t>
            </a:r>
            <a:r>
              <a:rPr lang="en-US" sz="2400" dirty="0" smtClean="0"/>
              <a:t>5</a:t>
            </a:r>
            <a:r>
              <a:rPr lang="ar-SA" sz="2400" dirty="0" smtClean="0"/>
              <a:t>) طلاب في مادتي الرياضيات والإحصاء هي:-</a:t>
            </a:r>
            <a:endParaRPr lang="ar-IQ" sz="2400" dirty="0"/>
          </a:p>
        </p:txBody>
      </p:sp>
      <p:graphicFrame>
        <p:nvGraphicFramePr>
          <p:cNvPr id="8" name="جدول 7"/>
          <p:cNvGraphicFramePr>
            <a:graphicFrameLocks noGrp="1"/>
          </p:cNvGraphicFramePr>
          <p:nvPr>
            <p:extLst/>
          </p:nvPr>
        </p:nvGraphicFramePr>
        <p:xfrm>
          <a:off x="1350631" y="1869297"/>
          <a:ext cx="6991777" cy="1051560"/>
        </p:xfrm>
        <a:graphic>
          <a:graphicData uri="http://schemas.openxmlformats.org/drawingml/2006/table">
            <a:tbl>
              <a:tblPr rtl="1" firstRow="1" firstCol="1" bandRow="1">
                <a:tableStyleId>{93296810-A885-4BE3-A3E7-6D5BEEA58F35}</a:tableStyleId>
              </a:tblPr>
              <a:tblGrid>
                <a:gridCol w="2079780">
                  <a:extLst>
                    <a:ext uri="{9D8B030D-6E8A-4147-A177-3AD203B41FA5}">
                      <a16:colId xmlns:a16="http://schemas.microsoft.com/office/drawing/2014/main" val="3311987128"/>
                    </a:ext>
                  </a:extLst>
                </a:gridCol>
                <a:gridCol w="359312">
                  <a:extLst>
                    <a:ext uri="{9D8B030D-6E8A-4147-A177-3AD203B41FA5}">
                      <a16:colId xmlns:a16="http://schemas.microsoft.com/office/drawing/2014/main" val="3144541494"/>
                    </a:ext>
                  </a:extLst>
                </a:gridCol>
                <a:gridCol w="910537">
                  <a:extLst>
                    <a:ext uri="{9D8B030D-6E8A-4147-A177-3AD203B41FA5}">
                      <a16:colId xmlns:a16="http://schemas.microsoft.com/office/drawing/2014/main" val="4130935344"/>
                    </a:ext>
                  </a:extLst>
                </a:gridCol>
                <a:gridCol w="910537">
                  <a:extLst>
                    <a:ext uri="{9D8B030D-6E8A-4147-A177-3AD203B41FA5}">
                      <a16:colId xmlns:a16="http://schemas.microsoft.com/office/drawing/2014/main" val="515658579"/>
                    </a:ext>
                  </a:extLst>
                </a:gridCol>
                <a:gridCol w="910537">
                  <a:extLst>
                    <a:ext uri="{9D8B030D-6E8A-4147-A177-3AD203B41FA5}">
                      <a16:colId xmlns:a16="http://schemas.microsoft.com/office/drawing/2014/main" val="2301987966"/>
                    </a:ext>
                  </a:extLst>
                </a:gridCol>
                <a:gridCol w="910537">
                  <a:extLst>
                    <a:ext uri="{9D8B030D-6E8A-4147-A177-3AD203B41FA5}">
                      <a16:colId xmlns:a16="http://schemas.microsoft.com/office/drawing/2014/main" val="2536294456"/>
                    </a:ext>
                  </a:extLst>
                </a:gridCol>
                <a:gridCol w="910537">
                  <a:extLst>
                    <a:ext uri="{9D8B030D-6E8A-4147-A177-3AD203B41FA5}">
                      <a16:colId xmlns:a16="http://schemas.microsoft.com/office/drawing/2014/main" val="2092348635"/>
                    </a:ext>
                  </a:extLst>
                </a:gridCol>
              </a:tblGrid>
              <a:tr h="0">
                <a:tc>
                  <a:txBody>
                    <a:bodyPr/>
                    <a:lstStyle/>
                    <a:p>
                      <a:pPr algn="justLow" rtl="1">
                        <a:lnSpc>
                          <a:spcPct val="115000"/>
                        </a:lnSpc>
                        <a:spcAft>
                          <a:spcPts val="1000"/>
                        </a:spcAft>
                      </a:pPr>
                      <a:r>
                        <a:rPr lang="ar-SA" sz="2000" dirty="0">
                          <a:effectLst/>
                        </a:rPr>
                        <a:t>تسلسل الطالب</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Low" rtl="1">
                        <a:lnSpc>
                          <a:spcPct val="115000"/>
                        </a:lnSpc>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1000"/>
                        </a:spcAft>
                      </a:pPr>
                      <a:r>
                        <a:rPr lang="en-US" sz="2000">
                          <a:effectLst/>
                        </a:rPr>
                        <a:t>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a:effectLst/>
                        </a:rPr>
                        <a:t>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a:effectLst/>
                        </a:rPr>
                        <a:t>3</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a:effectLst/>
                        </a:rPr>
                        <a:t>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a:effectLst/>
                        </a:rPr>
                        <a:t>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62981"/>
                  </a:ext>
                </a:extLst>
              </a:tr>
              <a:tr h="0">
                <a:tc>
                  <a:txBody>
                    <a:bodyPr/>
                    <a:lstStyle/>
                    <a:p>
                      <a:pPr algn="justLow" rtl="1">
                        <a:lnSpc>
                          <a:spcPct val="115000"/>
                        </a:lnSpc>
                        <a:spcAft>
                          <a:spcPts val="1000"/>
                        </a:spcAft>
                      </a:pPr>
                      <a:r>
                        <a:rPr lang="ar-SA" sz="2000" dirty="0">
                          <a:effectLst/>
                        </a:rPr>
                        <a:t>درجة الرياضيات  </a:t>
                      </a:r>
                      <a:r>
                        <a:rPr lang="en-US" sz="2000" dirty="0">
                          <a:effectLst/>
                        </a:rPr>
                        <a:t>x</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Low" rtl="1">
                        <a:lnSpc>
                          <a:spcPct val="115000"/>
                        </a:lnSpc>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1000"/>
                        </a:spcAft>
                      </a:pPr>
                      <a:r>
                        <a:rPr lang="en-US" sz="2000" dirty="0">
                          <a:effectLst/>
                        </a:rPr>
                        <a:t>50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dirty="0">
                          <a:effectLst/>
                        </a:rPr>
                        <a:t>52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dirty="0">
                          <a:effectLst/>
                        </a:rPr>
                        <a:t>69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dirty="0">
                          <a:effectLst/>
                        </a:rPr>
                        <a:t>72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dirty="0">
                          <a:effectLst/>
                        </a:rPr>
                        <a:t>81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7670102"/>
                  </a:ext>
                </a:extLst>
              </a:tr>
              <a:tr h="0">
                <a:tc>
                  <a:txBody>
                    <a:bodyPr/>
                    <a:lstStyle/>
                    <a:p>
                      <a:pPr algn="justLow" rtl="1">
                        <a:lnSpc>
                          <a:spcPct val="115000"/>
                        </a:lnSpc>
                        <a:spcAft>
                          <a:spcPts val="1000"/>
                        </a:spcAft>
                      </a:pPr>
                      <a:r>
                        <a:rPr lang="ar-SA" sz="2000" dirty="0">
                          <a:effectLst/>
                        </a:rPr>
                        <a:t>درجة الإحصــــاء  </a:t>
                      </a:r>
                      <a:r>
                        <a:rPr lang="en-US" sz="2000" dirty="0">
                          <a:effectLst/>
                        </a:rPr>
                        <a:t>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Low" rtl="1">
                        <a:lnSpc>
                          <a:spcPct val="115000"/>
                        </a:lnSpc>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1000"/>
                        </a:spcAft>
                      </a:pPr>
                      <a:r>
                        <a:rPr lang="en-US" sz="2000" dirty="0">
                          <a:effectLst/>
                        </a:rPr>
                        <a:t>62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dirty="0">
                          <a:effectLst/>
                        </a:rPr>
                        <a:t>77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dirty="0">
                          <a:effectLst/>
                        </a:rPr>
                        <a:t>82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dirty="0">
                          <a:effectLst/>
                        </a:rPr>
                        <a:t>85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2000" dirty="0">
                          <a:effectLst/>
                        </a:rPr>
                        <a:t>86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34597133"/>
                  </a:ext>
                </a:extLst>
              </a:tr>
            </a:tbl>
          </a:graphicData>
        </a:graphic>
      </p:graphicFrame>
      <p:sp>
        <p:nvSpPr>
          <p:cNvPr id="9" name="مستطيل 8"/>
          <p:cNvSpPr/>
          <p:nvPr/>
        </p:nvSpPr>
        <p:spPr>
          <a:xfrm>
            <a:off x="6436426" y="2900682"/>
            <a:ext cx="4755807" cy="1095685"/>
          </a:xfrm>
          <a:prstGeom prst="rect">
            <a:avLst/>
          </a:prstGeom>
        </p:spPr>
        <p:txBody>
          <a:bodyPr wrap="square">
            <a:spAutoFit/>
          </a:bodyPr>
          <a:lstStyle/>
          <a:p>
            <a:pPr marL="0" marR="0" lvl="0" indent="0" algn="justLow" defTabSz="914400" rtl="1" eaLnBrk="1" fontAlgn="auto" latinLnBrk="0" hangingPunct="1">
              <a:lnSpc>
                <a:spcPct val="115000"/>
              </a:lnSpc>
              <a:spcBef>
                <a:spcPts val="120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يطلب حساب الدرجات المعيارية لكل موضوع</a:t>
            </a:r>
            <a:r>
              <a:rPr kumimoji="0" lang="ar-SA" sz="1800" b="0" i="0" u="none" strike="noStrike" kern="1200" cap="none" spc="0" normalizeH="0" baseline="0" noProof="0" dirty="0" smtClean="0">
                <a:ln>
                  <a:noFill/>
                </a:ln>
                <a:solidFill>
                  <a:prstClr val="black"/>
                </a:solidFill>
                <a:effectLst/>
                <a:uLnTx/>
                <a:uFillTx/>
                <a:latin typeface="A850-Roman"/>
                <a:ea typeface="Calibri" panose="020F0502020204030204" pitchFamily="34" charset="0"/>
                <a:cs typeface="Simplified Arabic" panose="02020603050405020304" pitchFamily="18" charset="-78"/>
              </a:rPr>
              <a:t>.</a:t>
            </a:r>
            <a:endParaRPr kumimoji="0" lang="en-US" sz="1800" b="0" i="0" u="none" strike="noStrike" kern="1200" cap="none" spc="0" normalizeH="0" baseline="0" noProof="0" dirty="0" smtClean="0">
              <a:ln>
                <a:noFill/>
              </a:ln>
              <a:solidFill>
                <a:prstClr val="black"/>
              </a:solidFill>
              <a:effectLst/>
              <a:uLnTx/>
              <a:uFillTx/>
              <a:latin typeface="A850-Roman"/>
              <a:ea typeface="Calibri" panose="020F0502020204030204" pitchFamily="34" charset="0"/>
              <a:cs typeface="Simplified Arabic" panose="02020603050405020304" pitchFamily="18" charset="-78"/>
            </a:endParaRPr>
          </a:p>
          <a:p>
            <a:pPr marL="0" marR="0" lvl="0" indent="0" algn="justLow" defTabSz="914400" rtl="1" eaLnBrk="1" fontAlgn="auto" latinLnBrk="0" hangingPunct="1">
              <a:lnSpc>
                <a:spcPct val="115000"/>
              </a:lnSpc>
              <a:spcBef>
                <a:spcPts val="1200"/>
              </a:spcBef>
              <a:spcAft>
                <a:spcPts val="0"/>
              </a:spcAft>
              <a:buClrTx/>
              <a:buSzTx/>
              <a:buFontTx/>
              <a:buNone/>
              <a:tabLst/>
              <a:defRPr/>
            </a:pPr>
            <a:r>
              <a:rPr kumimoji="0" lang="ar-IQ" sz="2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الحل :</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10" name="جدول 9"/>
              <p:cNvGraphicFramePr>
                <a:graphicFrameLocks noGrp="1"/>
              </p:cNvGraphicFramePr>
              <p:nvPr>
                <p:extLst/>
              </p:nvPr>
            </p:nvGraphicFramePr>
            <p:xfrm>
              <a:off x="1350631" y="3645392"/>
              <a:ext cx="3484606" cy="701040"/>
            </p:xfrm>
            <a:graphic>
              <a:graphicData uri="http://schemas.openxmlformats.org/drawingml/2006/table">
                <a:tbl>
                  <a:tblPr rtl="1" firstRow="1" firstCol="1" bandRow="1">
                    <a:tableStyleId>{18603FDC-E32A-4AB5-989C-0864C3EAD2B8}</a:tableStyleId>
                  </a:tblPr>
                  <a:tblGrid>
                    <a:gridCol w="1304897">
                      <a:extLst>
                        <a:ext uri="{9D8B030D-6E8A-4147-A177-3AD203B41FA5}">
                          <a16:colId xmlns:a16="http://schemas.microsoft.com/office/drawing/2014/main" val="59417190"/>
                        </a:ext>
                      </a:extLst>
                    </a:gridCol>
                    <a:gridCol w="826714">
                      <a:extLst>
                        <a:ext uri="{9D8B030D-6E8A-4147-A177-3AD203B41FA5}">
                          <a16:colId xmlns:a16="http://schemas.microsoft.com/office/drawing/2014/main" val="1174242134"/>
                        </a:ext>
                      </a:extLst>
                    </a:gridCol>
                    <a:gridCol w="1352995">
                      <a:extLst>
                        <a:ext uri="{9D8B030D-6E8A-4147-A177-3AD203B41FA5}">
                          <a16:colId xmlns:a16="http://schemas.microsoft.com/office/drawing/2014/main" val="923215414"/>
                        </a:ext>
                      </a:extLst>
                    </a:gridCol>
                  </a:tblGrid>
                  <a:tr h="0">
                    <a:tc>
                      <a:txBody>
                        <a:bodyPr/>
                        <a:lstStyle/>
                        <a:p>
                          <a:pPr algn="ctr" rtl="0">
                            <a:lnSpc>
                              <a:spcPct val="115000"/>
                            </a:lnSpc>
                            <a:spcAft>
                              <a:spcPts val="1000"/>
                            </a:spcAft>
                          </a:pPr>
                          <a:r>
                            <a:rPr lang="en-US" sz="2000" dirty="0">
                              <a:effectLst/>
                            </a:rPr>
                            <a:t>  </a:t>
                          </a:r>
                          <a:r>
                            <a:rPr lang="en-US" sz="2000" dirty="0" err="1">
                              <a:effectLst/>
                            </a:rPr>
                            <a:t>S</a:t>
                          </a:r>
                          <a:r>
                            <a:rPr lang="en-US" sz="2000" baseline="-25000" dirty="0" err="1">
                              <a:effectLst/>
                            </a:rPr>
                            <a:t>x</a:t>
                          </a:r>
                          <a:r>
                            <a:rPr lang="en-US" sz="2000" dirty="0">
                              <a:effectLst/>
                            </a:rPr>
                            <a:t> = 11.96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ar-SA"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14:m>
                            <m:oMath xmlns:m="http://schemas.openxmlformats.org/officeDocument/2006/math">
                              <m:acc>
                                <m:accPr>
                                  <m:chr m:val="̅"/>
                                  <m:ctrlPr>
                                    <a:rPr lang="en-US" sz="2000" i="1">
                                      <a:effectLst/>
                                      <a:latin typeface="Cambria Math" panose="02040503050406030204" pitchFamily="18" charset="0"/>
                                    </a:rPr>
                                  </m:ctrlPr>
                                </m:accPr>
                                <m:e>
                                  <m:r>
                                    <m:rPr>
                                      <m:sty m:val="p"/>
                                    </m:rPr>
                                    <a:rPr lang="en-US" sz="2000">
                                      <a:effectLst/>
                                      <a:latin typeface="Cambria Math" panose="02040503050406030204" pitchFamily="18" charset="0"/>
                                    </a:rPr>
                                    <m:t>x</m:t>
                                  </m:r>
                                </m:e>
                              </m:acc>
                            </m:oMath>
                          </a14:m>
                          <a:r>
                            <a:rPr lang="en-US" sz="2000" dirty="0">
                              <a:effectLst/>
                            </a:rPr>
                            <a:t> = 64.8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01878201"/>
                      </a:ext>
                    </a:extLst>
                  </a:tr>
                  <a:tr h="0">
                    <a:tc>
                      <a:txBody>
                        <a:bodyPr/>
                        <a:lstStyle/>
                        <a:p>
                          <a:pPr algn="ctr" rtl="0">
                            <a:lnSpc>
                              <a:spcPct val="115000"/>
                            </a:lnSpc>
                            <a:spcAft>
                              <a:spcPts val="1000"/>
                            </a:spcAft>
                          </a:pPr>
                          <a:r>
                            <a:rPr lang="en-US" sz="2000" dirty="0" err="1">
                              <a:effectLst/>
                            </a:rPr>
                            <a:t>S</a:t>
                          </a:r>
                          <a:r>
                            <a:rPr lang="en-US" sz="2000" baseline="-25000" dirty="0" err="1">
                              <a:effectLst/>
                            </a:rPr>
                            <a:t>y</a:t>
                          </a:r>
                          <a:r>
                            <a:rPr lang="en-US" sz="2000" dirty="0">
                              <a:effectLst/>
                            </a:rPr>
                            <a:t> = 8.78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ar-SA"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14:m>
                            <m:oMath xmlns:m="http://schemas.openxmlformats.org/officeDocument/2006/math">
                              <m:acc>
                                <m:accPr>
                                  <m:chr m:val="̅"/>
                                  <m:ctrlPr>
                                    <a:rPr lang="en-US" sz="2000" i="1">
                                      <a:effectLst/>
                                      <a:latin typeface="Cambria Math" panose="02040503050406030204" pitchFamily="18" charset="0"/>
                                    </a:rPr>
                                  </m:ctrlPr>
                                </m:accPr>
                                <m:e>
                                  <m:r>
                                    <m:rPr>
                                      <m:sty m:val="p"/>
                                    </m:rPr>
                                    <a:rPr lang="en-US" sz="2000">
                                      <a:effectLst/>
                                      <a:latin typeface="Cambria Math" panose="02040503050406030204" pitchFamily="18" charset="0"/>
                                    </a:rPr>
                                    <m:t>y</m:t>
                                  </m:r>
                                </m:e>
                              </m:acc>
                            </m:oMath>
                          </a14:m>
                          <a:r>
                            <a:rPr lang="en-US" sz="2000" dirty="0">
                              <a:effectLst/>
                            </a:rPr>
                            <a:t> = 78.4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39102466"/>
                      </a:ext>
                    </a:extLst>
                  </a:tr>
                </a:tbl>
              </a:graphicData>
            </a:graphic>
          </p:graphicFrame>
        </mc:Choice>
        <mc:Fallback xmlns="">
          <p:graphicFrame>
            <p:nvGraphicFramePr>
              <p:cNvPr id="10" name="جدول 9"/>
              <p:cNvGraphicFramePr>
                <a:graphicFrameLocks noGrp="1"/>
              </p:cNvGraphicFramePr>
              <p:nvPr>
                <p:extLst>
                  <p:ext uri="{D42A27DB-BD31-4B8C-83A1-F6EECF244321}">
                    <p14:modId xmlns:p14="http://schemas.microsoft.com/office/powerpoint/2010/main" val="2605880795"/>
                  </p:ext>
                </p:extLst>
              </p:nvPr>
            </p:nvGraphicFramePr>
            <p:xfrm>
              <a:off x="1350631" y="3645392"/>
              <a:ext cx="3484606" cy="659892"/>
            </p:xfrm>
            <a:graphic>
              <a:graphicData uri="http://schemas.openxmlformats.org/drawingml/2006/table">
                <a:tbl>
                  <a:tblPr rtl="1" firstRow="1" firstCol="1" bandRow="1">
                    <a:tableStyleId>{18603FDC-E32A-4AB5-989C-0864C3EAD2B8}</a:tableStyleId>
                  </a:tblPr>
                  <a:tblGrid>
                    <a:gridCol w="1304897">
                      <a:extLst>
                        <a:ext uri="{9D8B030D-6E8A-4147-A177-3AD203B41FA5}">
                          <a16:colId xmlns:a16="http://schemas.microsoft.com/office/drawing/2014/main" val="59417190"/>
                        </a:ext>
                      </a:extLst>
                    </a:gridCol>
                    <a:gridCol w="826714">
                      <a:extLst>
                        <a:ext uri="{9D8B030D-6E8A-4147-A177-3AD203B41FA5}">
                          <a16:colId xmlns:a16="http://schemas.microsoft.com/office/drawing/2014/main" val="1174242134"/>
                        </a:ext>
                      </a:extLst>
                    </a:gridCol>
                    <a:gridCol w="1352995">
                      <a:extLst>
                        <a:ext uri="{9D8B030D-6E8A-4147-A177-3AD203B41FA5}">
                          <a16:colId xmlns:a16="http://schemas.microsoft.com/office/drawing/2014/main" val="923215414"/>
                        </a:ext>
                      </a:extLst>
                    </a:gridCol>
                  </a:tblGrid>
                  <a:tr h="329946">
                    <a:tc>
                      <a:txBody>
                        <a:bodyPr/>
                        <a:lstStyle/>
                        <a:p>
                          <a:pPr algn="ctr" rtl="0">
                            <a:lnSpc>
                              <a:spcPct val="115000"/>
                            </a:lnSpc>
                            <a:spcAft>
                              <a:spcPts val="1000"/>
                            </a:spcAft>
                          </a:pPr>
                          <a:r>
                            <a:rPr lang="en-US" sz="2000" dirty="0">
                              <a:effectLst/>
                            </a:rPr>
                            <a:t>  </a:t>
                          </a:r>
                          <a:r>
                            <a:rPr lang="en-US" sz="2000" dirty="0" err="1">
                              <a:effectLst/>
                            </a:rPr>
                            <a:t>S</a:t>
                          </a:r>
                          <a:r>
                            <a:rPr lang="en-US" sz="2000" baseline="-25000" dirty="0" err="1">
                              <a:effectLst/>
                            </a:rPr>
                            <a:t>x</a:t>
                          </a:r>
                          <a:r>
                            <a:rPr lang="en-US" sz="2000" dirty="0">
                              <a:effectLst/>
                            </a:rPr>
                            <a:t> = 11.96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ar-SA"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ar-IQ"/>
                        </a:p>
                      </a:txBody>
                      <a:tcPr marL="68580" marR="68580" marT="0" marB="0" anchor="ctr">
                        <a:blipFill>
                          <a:blip r:embed="rId2"/>
                          <a:stretch>
                            <a:fillRect l="-162613" t="-16364" r="-4955" b="-145455"/>
                          </a:stretch>
                        </a:blipFill>
                      </a:tcPr>
                    </a:tc>
                    <a:extLst>
                      <a:ext uri="{0D108BD9-81ED-4DB2-BD59-A6C34878D82A}">
                        <a16:rowId xmlns:a16="http://schemas.microsoft.com/office/drawing/2014/main" val="601878201"/>
                      </a:ext>
                    </a:extLst>
                  </a:tr>
                  <a:tr h="329946">
                    <a:tc>
                      <a:txBody>
                        <a:bodyPr/>
                        <a:lstStyle/>
                        <a:p>
                          <a:pPr algn="ctr" rtl="0">
                            <a:lnSpc>
                              <a:spcPct val="115000"/>
                            </a:lnSpc>
                            <a:spcAft>
                              <a:spcPts val="1000"/>
                            </a:spcAft>
                          </a:pPr>
                          <a:r>
                            <a:rPr lang="en-US" sz="2000" dirty="0" err="1">
                              <a:effectLst/>
                            </a:rPr>
                            <a:t>S</a:t>
                          </a:r>
                          <a:r>
                            <a:rPr lang="en-US" sz="2000" baseline="-25000" dirty="0" err="1">
                              <a:effectLst/>
                            </a:rPr>
                            <a:t>y</a:t>
                          </a:r>
                          <a:r>
                            <a:rPr lang="en-US" sz="2000" dirty="0">
                              <a:effectLst/>
                            </a:rPr>
                            <a:t> = 8.78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ar-SA"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ar-IQ"/>
                        </a:p>
                      </a:txBody>
                      <a:tcPr marL="68580" marR="68580" marT="0" marB="0" anchor="ctr">
                        <a:blipFill>
                          <a:blip r:embed="rId2"/>
                          <a:stretch>
                            <a:fillRect l="-162613" t="-116364" r="-4955" b="-45455"/>
                          </a:stretch>
                        </a:blipFill>
                      </a:tcPr>
                    </a:tc>
                    <a:extLst>
                      <a:ext uri="{0D108BD9-81ED-4DB2-BD59-A6C34878D82A}">
                        <a16:rowId xmlns:a16="http://schemas.microsoft.com/office/drawing/2014/main" val="4139102466"/>
                      </a:ext>
                    </a:extLst>
                  </a:tr>
                </a:tbl>
              </a:graphicData>
            </a:graphic>
          </p:graphicFrame>
        </mc:Fallback>
      </mc:AlternateContent>
      <p:sp>
        <p:nvSpPr>
          <p:cNvPr id="11" name="مستطيل 10"/>
          <p:cNvSpPr/>
          <p:nvPr/>
        </p:nvSpPr>
        <p:spPr>
          <a:xfrm>
            <a:off x="7473341" y="4272495"/>
            <a:ext cx="3624711" cy="600164"/>
          </a:xfrm>
          <a:prstGeom prst="rect">
            <a:avLst/>
          </a:prstGeom>
        </p:spPr>
        <p:txBody>
          <a:bodyPr wrap="none">
            <a:spAutoFit/>
          </a:bodyPr>
          <a:lstStyle/>
          <a:p>
            <a:pPr marL="0" marR="0" lvl="0" indent="0" algn="justLow" defTabSz="914400" rtl="1" eaLnBrk="1" fontAlgn="auto" latinLnBrk="0" hangingPunct="1">
              <a:lnSpc>
                <a:spcPct val="150000"/>
              </a:lnSpc>
              <a:spcBef>
                <a:spcPts val="120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الدرجة المعيارية لكل موضوع هي:-</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جدول 11"/>
          <p:cNvGraphicFramePr>
            <a:graphicFrameLocks noGrp="1"/>
          </p:cNvGraphicFramePr>
          <p:nvPr>
            <p:extLst/>
          </p:nvPr>
        </p:nvGraphicFramePr>
        <p:xfrm>
          <a:off x="1350631" y="4916045"/>
          <a:ext cx="9747421" cy="914400"/>
        </p:xfrm>
        <a:graphic>
          <a:graphicData uri="http://schemas.openxmlformats.org/drawingml/2006/table">
            <a:tbl>
              <a:tblPr rtl="1" firstRow="1" firstCol="1" bandRow="1">
                <a:tableStyleId>{284E427A-3D55-4303-BF80-6455036E1DE7}</a:tableStyleId>
              </a:tblPr>
              <a:tblGrid>
                <a:gridCol w="1643415">
                  <a:extLst>
                    <a:ext uri="{9D8B030D-6E8A-4147-A177-3AD203B41FA5}">
                      <a16:colId xmlns:a16="http://schemas.microsoft.com/office/drawing/2014/main" val="2999230822"/>
                    </a:ext>
                  </a:extLst>
                </a:gridCol>
                <a:gridCol w="1643415">
                  <a:extLst>
                    <a:ext uri="{9D8B030D-6E8A-4147-A177-3AD203B41FA5}">
                      <a16:colId xmlns:a16="http://schemas.microsoft.com/office/drawing/2014/main" val="1654798718"/>
                    </a:ext>
                  </a:extLst>
                </a:gridCol>
                <a:gridCol w="1643415">
                  <a:extLst>
                    <a:ext uri="{9D8B030D-6E8A-4147-A177-3AD203B41FA5}">
                      <a16:colId xmlns:a16="http://schemas.microsoft.com/office/drawing/2014/main" val="2835902072"/>
                    </a:ext>
                  </a:extLst>
                </a:gridCol>
                <a:gridCol w="1643415">
                  <a:extLst>
                    <a:ext uri="{9D8B030D-6E8A-4147-A177-3AD203B41FA5}">
                      <a16:colId xmlns:a16="http://schemas.microsoft.com/office/drawing/2014/main" val="2482109171"/>
                    </a:ext>
                  </a:extLst>
                </a:gridCol>
                <a:gridCol w="1643415">
                  <a:extLst>
                    <a:ext uri="{9D8B030D-6E8A-4147-A177-3AD203B41FA5}">
                      <a16:colId xmlns:a16="http://schemas.microsoft.com/office/drawing/2014/main" val="2362214173"/>
                    </a:ext>
                  </a:extLst>
                </a:gridCol>
                <a:gridCol w="387948">
                  <a:extLst>
                    <a:ext uri="{9D8B030D-6E8A-4147-A177-3AD203B41FA5}">
                      <a16:colId xmlns:a16="http://schemas.microsoft.com/office/drawing/2014/main" val="3048740815"/>
                    </a:ext>
                  </a:extLst>
                </a:gridCol>
                <a:gridCol w="1142398">
                  <a:extLst>
                    <a:ext uri="{9D8B030D-6E8A-4147-A177-3AD203B41FA5}">
                      <a16:colId xmlns:a16="http://schemas.microsoft.com/office/drawing/2014/main" val="3842147861"/>
                    </a:ext>
                  </a:extLst>
                </a:gridCol>
              </a:tblGrid>
              <a:tr h="0">
                <a:tc>
                  <a:txBody>
                    <a:bodyPr/>
                    <a:lstStyle/>
                    <a:p>
                      <a:pPr algn="ctr" rtl="0">
                        <a:lnSpc>
                          <a:spcPct val="150000"/>
                        </a:lnSpc>
                        <a:spcAft>
                          <a:spcPts val="1000"/>
                        </a:spcAft>
                      </a:pPr>
                      <a:r>
                        <a:rPr lang="en-US" sz="2000" dirty="0">
                          <a:effectLst/>
                        </a:rPr>
                        <a:t>1.36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50000"/>
                        </a:lnSpc>
                        <a:spcAft>
                          <a:spcPts val="1000"/>
                        </a:spcAft>
                      </a:pPr>
                      <a:r>
                        <a:rPr lang="en-US" sz="2000" dirty="0">
                          <a:effectLst/>
                        </a:rPr>
                        <a:t>0.60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50000"/>
                        </a:lnSpc>
                        <a:spcAft>
                          <a:spcPts val="1000"/>
                        </a:spcAft>
                      </a:pPr>
                      <a:r>
                        <a:rPr lang="en-US" sz="2000">
                          <a:effectLst/>
                        </a:rPr>
                        <a:t>0.35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50000"/>
                        </a:lnSpc>
                        <a:spcAft>
                          <a:spcPts val="1000"/>
                        </a:spcAft>
                      </a:pPr>
                      <a:r>
                        <a:rPr lang="en-US" sz="2000">
                          <a:effectLst/>
                        </a:rPr>
                        <a:t>-1.07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50000"/>
                        </a:lnSpc>
                        <a:spcAft>
                          <a:spcPts val="1000"/>
                        </a:spcAft>
                      </a:pPr>
                      <a:r>
                        <a:rPr lang="en-US" sz="2000">
                          <a:effectLst/>
                        </a:rPr>
                        <a:t>-1.24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1000"/>
                        </a:spcAft>
                      </a:pPr>
                      <a:r>
                        <a:rPr lang="en-US" sz="2000">
                          <a:effectLst/>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1000"/>
                        </a:spcAft>
                      </a:pPr>
                      <a:r>
                        <a:rPr lang="en-US" sz="2000">
                          <a:effectLst/>
                        </a:rPr>
                        <a:t>Z</a:t>
                      </a:r>
                      <a:r>
                        <a:rPr lang="en-US" sz="2000" baseline="-25000">
                          <a:effectLst/>
                        </a:rPr>
                        <a:t>x</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404886451"/>
                  </a:ext>
                </a:extLst>
              </a:tr>
              <a:tr h="0">
                <a:tc>
                  <a:txBody>
                    <a:bodyPr/>
                    <a:lstStyle/>
                    <a:p>
                      <a:pPr algn="ctr" rtl="0">
                        <a:lnSpc>
                          <a:spcPct val="150000"/>
                        </a:lnSpc>
                        <a:spcAft>
                          <a:spcPts val="1000"/>
                        </a:spcAft>
                      </a:pPr>
                      <a:r>
                        <a:rPr lang="en-US" sz="2000" dirty="0">
                          <a:effectLst/>
                        </a:rPr>
                        <a:t>0.87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50000"/>
                        </a:lnSpc>
                        <a:spcAft>
                          <a:spcPts val="1000"/>
                        </a:spcAft>
                      </a:pPr>
                      <a:r>
                        <a:rPr lang="en-US" sz="2000" dirty="0">
                          <a:effectLst/>
                        </a:rPr>
                        <a:t>0.75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50000"/>
                        </a:lnSpc>
                        <a:spcAft>
                          <a:spcPts val="1000"/>
                        </a:spcAft>
                      </a:pPr>
                      <a:r>
                        <a:rPr lang="en-US" sz="2000" dirty="0">
                          <a:effectLst/>
                        </a:rPr>
                        <a:t>0.41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50000"/>
                        </a:lnSpc>
                        <a:spcAft>
                          <a:spcPts val="1000"/>
                        </a:spcAft>
                      </a:pPr>
                      <a:r>
                        <a:rPr lang="en-US" sz="2000" dirty="0">
                          <a:effectLst/>
                        </a:rPr>
                        <a:t>-0.16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50000"/>
                        </a:lnSpc>
                        <a:spcAft>
                          <a:spcPts val="1000"/>
                        </a:spcAft>
                      </a:pPr>
                      <a:r>
                        <a:rPr lang="en-US" sz="2000" dirty="0">
                          <a:effectLst/>
                        </a:rPr>
                        <a:t>-1.87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1000"/>
                        </a:spcAft>
                      </a:pPr>
                      <a:r>
                        <a:rPr lang="en-US" sz="2000" dirty="0">
                          <a:effectLst/>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1000"/>
                        </a:spcAft>
                      </a:pPr>
                      <a:r>
                        <a:rPr lang="en-US" sz="2000" dirty="0" err="1">
                          <a:effectLst/>
                        </a:rPr>
                        <a:t>Z</a:t>
                      </a:r>
                      <a:r>
                        <a:rPr lang="en-US" sz="2000" baseline="-25000" dirty="0" err="1">
                          <a:effectLst/>
                        </a:rPr>
                        <a:t>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0308314"/>
                  </a:ext>
                </a:extLst>
              </a:tr>
            </a:tbl>
          </a:graphicData>
        </a:graphic>
      </p:graphicFrame>
      <p:sp>
        <p:nvSpPr>
          <p:cNvPr id="13" name="Rectangle 2"/>
          <p:cNvSpPr>
            <a:spLocks noChangeArrowheads="1"/>
          </p:cNvSpPr>
          <p:nvPr/>
        </p:nvSpPr>
        <p:spPr bwMode="auto">
          <a:xfrm>
            <a:off x="632515" y="491945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18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mc:AlternateContent xmlns:mc="http://schemas.openxmlformats.org/markup-compatibility/2006" xmlns:a14="http://schemas.microsoft.com/office/drawing/2010/main">
        <mc:Choice Requires="a14">
          <p:sp>
            <p:nvSpPr>
              <p:cNvPr id="14" name="مستطيل 13"/>
              <p:cNvSpPr/>
              <p:nvPr/>
            </p:nvSpPr>
            <p:spPr>
              <a:xfrm>
                <a:off x="1350631" y="5797716"/>
                <a:ext cx="9641362" cy="1101520"/>
              </a:xfrm>
              <a:prstGeom prst="rect">
                <a:avLst/>
              </a:prstGeom>
            </p:spPr>
            <p:txBody>
              <a:bodyPr wrap="square">
                <a:spAutoFit/>
              </a:bodyPr>
              <a:lstStyle/>
              <a:p>
                <a:pPr marL="180340" marR="0" lvl="0" indent="0" algn="justLow" defTabSz="914400" rtl="0" eaLnBrk="1" fontAlgn="auto" latinLnBrk="0" hangingPunct="1">
                  <a:lnSpc>
                    <a:spcPct val="115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A850-Roman"/>
                    <a:ea typeface="Calibri" panose="020F0502020204030204" pitchFamily="34" charset="0"/>
                    <a:cs typeface="Simplified Arabic" panose="02020603050405020304" pitchFamily="18" charset="-78"/>
                  </a:rPr>
                  <a:t>Z</a:t>
                </a:r>
                <a:r>
                  <a:rPr kumimoji="0" lang="en-US" sz="2000" b="0" i="0" u="none" strike="noStrike" kern="1200" cap="none" spc="0" normalizeH="0" baseline="-2500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x1</a:t>
                </a:r>
                <a:r>
                  <a:rPr kumimoji="0" lang="en-US" sz="20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 = </a:t>
                </a:r>
                <a14:m>
                  <m:oMath xmlns:m="http://schemas.openxmlformats.org/officeDocument/2006/math">
                    <m:f>
                      <m:fPr>
                        <m:ctrlP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ctrlPr>
                      </m:fPr>
                      <m:num>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50</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64</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8</m:t>
                        </m:r>
                      </m:num>
                      <m:den>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11</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96</m:t>
                        </m:r>
                      </m:den>
                    </m:f>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 </m:t>
                    </m:r>
                    <m:f>
                      <m:fPr>
                        <m:ctrlP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ctrlPr>
                      </m:fPr>
                      <m:num>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14</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8</m:t>
                        </m:r>
                      </m:num>
                      <m:den>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11</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96</m:t>
                        </m:r>
                      </m:den>
                    </m:f>
                  </m:oMath>
                </a14:m>
                <a:r>
                  <a:rPr kumimoji="0" lang="en-US" sz="24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  = -</a:t>
                </a:r>
                <a:r>
                  <a:rPr kumimoji="0" lang="en-US" sz="2400" b="0" i="0" u="none" strike="noStrike" kern="1200" cap="none" spc="0" normalizeH="0" baseline="0" noProof="0" dirty="0" smtClean="0">
                    <a:ln>
                      <a:noFill/>
                    </a:ln>
                    <a:solidFill>
                      <a:prstClr val="black"/>
                    </a:solidFill>
                    <a:effectLst/>
                    <a:uLnTx/>
                    <a:uFillTx/>
                    <a:latin typeface="A850-Roman"/>
                    <a:ea typeface="Calibri" panose="020F0502020204030204" pitchFamily="34" charset="0"/>
                    <a:cs typeface="Simplified Arabic" panose="02020603050405020304" pitchFamily="18" charset="-78"/>
                  </a:rPr>
                  <a:t>1.24                </a:t>
                </a:r>
                <a:r>
                  <a:rPr kumimoji="0" lang="en-US" sz="20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Z</a:t>
                </a:r>
                <a:r>
                  <a:rPr kumimoji="0" lang="en-US" sz="2000" b="0" i="0" u="none" strike="noStrike" kern="1200" cap="none" spc="0" normalizeH="0" baseline="-2500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y1</a:t>
                </a:r>
                <a:r>
                  <a:rPr kumimoji="0" lang="en-US" sz="20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 = </a:t>
                </a:r>
                <a14:m>
                  <m:oMath xmlns:m="http://schemas.openxmlformats.org/officeDocument/2006/math">
                    <m:f>
                      <m:fPr>
                        <m:ctrlP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ctrlPr>
                      </m:fPr>
                      <m:num>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62</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78</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4</m:t>
                        </m:r>
                      </m:num>
                      <m:den>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8</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78</m:t>
                        </m:r>
                      </m:den>
                    </m:f>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 </m:t>
                    </m:r>
                    <m:f>
                      <m:fPr>
                        <m:ctrlP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ctrlPr>
                      </m:fPr>
                      <m:num>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16</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4</m:t>
                        </m:r>
                      </m:num>
                      <m:den>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8</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libri" panose="020F0502020204030204" pitchFamily="34" charset="0"/>
                            <a:cs typeface="Simplified Arabic" panose="02020603050405020304" pitchFamily="18" charset="-78"/>
                          </a:rPr>
                          <m:t>78</m:t>
                        </m:r>
                      </m:den>
                    </m:f>
                  </m:oMath>
                </a14:m>
                <a:r>
                  <a:rPr kumimoji="0" lang="en-US" sz="24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  = -</a:t>
                </a:r>
                <a:r>
                  <a:rPr kumimoji="0" lang="en-US" sz="2400" b="0" i="0" u="none" strike="noStrike" kern="1200" cap="none" spc="0" normalizeH="0" baseline="0" noProof="0" dirty="0" smtClean="0">
                    <a:ln>
                      <a:noFill/>
                    </a:ln>
                    <a:solidFill>
                      <a:prstClr val="black"/>
                    </a:solidFill>
                    <a:effectLst/>
                    <a:uLnTx/>
                    <a:uFillTx/>
                    <a:latin typeface="A850-Roman"/>
                    <a:ea typeface="Calibri" panose="020F0502020204030204" pitchFamily="34" charset="0"/>
                    <a:cs typeface="Simplified Arabic" panose="02020603050405020304" pitchFamily="18" charset="-78"/>
                  </a:rPr>
                  <a:t>1.86</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180340" marR="0" lvl="0" indent="0" algn="justLow" defTabSz="914400" rtl="0" eaLnBrk="1" fontAlgn="auto" latinLnBrk="0" hangingPunct="1">
                  <a:lnSpc>
                    <a:spcPct val="115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14" name="مستطيل 13"/>
              <p:cNvSpPr>
                <a:spLocks noRot="1" noChangeAspect="1" noMove="1" noResize="1" noEditPoints="1" noAdjustHandles="1" noChangeArrowheads="1" noChangeShapeType="1" noTextEdit="1"/>
              </p:cNvSpPr>
              <p:nvPr/>
            </p:nvSpPr>
            <p:spPr>
              <a:xfrm>
                <a:off x="1350631" y="5797716"/>
                <a:ext cx="9641362" cy="1101520"/>
              </a:xfrm>
              <a:prstGeom prst="rect">
                <a:avLst/>
              </a:prstGeom>
              <a:blipFill>
                <a:blip r:embed="rId3"/>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4055269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46373"/>
            <a:ext cx="10515600" cy="917410"/>
          </a:xfrm>
        </p:spPr>
        <p:txBody>
          <a:bodyPr>
            <a:normAutofit/>
          </a:bodyPr>
          <a:lstStyle/>
          <a:p>
            <a:pPr algn="ctr"/>
            <a:r>
              <a:rPr lang="ar-IQ" sz="2800" b="1" dirty="0"/>
              <a:t>مقاييس التشتت النسبية </a:t>
            </a:r>
            <a:r>
              <a:rPr lang="en-US" sz="2800" b="1" dirty="0"/>
              <a:t> Relative Dispersion Measures</a:t>
            </a:r>
            <a:r>
              <a:rPr lang="ar-IQ" sz="2800" b="1" dirty="0"/>
              <a:t> </a:t>
            </a:r>
            <a:endParaRPr lang="ar-IQ" sz="2800"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normAutofit fontScale="92500" lnSpcReduction="20000"/>
              </a:bodyPr>
              <a:lstStyle/>
              <a:p>
                <a:pPr marL="180340" algn="justLow" rtl="0">
                  <a:lnSpc>
                    <a:spcPct val="115000"/>
                  </a:lnSpc>
                  <a:spcAft>
                    <a:spcPts val="0"/>
                  </a:spcAft>
                </a:pPr>
                <a:endParaRPr lang="en-US" sz="2400" dirty="0" smtClean="0">
                  <a:latin typeface="A850-Roman"/>
                  <a:ea typeface="Calibri" panose="020F0502020204030204" pitchFamily="34" charset="0"/>
                  <a:cs typeface="Simplified Arabic" panose="02020603050405020304" pitchFamily="18" charset="-78"/>
                </a:endParaRPr>
              </a:p>
              <a:p>
                <a:pPr marL="0" indent="0" algn="justLow" rtl="0">
                  <a:lnSpc>
                    <a:spcPct val="115000"/>
                  </a:lnSpc>
                  <a:buNone/>
                </a:pPr>
                <a:r>
                  <a:rPr lang="en-US" sz="2000" dirty="0" smtClean="0">
                    <a:latin typeface="A850-Roman"/>
                    <a:ea typeface="Calibri" panose="020F0502020204030204" pitchFamily="34" charset="0"/>
                    <a:cs typeface="Simplified Arabic" panose="02020603050405020304" pitchFamily="18" charset="-78"/>
                  </a:rPr>
                  <a:t>Z</a:t>
                </a:r>
                <a:r>
                  <a:rPr lang="en-US" sz="2000" baseline="-25000" dirty="0" smtClean="0">
                    <a:latin typeface="A850-Roman"/>
                    <a:ea typeface="Calibri" panose="020F0502020204030204" pitchFamily="34" charset="0"/>
                    <a:cs typeface="Simplified Arabic" panose="02020603050405020304" pitchFamily="18" charset="-78"/>
                  </a:rPr>
                  <a:t>x2</a:t>
                </a:r>
                <a:r>
                  <a:rPr lang="en-US" sz="2000" dirty="0" smtClean="0">
                    <a:latin typeface="A850-Roman"/>
                    <a:ea typeface="Calibri" panose="020F0502020204030204" pitchFamily="34" charset="0"/>
                    <a:cs typeface="Simplified Arabic" panose="02020603050405020304" pitchFamily="18" charset="-78"/>
                  </a:rPr>
                  <a:t> </a:t>
                </a:r>
                <a:r>
                  <a:rPr lang="en-US" sz="2000" dirty="0">
                    <a:latin typeface="A850-Roman"/>
                    <a:ea typeface="Calibri" panose="020F0502020204030204" pitchFamily="34" charset="0"/>
                    <a:cs typeface="Simplified Arabic" panose="02020603050405020304" pitchFamily="18" charset="-78"/>
                  </a:rPr>
                  <a:t>= </a:t>
                </a:r>
                <a14:m>
                  <m:oMath xmlns:m="http://schemas.openxmlformats.org/officeDocument/2006/math">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i="1">
                            <a:latin typeface="Cambria Math" panose="02040503050406030204" pitchFamily="18" charset="0"/>
                            <a:ea typeface="Calibri" panose="020F0502020204030204" pitchFamily="34" charset="0"/>
                            <a:cs typeface="Simplified Arabic" panose="02020603050405020304" pitchFamily="18" charset="-78"/>
                          </a:rPr>
                          <m:t>5</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2</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64</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8</m:t>
                        </m:r>
                      </m:num>
                      <m:den>
                        <m:r>
                          <a:rPr lang="en-US" sz="2400" i="1">
                            <a:latin typeface="Cambria Math" panose="02040503050406030204" pitchFamily="18" charset="0"/>
                            <a:ea typeface="Calibri" panose="020F0502020204030204" pitchFamily="34" charset="0"/>
                            <a:cs typeface="Simplified Arabic" panose="02020603050405020304" pitchFamily="18" charset="-78"/>
                          </a:rPr>
                          <m:t>11</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96</m:t>
                        </m:r>
                      </m:den>
                    </m:f>
                    <m:r>
                      <a:rPr lang="en-US" sz="2400" i="1">
                        <a:latin typeface="Cambria Math" panose="02040503050406030204" pitchFamily="18" charset="0"/>
                        <a:ea typeface="Calibri" panose="020F0502020204030204" pitchFamily="34" charset="0"/>
                        <a:cs typeface="Simplified Arabic" panose="02020603050405020304" pitchFamily="18" charset="-78"/>
                      </a:rPr>
                      <m:t>= </m:t>
                    </m:r>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12</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8</m:t>
                        </m:r>
                      </m:num>
                      <m:den>
                        <m:r>
                          <a:rPr lang="en-US" sz="2400" i="1">
                            <a:latin typeface="Cambria Math" panose="02040503050406030204" pitchFamily="18" charset="0"/>
                            <a:ea typeface="Calibri" panose="020F0502020204030204" pitchFamily="34" charset="0"/>
                            <a:cs typeface="Simplified Arabic" panose="02020603050405020304" pitchFamily="18" charset="-78"/>
                          </a:rPr>
                          <m:t>11</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96</m:t>
                        </m:r>
                      </m:den>
                    </m:f>
                  </m:oMath>
                </a14:m>
                <a:r>
                  <a:rPr lang="en-US" sz="2400" dirty="0">
                    <a:latin typeface="A850-Roman"/>
                    <a:ea typeface="Calibri" panose="020F0502020204030204" pitchFamily="34" charset="0"/>
                    <a:cs typeface="Simplified Arabic" panose="02020603050405020304" pitchFamily="18" charset="-78"/>
                  </a:rPr>
                  <a:t>  = -</a:t>
                </a:r>
                <a:r>
                  <a:rPr lang="en-US" sz="2400" dirty="0" smtClean="0">
                    <a:latin typeface="A850-Roman"/>
                    <a:ea typeface="Calibri" panose="020F0502020204030204" pitchFamily="34" charset="0"/>
                    <a:cs typeface="Simplified Arabic" panose="02020603050405020304" pitchFamily="18" charset="-78"/>
                  </a:rPr>
                  <a:t>1.07                            </a:t>
                </a:r>
                <a:r>
                  <a:rPr lang="en-US" sz="2000" dirty="0" smtClean="0">
                    <a:latin typeface="A850-Roman"/>
                    <a:ea typeface="Calibri" panose="020F0502020204030204" pitchFamily="34" charset="0"/>
                    <a:cs typeface="Simplified Arabic" panose="02020603050405020304" pitchFamily="18" charset="-78"/>
                  </a:rPr>
                  <a:t>Z</a:t>
                </a:r>
                <a:r>
                  <a:rPr lang="en-US" sz="2000" baseline="-25000" dirty="0" smtClean="0">
                    <a:latin typeface="A850-Roman"/>
                    <a:ea typeface="Calibri" panose="020F0502020204030204" pitchFamily="34" charset="0"/>
                    <a:cs typeface="Simplified Arabic" panose="02020603050405020304" pitchFamily="18" charset="-78"/>
                  </a:rPr>
                  <a:t>y2 </a:t>
                </a:r>
                <a:r>
                  <a:rPr lang="en-US" sz="2000" dirty="0" smtClean="0">
                    <a:latin typeface="A850-Roman"/>
                    <a:ea typeface="Calibri" panose="020F0502020204030204" pitchFamily="34" charset="0"/>
                    <a:cs typeface="Simplified Arabic" panose="02020603050405020304" pitchFamily="18" charset="-78"/>
                  </a:rPr>
                  <a:t>= </a:t>
                </a:r>
                <a14:m>
                  <m:oMath xmlns:m="http://schemas.openxmlformats.org/officeDocument/2006/math">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77</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4</m:t>
                        </m:r>
                      </m:num>
                      <m:den>
                        <m:r>
                          <a:rPr lang="en-US" sz="2400" i="1">
                            <a:latin typeface="Cambria Math" panose="02040503050406030204" pitchFamily="18" charset="0"/>
                            <a:ea typeface="Calibri" panose="020F0502020204030204" pitchFamily="34" charset="0"/>
                            <a:cs typeface="Simplified Arabic" panose="02020603050405020304" pitchFamily="18" charset="-78"/>
                          </a:rPr>
                          <m:t>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den>
                    </m:f>
                    <m:r>
                      <a:rPr lang="en-US" sz="2400" i="1">
                        <a:latin typeface="Cambria Math" panose="02040503050406030204" pitchFamily="18" charset="0"/>
                        <a:ea typeface="Calibri" panose="020F0502020204030204" pitchFamily="34" charset="0"/>
                        <a:cs typeface="Simplified Arabic" panose="02020603050405020304" pitchFamily="18" charset="-78"/>
                      </a:rPr>
                      <m:t>= </m:t>
                    </m:r>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1</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4</m:t>
                        </m:r>
                      </m:num>
                      <m:den>
                        <m:r>
                          <a:rPr lang="en-US" sz="2400" i="1">
                            <a:latin typeface="Cambria Math" panose="02040503050406030204" pitchFamily="18" charset="0"/>
                            <a:ea typeface="Calibri" panose="020F0502020204030204" pitchFamily="34" charset="0"/>
                            <a:cs typeface="Simplified Arabic" panose="02020603050405020304" pitchFamily="18" charset="-78"/>
                          </a:rPr>
                          <m:t>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den>
                    </m:f>
                  </m:oMath>
                </a14:m>
                <a:r>
                  <a:rPr lang="en-US" sz="2400" dirty="0">
                    <a:latin typeface="A850-Roman"/>
                    <a:ea typeface="Calibri" panose="020F0502020204030204" pitchFamily="34" charset="0"/>
                    <a:cs typeface="Simplified Arabic" panose="02020603050405020304" pitchFamily="18" charset="-78"/>
                  </a:rPr>
                  <a:t>  = </a:t>
                </a:r>
                <a:r>
                  <a:rPr lang="en-US" sz="2400" dirty="0" smtClean="0">
                    <a:latin typeface="A850-Roman"/>
                    <a:ea typeface="Calibri" panose="020F0502020204030204" pitchFamily="34" charset="0"/>
                    <a:cs typeface="Simplified Arabic" panose="02020603050405020304" pitchFamily="18" charset="-78"/>
                  </a:rPr>
                  <a:t>-0.15</a:t>
                </a:r>
                <a:endParaRPr lang="en-US" sz="2400" dirty="0">
                  <a:latin typeface="Calibri" panose="020F0502020204030204" pitchFamily="34" charset="0"/>
                  <a:ea typeface="Calibri" panose="020F0502020204030204" pitchFamily="34" charset="0"/>
                  <a:cs typeface="Arial" panose="020B0604020202020204" pitchFamily="34" charset="0"/>
                </a:endParaRPr>
              </a:p>
              <a:p>
                <a:pPr marL="180340" algn="justLow" rtl="0">
                  <a:lnSpc>
                    <a:spcPct val="115000"/>
                  </a:lnSpc>
                </a:pP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15000"/>
                  </a:lnSpc>
                  <a:buNone/>
                </a:pPr>
                <a:r>
                  <a:rPr lang="en-US" sz="2000" dirty="0" smtClean="0">
                    <a:latin typeface="A850-Roman"/>
                    <a:ea typeface="Calibri" panose="020F0502020204030204" pitchFamily="34" charset="0"/>
                    <a:cs typeface="Simplified Arabic" panose="02020603050405020304" pitchFamily="18" charset="-78"/>
                  </a:rPr>
                  <a:t>Z</a:t>
                </a:r>
                <a:r>
                  <a:rPr lang="en-US" sz="2000" baseline="-25000" dirty="0" smtClean="0">
                    <a:latin typeface="A850-Roman"/>
                    <a:ea typeface="Calibri" panose="020F0502020204030204" pitchFamily="34" charset="0"/>
                    <a:cs typeface="Simplified Arabic" panose="02020603050405020304" pitchFamily="18" charset="-78"/>
                  </a:rPr>
                  <a:t>x3</a:t>
                </a:r>
                <a:r>
                  <a:rPr lang="en-US" sz="2000" dirty="0" smtClean="0">
                    <a:latin typeface="A850-Roman"/>
                    <a:ea typeface="Calibri" panose="020F0502020204030204" pitchFamily="34" charset="0"/>
                    <a:cs typeface="Simplified Arabic" panose="02020603050405020304" pitchFamily="18" charset="-78"/>
                  </a:rPr>
                  <a:t> </a:t>
                </a:r>
                <a:r>
                  <a:rPr lang="en-US" sz="2000" dirty="0">
                    <a:latin typeface="A850-Roman"/>
                    <a:ea typeface="Calibri" panose="020F0502020204030204" pitchFamily="34" charset="0"/>
                    <a:cs typeface="Simplified Arabic" panose="02020603050405020304" pitchFamily="18" charset="-78"/>
                  </a:rPr>
                  <a:t>= </a:t>
                </a:r>
                <a14:m>
                  <m:oMath xmlns:m="http://schemas.openxmlformats.org/officeDocument/2006/math">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69</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64</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8</m:t>
                        </m:r>
                      </m:num>
                      <m:den>
                        <m:r>
                          <a:rPr lang="en-US" sz="2400" i="1">
                            <a:latin typeface="Cambria Math" panose="02040503050406030204" pitchFamily="18" charset="0"/>
                            <a:ea typeface="Calibri" panose="020F0502020204030204" pitchFamily="34" charset="0"/>
                            <a:cs typeface="Simplified Arabic" panose="02020603050405020304" pitchFamily="18" charset="-78"/>
                          </a:rPr>
                          <m:t>11</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96</m:t>
                        </m:r>
                      </m:den>
                    </m:f>
                    <m:r>
                      <a:rPr lang="en-US" sz="2400" i="1">
                        <a:latin typeface="Cambria Math" panose="02040503050406030204" pitchFamily="18" charset="0"/>
                        <a:ea typeface="Calibri" panose="020F0502020204030204" pitchFamily="34" charset="0"/>
                        <a:cs typeface="Simplified Arabic" panose="02020603050405020304" pitchFamily="18" charset="-78"/>
                      </a:rPr>
                      <m:t>= </m:t>
                    </m:r>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4</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2</m:t>
                        </m:r>
                      </m:num>
                      <m:den>
                        <m:r>
                          <a:rPr lang="en-US" sz="2400" i="1">
                            <a:latin typeface="Cambria Math" panose="02040503050406030204" pitchFamily="18" charset="0"/>
                            <a:ea typeface="Calibri" panose="020F0502020204030204" pitchFamily="34" charset="0"/>
                            <a:cs typeface="Simplified Arabic" panose="02020603050405020304" pitchFamily="18" charset="-78"/>
                          </a:rPr>
                          <m:t>11</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96</m:t>
                        </m:r>
                      </m:den>
                    </m:f>
                  </m:oMath>
                </a14:m>
                <a:r>
                  <a:rPr lang="en-US" sz="2400" dirty="0">
                    <a:latin typeface="A850-Roman"/>
                    <a:ea typeface="Calibri" panose="020F0502020204030204" pitchFamily="34" charset="0"/>
                    <a:cs typeface="Simplified Arabic" panose="02020603050405020304" pitchFamily="18" charset="-78"/>
                  </a:rPr>
                  <a:t>  = </a:t>
                </a:r>
                <a:r>
                  <a:rPr lang="en-US" sz="2400" dirty="0" smtClean="0">
                    <a:latin typeface="A850-Roman"/>
                    <a:ea typeface="Calibri" panose="020F0502020204030204" pitchFamily="34" charset="0"/>
                    <a:cs typeface="Simplified Arabic" panose="02020603050405020304" pitchFamily="18" charset="-78"/>
                  </a:rPr>
                  <a:t>0.35                              </a:t>
                </a:r>
                <a:r>
                  <a:rPr lang="en-US" sz="2000" dirty="0" smtClean="0">
                    <a:latin typeface="A850-Roman"/>
                    <a:ea typeface="Calibri" panose="020F0502020204030204" pitchFamily="34" charset="0"/>
                    <a:cs typeface="Simplified Arabic" panose="02020603050405020304" pitchFamily="18" charset="-78"/>
                  </a:rPr>
                  <a:t>Z</a:t>
                </a:r>
                <a:r>
                  <a:rPr lang="en-US" sz="2000" baseline="-25000" dirty="0" smtClean="0">
                    <a:latin typeface="A850-Roman"/>
                    <a:ea typeface="Calibri" panose="020F0502020204030204" pitchFamily="34" charset="0"/>
                    <a:cs typeface="Simplified Arabic" panose="02020603050405020304" pitchFamily="18" charset="-78"/>
                  </a:rPr>
                  <a:t>y3</a:t>
                </a:r>
                <a:r>
                  <a:rPr lang="en-US" sz="2000" dirty="0" smtClean="0">
                    <a:latin typeface="A850-Roman"/>
                    <a:ea typeface="Calibri" panose="020F0502020204030204" pitchFamily="34" charset="0"/>
                    <a:cs typeface="Simplified Arabic" panose="02020603050405020304" pitchFamily="18" charset="-78"/>
                  </a:rPr>
                  <a:t> </a:t>
                </a:r>
                <a:r>
                  <a:rPr lang="en-US" sz="2000" dirty="0">
                    <a:latin typeface="A850-Roman"/>
                    <a:ea typeface="Calibri" panose="020F0502020204030204" pitchFamily="34" charset="0"/>
                    <a:cs typeface="Simplified Arabic" panose="02020603050405020304" pitchFamily="18" charset="-78"/>
                  </a:rPr>
                  <a:t>= </a:t>
                </a:r>
                <a14:m>
                  <m:oMath xmlns:m="http://schemas.openxmlformats.org/officeDocument/2006/math">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82</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4</m:t>
                        </m:r>
                      </m:num>
                      <m:den>
                        <m:r>
                          <a:rPr lang="en-US" sz="2400" i="1">
                            <a:latin typeface="Cambria Math" panose="02040503050406030204" pitchFamily="18" charset="0"/>
                            <a:ea typeface="Calibri" panose="020F0502020204030204" pitchFamily="34" charset="0"/>
                            <a:cs typeface="Simplified Arabic" panose="02020603050405020304" pitchFamily="18" charset="-78"/>
                          </a:rPr>
                          <m:t>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den>
                    </m:f>
                    <m:r>
                      <a:rPr lang="en-US" sz="2400" i="1">
                        <a:latin typeface="Cambria Math" panose="02040503050406030204" pitchFamily="18" charset="0"/>
                        <a:ea typeface="Calibri" panose="020F0502020204030204" pitchFamily="34" charset="0"/>
                        <a:cs typeface="Simplified Arabic" panose="02020603050405020304" pitchFamily="18" charset="-78"/>
                      </a:rPr>
                      <m:t>= </m:t>
                    </m:r>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3</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6</m:t>
                        </m:r>
                      </m:num>
                      <m:den>
                        <m:r>
                          <a:rPr lang="en-US" sz="2400" i="1">
                            <a:latin typeface="Cambria Math" panose="02040503050406030204" pitchFamily="18" charset="0"/>
                            <a:ea typeface="Calibri" panose="020F0502020204030204" pitchFamily="34" charset="0"/>
                            <a:cs typeface="Simplified Arabic" panose="02020603050405020304" pitchFamily="18" charset="-78"/>
                          </a:rPr>
                          <m:t>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den>
                    </m:f>
                  </m:oMath>
                </a14:m>
                <a:r>
                  <a:rPr lang="en-US" sz="2400" dirty="0">
                    <a:latin typeface="A850-Roman"/>
                    <a:ea typeface="Calibri" panose="020F0502020204030204" pitchFamily="34" charset="0"/>
                    <a:cs typeface="Simplified Arabic" panose="02020603050405020304" pitchFamily="18" charset="-78"/>
                  </a:rPr>
                  <a:t>  = </a:t>
                </a:r>
                <a:r>
                  <a:rPr lang="en-US" sz="2400" dirty="0" smtClean="0">
                    <a:latin typeface="A850-Roman"/>
                    <a:ea typeface="Calibri" panose="020F0502020204030204" pitchFamily="34" charset="0"/>
                    <a:cs typeface="Simplified Arabic" panose="02020603050405020304" pitchFamily="18" charset="-78"/>
                  </a:rPr>
                  <a:t>0.41</a:t>
                </a:r>
                <a:endParaRPr lang="en-US" sz="2400" dirty="0">
                  <a:latin typeface="Calibri" panose="020F0502020204030204" pitchFamily="34" charset="0"/>
                  <a:ea typeface="Calibri" panose="020F0502020204030204" pitchFamily="34" charset="0"/>
                  <a:cs typeface="Arial" panose="020B0604020202020204" pitchFamily="34" charset="0"/>
                </a:endParaRPr>
              </a:p>
              <a:p>
                <a:pPr marL="180340" algn="justLow" rtl="0">
                  <a:lnSpc>
                    <a:spcPct val="115000"/>
                  </a:lnSpc>
                </a:pP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15000"/>
                  </a:lnSpc>
                  <a:buNone/>
                </a:pPr>
                <a:r>
                  <a:rPr lang="en-US" sz="2000" dirty="0" smtClean="0">
                    <a:latin typeface="A850-Roman"/>
                    <a:ea typeface="Calibri" panose="020F0502020204030204" pitchFamily="34" charset="0"/>
                    <a:cs typeface="Simplified Arabic" panose="02020603050405020304" pitchFamily="18" charset="-78"/>
                  </a:rPr>
                  <a:t>Z</a:t>
                </a:r>
                <a:r>
                  <a:rPr lang="en-US" sz="2000" baseline="-25000" dirty="0" smtClean="0">
                    <a:latin typeface="A850-Roman"/>
                    <a:ea typeface="Calibri" panose="020F0502020204030204" pitchFamily="34" charset="0"/>
                    <a:cs typeface="Simplified Arabic" panose="02020603050405020304" pitchFamily="18" charset="-78"/>
                  </a:rPr>
                  <a:t>x4</a:t>
                </a:r>
                <a:r>
                  <a:rPr lang="en-US" sz="2000" dirty="0" smtClean="0">
                    <a:latin typeface="A850-Roman"/>
                    <a:ea typeface="Calibri" panose="020F0502020204030204" pitchFamily="34" charset="0"/>
                    <a:cs typeface="Simplified Arabic" panose="02020603050405020304" pitchFamily="18" charset="-78"/>
                  </a:rPr>
                  <a:t> </a:t>
                </a:r>
                <a:r>
                  <a:rPr lang="en-US" sz="2000" dirty="0">
                    <a:latin typeface="A850-Roman"/>
                    <a:ea typeface="Calibri" panose="020F0502020204030204" pitchFamily="34" charset="0"/>
                    <a:cs typeface="Simplified Arabic" panose="02020603050405020304" pitchFamily="18" charset="-78"/>
                  </a:rPr>
                  <a:t>= </a:t>
                </a:r>
                <a14:m>
                  <m:oMath xmlns:m="http://schemas.openxmlformats.org/officeDocument/2006/math">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72</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64</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8</m:t>
                        </m:r>
                      </m:num>
                      <m:den>
                        <m:r>
                          <a:rPr lang="en-US" sz="2400" i="1">
                            <a:latin typeface="Cambria Math" panose="02040503050406030204" pitchFamily="18" charset="0"/>
                            <a:ea typeface="Calibri" panose="020F0502020204030204" pitchFamily="34" charset="0"/>
                            <a:cs typeface="Simplified Arabic" panose="02020603050405020304" pitchFamily="18" charset="-78"/>
                          </a:rPr>
                          <m:t>11</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96</m:t>
                        </m:r>
                      </m:den>
                    </m:f>
                    <m:r>
                      <a:rPr lang="en-US" sz="2400" i="1">
                        <a:latin typeface="Cambria Math" panose="02040503050406030204" pitchFamily="18" charset="0"/>
                        <a:ea typeface="Calibri" panose="020F0502020204030204" pitchFamily="34" charset="0"/>
                        <a:cs typeface="Simplified Arabic" panose="02020603050405020304" pitchFamily="18" charset="-78"/>
                      </a:rPr>
                      <m:t>= </m:t>
                    </m:r>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7</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2</m:t>
                        </m:r>
                      </m:num>
                      <m:den>
                        <m:r>
                          <a:rPr lang="en-US" sz="2400" i="1">
                            <a:latin typeface="Cambria Math" panose="02040503050406030204" pitchFamily="18" charset="0"/>
                            <a:ea typeface="Calibri" panose="020F0502020204030204" pitchFamily="34" charset="0"/>
                            <a:cs typeface="Simplified Arabic" panose="02020603050405020304" pitchFamily="18" charset="-78"/>
                          </a:rPr>
                          <m:t>11</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96</m:t>
                        </m:r>
                      </m:den>
                    </m:f>
                  </m:oMath>
                </a14:m>
                <a:r>
                  <a:rPr lang="en-US" sz="2400" dirty="0">
                    <a:latin typeface="A850-Roman"/>
                    <a:ea typeface="Calibri" panose="020F0502020204030204" pitchFamily="34" charset="0"/>
                    <a:cs typeface="Simplified Arabic" panose="02020603050405020304" pitchFamily="18" charset="-78"/>
                  </a:rPr>
                  <a:t>  = </a:t>
                </a:r>
                <a:r>
                  <a:rPr lang="en-US" sz="2400" dirty="0" smtClean="0">
                    <a:latin typeface="A850-Roman"/>
                    <a:ea typeface="Calibri" panose="020F0502020204030204" pitchFamily="34" charset="0"/>
                    <a:cs typeface="Simplified Arabic" panose="02020603050405020304" pitchFamily="18" charset="-78"/>
                  </a:rPr>
                  <a:t>0.60                              </a:t>
                </a:r>
                <a:r>
                  <a:rPr lang="en-US" sz="2000" dirty="0" smtClean="0">
                    <a:latin typeface="A850-Roman"/>
                    <a:ea typeface="Calibri" panose="020F0502020204030204" pitchFamily="34" charset="0"/>
                    <a:cs typeface="Simplified Arabic" panose="02020603050405020304" pitchFamily="18" charset="-78"/>
                  </a:rPr>
                  <a:t>Z</a:t>
                </a:r>
                <a:r>
                  <a:rPr lang="en-US" sz="2000" baseline="-25000" dirty="0" smtClean="0">
                    <a:latin typeface="A850-Roman"/>
                    <a:ea typeface="Calibri" panose="020F0502020204030204" pitchFamily="34" charset="0"/>
                    <a:cs typeface="Simplified Arabic" panose="02020603050405020304" pitchFamily="18" charset="-78"/>
                  </a:rPr>
                  <a:t>y4</a:t>
                </a:r>
                <a:r>
                  <a:rPr lang="en-US" sz="2000" dirty="0" smtClean="0">
                    <a:latin typeface="A850-Roman"/>
                    <a:ea typeface="Calibri" panose="020F0502020204030204" pitchFamily="34" charset="0"/>
                    <a:cs typeface="Simplified Arabic" panose="02020603050405020304" pitchFamily="18" charset="-78"/>
                  </a:rPr>
                  <a:t> </a:t>
                </a:r>
                <a:r>
                  <a:rPr lang="en-US" sz="2000" dirty="0">
                    <a:latin typeface="A850-Roman"/>
                    <a:ea typeface="Calibri" panose="020F0502020204030204" pitchFamily="34" charset="0"/>
                    <a:cs typeface="Simplified Arabic" panose="02020603050405020304" pitchFamily="18" charset="-78"/>
                  </a:rPr>
                  <a:t>= </a:t>
                </a:r>
                <a14:m>
                  <m:oMath xmlns:m="http://schemas.openxmlformats.org/officeDocument/2006/math">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85</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4</m:t>
                        </m:r>
                      </m:num>
                      <m:den>
                        <m:r>
                          <a:rPr lang="en-US" sz="2400" i="1">
                            <a:latin typeface="Cambria Math" panose="02040503050406030204" pitchFamily="18" charset="0"/>
                            <a:ea typeface="Calibri" panose="020F0502020204030204" pitchFamily="34" charset="0"/>
                            <a:cs typeface="Simplified Arabic" panose="02020603050405020304" pitchFamily="18" charset="-78"/>
                          </a:rPr>
                          <m:t>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den>
                    </m:f>
                    <m:r>
                      <a:rPr lang="en-US" sz="2400" i="1">
                        <a:latin typeface="Cambria Math" panose="02040503050406030204" pitchFamily="18" charset="0"/>
                        <a:ea typeface="Calibri" panose="020F0502020204030204" pitchFamily="34" charset="0"/>
                        <a:cs typeface="Simplified Arabic" panose="02020603050405020304" pitchFamily="18" charset="-78"/>
                      </a:rPr>
                      <m:t>= </m:t>
                    </m:r>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6</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6</m:t>
                        </m:r>
                      </m:num>
                      <m:den>
                        <m:r>
                          <a:rPr lang="en-US" sz="2400" i="1">
                            <a:latin typeface="Cambria Math" panose="02040503050406030204" pitchFamily="18" charset="0"/>
                            <a:ea typeface="Calibri" panose="020F0502020204030204" pitchFamily="34" charset="0"/>
                            <a:cs typeface="Simplified Arabic" panose="02020603050405020304" pitchFamily="18" charset="-78"/>
                          </a:rPr>
                          <m:t>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den>
                    </m:f>
                  </m:oMath>
                </a14:m>
                <a:r>
                  <a:rPr lang="en-US" sz="2400" dirty="0">
                    <a:latin typeface="A850-Roman"/>
                    <a:ea typeface="Calibri" panose="020F0502020204030204" pitchFamily="34" charset="0"/>
                    <a:cs typeface="Simplified Arabic" panose="02020603050405020304" pitchFamily="18" charset="-78"/>
                  </a:rPr>
                  <a:t>  = </a:t>
                </a:r>
                <a:r>
                  <a:rPr lang="en-US" sz="2400" dirty="0" smtClean="0">
                    <a:latin typeface="A850-Roman"/>
                    <a:ea typeface="Calibri" panose="020F0502020204030204" pitchFamily="34" charset="0"/>
                    <a:cs typeface="Simplified Arabic" panose="02020603050405020304" pitchFamily="18" charset="-78"/>
                  </a:rPr>
                  <a:t>0.75</a:t>
                </a:r>
                <a:endParaRPr lang="en-US" sz="2400" dirty="0">
                  <a:latin typeface="Calibri" panose="020F0502020204030204" pitchFamily="34" charset="0"/>
                  <a:ea typeface="Calibri" panose="020F0502020204030204" pitchFamily="34" charset="0"/>
                  <a:cs typeface="Arial" panose="020B0604020202020204" pitchFamily="34" charset="0"/>
                </a:endParaRPr>
              </a:p>
              <a:p>
                <a:pPr marL="180340" algn="justLow" rtl="0">
                  <a:lnSpc>
                    <a:spcPct val="115000"/>
                  </a:lnSpc>
                </a:pP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15000"/>
                  </a:lnSpc>
                  <a:buNone/>
                </a:pPr>
                <a:r>
                  <a:rPr lang="en-US" sz="2000" dirty="0" smtClean="0">
                    <a:latin typeface="A850-Roman"/>
                    <a:ea typeface="Calibri" panose="020F0502020204030204" pitchFamily="34" charset="0"/>
                    <a:cs typeface="Simplified Arabic" panose="02020603050405020304" pitchFamily="18" charset="-78"/>
                  </a:rPr>
                  <a:t>Z</a:t>
                </a:r>
                <a:r>
                  <a:rPr lang="en-US" sz="2000" baseline="-25000" dirty="0" smtClean="0">
                    <a:latin typeface="A850-Roman"/>
                    <a:ea typeface="Calibri" panose="020F0502020204030204" pitchFamily="34" charset="0"/>
                    <a:cs typeface="Simplified Arabic" panose="02020603050405020304" pitchFamily="18" charset="-78"/>
                  </a:rPr>
                  <a:t>x5</a:t>
                </a:r>
                <a:r>
                  <a:rPr lang="en-US" sz="2000" dirty="0" smtClean="0">
                    <a:latin typeface="A850-Roman"/>
                    <a:ea typeface="Calibri" panose="020F0502020204030204" pitchFamily="34" charset="0"/>
                    <a:cs typeface="Simplified Arabic" panose="02020603050405020304" pitchFamily="18" charset="-78"/>
                  </a:rPr>
                  <a:t> </a:t>
                </a:r>
                <a:r>
                  <a:rPr lang="en-US" sz="2000" dirty="0">
                    <a:latin typeface="A850-Roman"/>
                    <a:ea typeface="Calibri" panose="020F0502020204030204" pitchFamily="34" charset="0"/>
                    <a:cs typeface="Simplified Arabic" panose="02020603050405020304" pitchFamily="18" charset="-78"/>
                  </a:rPr>
                  <a:t>= </a:t>
                </a:r>
                <a14:m>
                  <m:oMath xmlns:m="http://schemas.openxmlformats.org/officeDocument/2006/math">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81</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64</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8</m:t>
                        </m:r>
                      </m:num>
                      <m:den>
                        <m:r>
                          <a:rPr lang="en-US" sz="2400" i="1">
                            <a:latin typeface="Cambria Math" panose="02040503050406030204" pitchFamily="18" charset="0"/>
                            <a:ea typeface="Calibri" panose="020F0502020204030204" pitchFamily="34" charset="0"/>
                            <a:cs typeface="Simplified Arabic" panose="02020603050405020304" pitchFamily="18" charset="-78"/>
                          </a:rPr>
                          <m:t>11</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96</m:t>
                        </m:r>
                      </m:den>
                    </m:f>
                    <m:r>
                      <a:rPr lang="en-US" sz="2400" i="1">
                        <a:latin typeface="Cambria Math" panose="02040503050406030204" pitchFamily="18" charset="0"/>
                        <a:ea typeface="Calibri" panose="020F0502020204030204" pitchFamily="34" charset="0"/>
                        <a:cs typeface="Simplified Arabic" panose="02020603050405020304" pitchFamily="18" charset="-78"/>
                      </a:rPr>
                      <m:t>= </m:t>
                    </m:r>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16</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2</m:t>
                        </m:r>
                      </m:num>
                      <m:den>
                        <m:r>
                          <a:rPr lang="en-US" sz="2400" i="1">
                            <a:latin typeface="Cambria Math" panose="02040503050406030204" pitchFamily="18" charset="0"/>
                            <a:ea typeface="Calibri" panose="020F0502020204030204" pitchFamily="34" charset="0"/>
                            <a:cs typeface="Simplified Arabic" panose="02020603050405020304" pitchFamily="18" charset="-78"/>
                          </a:rPr>
                          <m:t>11</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96</m:t>
                        </m:r>
                      </m:den>
                    </m:f>
                  </m:oMath>
                </a14:m>
                <a:r>
                  <a:rPr lang="en-US" sz="2400" dirty="0">
                    <a:latin typeface="A850-Roman"/>
                    <a:ea typeface="Calibri" panose="020F0502020204030204" pitchFamily="34" charset="0"/>
                    <a:cs typeface="Simplified Arabic" panose="02020603050405020304" pitchFamily="18" charset="-78"/>
                  </a:rPr>
                  <a:t>  = </a:t>
                </a:r>
                <a:r>
                  <a:rPr lang="en-US" sz="2400" dirty="0" smtClean="0">
                    <a:latin typeface="A850-Roman"/>
                    <a:ea typeface="Calibri" panose="020F0502020204030204" pitchFamily="34" charset="0"/>
                    <a:cs typeface="Simplified Arabic" panose="02020603050405020304" pitchFamily="18" charset="-78"/>
                  </a:rPr>
                  <a:t>1.35                               </a:t>
                </a:r>
                <a:r>
                  <a:rPr lang="en-US" sz="2000" dirty="0" smtClean="0">
                    <a:latin typeface="A850-Roman"/>
                    <a:ea typeface="Calibri" panose="020F0502020204030204" pitchFamily="34" charset="0"/>
                    <a:cs typeface="Simplified Arabic" panose="02020603050405020304" pitchFamily="18" charset="-78"/>
                  </a:rPr>
                  <a:t>Z</a:t>
                </a:r>
                <a:r>
                  <a:rPr lang="en-US" sz="2000" baseline="-25000" dirty="0" smtClean="0">
                    <a:latin typeface="A850-Roman"/>
                    <a:ea typeface="Calibri" panose="020F0502020204030204" pitchFamily="34" charset="0"/>
                    <a:cs typeface="Simplified Arabic" panose="02020603050405020304" pitchFamily="18" charset="-78"/>
                  </a:rPr>
                  <a:t>y5</a:t>
                </a:r>
                <a:r>
                  <a:rPr lang="en-US" sz="2000" dirty="0" smtClean="0">
                    <a:latin typeface="A850-Roman"/>
                    <a:ea typeface="Calibri" panose="020F0502020204030204" pitchFamily="34" charset="0"/>
                    <a:cs typeface="Simplified Arabic" panose="02020603050405020304" pitchFamily="18" charset="-78"/>
                  </a:rPr>
                  <a:t> </a:t>
                </a:r>
                <a:r>
                  <a:rPr lang="en-US" sz="2000" dirty="0">
                    <a:latin typeface="A850-Roman"/>
                    <a:ea typeface="Calibri" panose="020F0502020204030204" pitchFamily="34" charset="0"/>
                    <a:cs typeface="Simplified Arabic" panose="02020603050405020304" pitchFamily="18" charset="-78"/>
                  </a:rPr>
                  <a:t>= </a:t>
                </a:r>
                <a14:m>
                  <m:oMath xmlns:m="http://schemas.openxmlformats.org/officeDocument/2006/math">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86</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4</m:t>
                        </m:r>
                      </m:num>
                      <m:den>
                        <m:r>
                          <a:rPr lang="en-US" sz="2400" i="1">
                            <a:latin typeface="Cambria Math" panose="02040503050406030204" pitchFamily="18" charset="0"/>
                            <a:ea typeface="Calibri" panose="020F0502020204030204" pitchFamily="34" charset="0"/>
                            <a:cs typeface="Simplified Arabic" panose="02020603050405020304" pitchFamily="18" charset="-78"/>
                          </a:rPr>
                          <m:t>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den>
                    </m:f>
                    <m:r>
                      <a:rPr lang="en-US" sz="2400" i="1">
                        <a:latin typeface="Cambria Math" panose="02040503050406030204" pitchFamily="18" charset="0"/>
                        <a:ea typeface="Calibri" panose="020F0502020204030204" pitchFamily="34" charset="0"/>
                        <a:cs typeface="Simplified Arabic" panose="02020603050405020304" pitchFamily="18" charset="-78"/>
                      </a:rPr>
                      <m:t>= </m:t>
                    </m:r>
                    <m:f>
                      <m:fPr>
                        <m:ctrlPr>
                          <a:rPr lang="en-US" sz="2400" i="1">
                            <a:latin typeface="Cambria Math" panose="02040503050406030204" pitchFamily="18" charset="0"/>
                            <a:ea typeface="Calibri" panose="020F0502020204030204" pitchFamily="34" charset="0"/>
                            <a:cs typeface="Simplified Arabic" panose="02020603050405020304" pitchFamily="18" charset="-78"/>
                          </a:rPr>
                        </m:ctrlPr>
                      </m:fPr>
                      <m:num>
                        <m:r>
                          <a:rPr lang="en-US" sz="2400" b="0" i="1" smtClean="0">
                            <a:latin typeface="Cambria Math" panose="02040503050406030204" pitchFamily="18" charset="0"/>
                            <a:ea typeface="Calibri" panose="020F0502020204030204" pitchFamily="34" charset="0"/>
                            <a:cs typeface="Simplified Arabic" panose="02020603050405020304" pitchFamily="18" charset="-78"/>
                          </a:rPr>
                          <m:t>7</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m:t>
                        </m:r>
                        <m:r>
                          <a:rPr lang="en-US" sz="2400" b="0" i="1" smtClean="0">
                            <a:latin typeface="Cambria Math" panose="02040503050406030204" pitchFamily="18" charset="0"/>
                            <a:ea typeface="Calibri" panose="020F0502020204030204" pitchFamily="34" charset="0"/>
                            <a:cs typeface="Simplified Arabic" panose="02020603050405020304" pitchFamily="18" charset="-78"/>
                          </a:rPr>
                          <m:t>6</m:t>
                        </m:r>
                      </m:num>
                      <m:den>
                        <m:r>
                          <a:rPr lang="en-US" sz="2400" i="1">
                            <a:latin typeface="Cambria Math" panose="02040503050406030204" pitchFamily="18" charset="0"/>
                            <a:ea typeface="Calibri" panose="020F0502020204030204" pitchFamily="34" charset="0"/>
                            <a:cs typeface="Simplified Arabic" panose="02020603050405020304" pitchFamily="18" charset="-78"/>
                          </a:rPr>
                          <m:t>8</m:t>
                        </m:r>
                        <m:r>
                          <a:rPr lang="en-US" sz="2400" i="1">
                            <a:latin typeface="Cambria Math" panose="02040503050406030204" pitchFamily="18" charset="0"/>
                            <a:ea typeface="Calibri" panose="020F0502020204030204" pitchFamily="34" charset="0"/>
                            <a:cs typeface="Simplified Arabic" panose="02020603050405020304" pitchFamily="18" charset="-78"/>
                          </a:rPr>
                          <m:t>.</m:t>
                        </m:r>
                        <m:r>
                          <a:rPr lang="en-US" sz="2400" i="1">
                            <a:latin typeface="Cambria Math" panose="02040503050406030204" pitchFamily="18" charset="0"/>
                            <a:ea typeface="Calibri" panose="020F0502020204030204" pitchFamily="34" charset="0"/>
                            <a:cs typeface="Simplified Arabic" panose="02020603050405020304" pitchFamily="18" charset="-78"/>
                          </a:rPr>
                          <m:t>78</m:t>
                        </m:r>
                      </m:den>
                    </m:f>
                  </m:oMath>
                </a14:m>
                <a:r>
                  <a:rPr lang="en-US" sz="2400" dirty="0">
                    <a:latin typeface="A850-Roman"/>
                    <a:ea typeface="Calibri" panose="020F0502020204030204" pitchFamily="34" charset="0"/>
                    <a:cs typeface="Simplified Arabic" panose="02020603050405020304" pitchFamily="18" charset="-78"/>
                  </a:rPr>
                  <a:t>  = </a:t>
                </a:r>
                <a:r>
                  <a:rPr lang="en-US" sz="2400" dirty="0" smtClean="0">
                    <a:latin typeface="A850-Roman"/>
                    <a:ea typeface="Calibri" panose="020F0502020204030204" pitchFamily="34" charset="0"/>
                    <a:cs typeface="Simplified Arabic" panose="02020603050405020304" pitchFamily="18" charset="-78"/>
                  </a:rPr>
                  <a:t>0.86</a:t>
                </a:r>
                <a:endParaRPr lang="en-US" sz="2400" dirty="0">
                  <a:latin typeface="Calibri" panose="020F0502020204030204" pitchFamily="34" charset="0"/>
                  <a:ea typeface="Calibri" panose="020F0502020204030204" pitchFamily="34" charset="0"/>
                  <a:cs typeface="Arial" panose="020B0604020202020204" pitchFamily="34" charset="0"/>
                </a:endParaRPr>
              </a:p>
              <a:p>
                <a:pPr marL="180340" algn="justLow" rtl="0">
                  <a:lnSpc>
                    <a:spcPct val="115000"/>
                  </a:lnSpc>
                </a:pP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15000"/>
                  </a:lnSpc>
                  <a:spcAft>
                    <a:spcPts val="0"/>
                  </a:spcAft>
                  <a:buNone/>
                </a:pPr>
                <a:endParaRPr lang="en-US" sz="2400" dirty="0">
                  <a:latin typeface="A850-Roman"/>
                  <a:ea typeface="Calibri" panose="020F0502020204030204" pitchFamily="34" charset="0"/>
                  <a:cs typeface="Simplified Arabic" panose="02020603050405020304" pitchFamily="18" charset="-78"/>
                </a:endParaRPr>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a:blip r:embed="rId2"/>
                <a:stretch>
                  <a:fillRect l="-580"/>
                </a:stretch>
              </a:blipFill>
            </p:spPr>
            <p:txBody>
              <a:bodyPr/>
              <a:lstStyle/>
              <a:p>
                <a:r>
                  <a:rPr lang="ar-IQ">
                    <a:noFill/>
                  </a:rPr>
                  <a:t> </a:t>
                </a:r>
              </a:p>
            </p:txBody>
          </p:sp>
        </mc:Fallback>
      </mc:AlternateContent>
    </p:spTree>
    <p:extLst>
      <p:ext uri="{BB962C8B-B14F-4D97-AF65-F5344CB8AC3E}">
        <p14:creationId xmlns:p14="http://schemas.microsoft.com/office/powerpoint/2010/main" val="36923902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350</Words>
  <Application>Microsoft Office PowerPoint</Application>
  <PresentationFormat>شاشة عريضة</PresentationFormat>
  <Paragraphs>93</Paragraphs>
  <Slides>6</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6</vt:i4>
      </vt:variant>
    </vt:vector>
  </HeadingPairs>
  <TitlesOfParts>
    <vt:vector size="14" baseType="lpstr">
      <vt:lpstr>A850-Roman</vt:lpstr>
      <vt:lpstr>Arial</vt:lpstr>
      <vt:lpstr>Calibri</vt:lpstr>
      <vt:lpstr>Calibri Light</vt:lpstr>
      <vt:lpstr>Cambria Math</vt:lpstr>
      <vt:lpstr>Simplified Arabic</vt:lpstr>
      <vt:lpstr>Times New Roman</vt:lpstr>
      <vt:lpstr>نسق Office</vt:lpstr>
      <vt:lpstr>مقاييس التشتت النسبية Relative Dispersion Measures المحاضرة الثالثة</vt:lpstr>
      <vt:lpstr>مقاييس التشتت النسبية  Relative Dispersion Measures </vt:lpstr>
      <vt:lpstr>مقاييس التشتت النسبية  Relative Dispersion Measures </vt:lpstr>
      <vt:lpstr>مقاييس التشتت النسبية  Relative Dispersion Measures </vt:lpstr>
      <vt:lpstr>مقاييس التشتت النسبية  Relative Dispersion Measures </vt:lpstr>
      <vt:lpstr>مقاييس التشتت النسبية  Relative Dispersion Measures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مقاييس التشتت النسبية Relative Dispersion Measures المحاضرة الثالثة</dc:title>
  <dc:creator>Maher</dc:creator>
  <cp:lastModifiedBy>Maher</cp:lastModifiedBy>
  <cp:revision>4</cp:revision>
  <dcterms:created xsi:type="dcterms:W3CDTF">2020-10-18T10:49:14Z</dcterms:created>
  <dcterms:modified xsi:type="dcterms:W3CDTF">2020-10-18T10:54:24Z</dcterms:modified>
</cp:coreProperties>
</file>