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5.xml" /><Relationship Id="rId4" Type="http://schemas.openxmlformats.org/officeDocument/2006/relationships/image" Target="../media/image3.png" /></Relationships>
</file>

<file path=ppt/slides/_rels/slide3.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1640"/>
            <a:ext cx="7772400" cy="2480309"/>
          </a:xfrm>
        </p:spPr>
        <p:txBody>
          <a:bodyPr>
            <a:normAutofit fontScale="90000"/>
          </a:bodyPr>
          <a:lstStyle/>
          <a:p>
            <a:r>
              <a:rPr lang="ar-IQ" sz="4800" dirty="0"/>
              <a:t>المجالس المحلية </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660" y="0"/>
            <a:ext cx="7818120" cy="6281207"/>
          </a:xfrm>
          <a:prstGeom prst="rect">
            <a:avLst/>
          </a:prstGeom>
        </p:spPr>
        <p:txBody>
          <a:bodyPr wrap="square">
            <a:spAutoFit/>
          </a:bodyPr>
          <a:lstStyle/>
          <a:p>
            <a:pPr algn="ctr">
              <a:lnSpc>
                <a:spcPct val="115000"/>
              </a:lnSpc>
              <a:spcAft>
                <a:spcPts val="1000"/>
              </a:spcAft>
            </a:pPr>
            <a:r>
              <a:rPr lang="ar-IQ" dirty="0">
                <a:ea typeface="Calibri"/>
              </a:rPr>
              <a:t> </a:t>
            </a:r>
            <a:r>
              <a:rPr lang="ar-IQ" dirty="0">
                <a:solidFill>
                  <a:srgbClr val="FF0000"/>
                </a:solidFill>
                <a:ea typeface="Calibri"/>
              </a:rPr>
              <a:t>س1/ ماذا تعني المشاركة الشعبية ؟ </a:t>
            </a:r>
          </a:p>
          <a:p>
            <a:pPr>
              <a:lnSpc>
                <a:spcPct val="115000"/>
              </a:lnSpc>
              <a:spcAft>
                <a:spcPts val="1000"/>
              </a:spcAft>
            </a:pPr>
            <a:r>
              <a:rPr lang="ar-IQ" dirty="0">
                <a:ea typeface="Calibri"/>
              </a:rPr>
              <a:t> </a:t>
            </a:r>
            <a:endParaRPr lang="en-US" dirty="0">
              <a:ea typeface="Calibri"/>
              <a:cs typeface="Arial"/>
            </a:endParaRPr>
          </a:p>
          <a:p>
            <a:pPr algn="r" rtl="1">
              <a:lnSpc>
                <a:spcPct val="115000"/>
              </a:lnSpc>
              <a:spcAft>
                <a:spcPts val="1000"/>
              </a:spcAft>
              <a:tabLst>
                <a:tab pos="132080" algn="l"/>
                <a:tab pos="4712970" algn="l"/>
              </a:tabLst>
            </a:pPr>
            <a:r>
              <a:rPr lang="ar-IQ" dirty="0">
                <a:ea typeface="Calibri"/>
              </a:rPr>
              <a:t>	ان الغاية من تبني نظام الادارة المحلية هي	</a:t>
            </a:r>
            <a:endParaRPr lang="en-US" dirty="0">
              <a:ea typeface="Calibri"/>
              <a:cs typeface="Arial"/>
            </a:endParaRPr>
          </a:p>
          <a:p>
            <a:pPr algn="r" rtl="1">
              <a:lnSpc>
                <a:spcPct val="115000"/>
              </a:lnSpc>
              <a:spcAft>
                <a:spcPts val="1000"/>
              </a:spcAft>
              <a:tabLst>
                <a:tab pos="1573530" algn="l"/>
              </a:tabLst>
            </a:pPr>
            <a:r>
              <a:rPr lang="ar-IQ" dirty="0">
                <a:ea typeface="Calibri"/>
              </a:rPr>
              <a:t>	   </a:t>
            </a:r>
            <a:endParaRPr lang="en-US" dirty="0">
              <a:ea typeface="Calibri"/>
              <a:cs typeface="Arial"/>
            </a:endParaRPr>
          </a:p>
          <a:p>
            <a:pPr algn="r" rtl="1">
              <a:lnSpc>
                <a:spcPct val="115000"/>
              </a:lnSpc>
              <a:spcAft>
                <a:spcPts val="1000"/>
              </a:spcAft>
              <a:tabLst>
                <a:tab pos="694690" algn="l"/>
              </a:tabLst>
            </a:pPr>
            <a:r>
              <a:rPr lang="ar-IQ" dirty="0">
                <a:solidFill>
                  <a:srgbClr val="FF0000"/>
                </a:solidFill>
                <a:ea typeface="Calibri"/>
              </a:rPr>
              <a:t>اشراك اكبر عدد من سكان المنطقة</a:t>
            </a:r>
            <a:r>
              <a:rPr lang="ar-IQ" dirty="0">
                <a:ea typeface="Calibri"/>
              </a:rPr>
              <a:t> في ادارة وتنظيم وحل مشاكلهم المحلية بأنفسهم</a:t>
            </a:r>
            <a:endParaRPr lang="en-US" dirty="0">
              <a:ea typeface="Calibri"/>
              <a:cs typeface="Arial"/>
            </a:endParaRPr>
          </a:p>
          <a:p>
            <a:pPr algn="r" rtl="1">
              <a:lnSpc>
                <a:spcPct val="115000"/>
              </a:lnSpc>
              <a:spcAft>
                <a:spcPts val="1000"/>
              </a:spcAft>
              <a:tabLst>
                <a:tab pos="967105" algn="l"/>
              </a:tabLst>
            </a:pPr>
            <a:r>
              <a:rPr lang="ar-IQ" dirty="0">
                <a:ea typeface="Calibri"/>
              </a:rPr>
              <a:t>	</a:t>
            </a:r>
            <a:endParaRPr lang="en-US" dirty="0">
              <a:ea typeface="Calibri"/>
              <a:cs typeface="Arial"/>
            </a:endParaRPr>
          </a:p>
          <a:p>
            <a:pPr algn="r" rtl="1">
              <a:lnSpc>
                <a:spcPct val="115000"/>
              </a:lnSpc>
              <a:spcAft>
                <a:spcPts val="1000"/>
              </a:spcAft>
              <a:tabLst>
                <a:tab pos="887730" algn="l"/>
              </a:tabLst>
            </a:pPr>
            <a:r>
              <a:rPr lang="ar-IQ" dirty="0">
                <a:ea typeface="Calibri"/>
              </a:rPr>
              <a:t>وهذا الاشراك الفعلي يتم من خلال </a:t>
            </a:r>
            <a:r>
              <a:rPr lang="ar-IQ" dirty="0">
                <a:solidFill>
                  <a:srgbClr val="FF0000"/>
                </a:solidFill>
                <a:ea typeface="Calibri"/>
              </a:rPr>
              <a:t>الديمقراطية</a:t>
            </a:r>
            <a:endParaRPr lang="en-US" dirty="0">
              <a:ea typeface="Calibri"/>
              <a:cs typeface="Arial"/>
            </a:endParaRPr>
          </a:p>
          <a:p>
            <a:pPr algn="r" rtl="1">
              <a:lnSpc>
                <a:spcPct val="115000"/>
              </a:lnSpc>
              <a:spcAft>
                <a:spcPts val="1000"/>
              </a:spcAft>
            </a:pPr>
            <a:r>
              <a:rPr lang="ar-IQ" dirty="0">
                <a:ea typeface="Calibri"/>
              </a:rPr>
              <a:t>ان هذه الطريقة متبعة في </a:t>
            </a:r>
            <a:r>
              <a:rPr lang="ar-IQ" dirty="0">
                <a:solidFill>
                  <a:srgbClr val="FF0000"/>
                </a:solidFill>
                <a:ea typeface="Calibri"/>
              </a:rPr>
              <a:t>الوحدات الادارية الصغيرة</a:t>
            </a:r>
            <a:r>
              <a:rPr lang="ar-IQ" dirty="0">
                <a:ea typeface="Calibri"/>
              </a:rPr>
              <a:t> كالقرى كما في </a:t>
            </a:r>
            <a:r>
              <a:rPr lang="ar-IQ" dirty="0">
                <a:solidFill>
                  <a:srgbClr val="FF0000"/>
                </a:solidFill>
                <a:ea typeface="Calibri"/>
              </a:rPr>
              <a:t>انكلترا وسويسرا</a:t>
            </a:r>
            <a:r>
              <a:rPr lang="ar-IQ" dirty="0">
                <a:ea typeface="Calibri"/>
              </a:rPr>
              <a:t> ، اذ يجتمع سكان القرية لتعيين بعض الموظفين ومناقشة شؤونهم وحل مشاكلهم تطبيقا لمبدأ </a:t>
            </a:r>
            <a:r>
              <a:rPr lang="ar-IQ" dirty="0">
                <a:solidFill>
                  <a:srgbClr val="FF0000"/>
                </a:solidFill>
                <a:ea typeface="Calibri"/>
              </a:rPr>
              <a:t>الديمقراطية المباشرة</a:t>
            </a:r>
            <a:r>
              <a:rPr lang="ar-IQ" dirty="0">
                <a:ea typeface="Calibri"/>
              </a:rPr>
              <a:t> .</a:t>
            </a:r>
            <a:endParaRPr lang="en-US" dirty="0">
              <a:ea typeface="Calibri"/>
              <a:cs typeface="Arial"/>
            </a:endParaRPr>
          </a:p>
          <a:p>
            <a:pPr algn="r" rtl="1">
              <a:lnSpc>
                <a:spcPct val="115000"/>
              </a:lnSpc>
              <a:spcAft>
                <a:spcPts val="1000"/>
              </a:spcAft>
            </a:pPr>
            <a:r>
              <a:rPr lang="ar-IQ" dirty="0">
                <a:ea typeface="Calibri"/>
              </a:rPr>
              <a:t>اما في الوقت الحاضر فأن عدد السكان بدأ يزداد ومن الصعوبة اشراك جميع الافراد المحليين للقيام بأدارة وتنظيم الشؤون المحلية لذلك ظهرت    </a:t>
            </a:r>
            <a:r>
              <a:rPr lang="ar-IQ" dirty="0">
                <a:solidFill>
                  <a:srgbClr val="FF0000"/>
                </a:solidFill>
                <a:ea typeface="Calibri"/>
              </a:rPr>
              <a:t>الديمقراطية النيابية</a:t>
            </a:r>
            <a:r>
              <a:rPr lang="ar-IQ" dirty="0">
                <a:ea typeface="Calibri"/>
              </a:rPr>
              <a:t> </a:t>
            </a:r>
            <a:endParaRPr lang="en-US" dirty="0">
              <a:ea typeface="Calibri"/>
              <a:cs typeface="Arial"/>
            </a:endParaRPr>
          </a:p>
          <a:p>
            <a:pPr algn="r" rtl="1">
              <a:lnSpc>
                <a:spcPct val="115000"/>
              </a:lnSpc>
              <a:spcAft>
                <a:spcPts val="1000"/>
              </a:spcAft>
              <a:tabLst>
                <a:tab pos="914400" algn="l"/>
              </a:tabLst>
            </a:pPr>
            <a:r>
              <a:rPr lang="ar-IQ" dirty="0">
                <a:ea typeface="Calibri"/>
              </a:rPr>
              <a:t>	</a:t>
            </a:r>
            <a:endParaRPr lang="en-US" dirty="0">
              <a:ea typeface="Calibri"/>
              <a:cs typeface="Arial"/>
            </a:endParaRPr>
          </a:p>
          <a:p>
            <a:pPr algn="r" rtl="1">
              <a:lnSpc>
                <a:spcPct val="115000"/>
              </a:lnSpc>
              <a:spcAft>
                <a:spcPts val="1000"/>
              </a:spcAft>
              <a:tabLst>
                <a:tab pos="817880" algn="l"/>
              </a:tabLst>
            </a:pPr>
            <a:r>
              <a:rPr lang="ar-IQ" dirty="0">
                <a:ea typeface="Calibri"/>
              </a:rPr>
              <a:t>وهي انتخاب اشخاص من بين سكان الوحدة الادارية لتمثيل هؤلاء السكان في ادارة وتنظيم الشؤون المحلية بواسطة المجلس المحلي  </a:t>
            </a:r>
            <a:endParaRPr lang="en-US" dirty="0">
              <a:ea typeface="Calibri"/>
              <a:cs typeface="Arial"/>
            </a:endParaRPr>
          </a:p>
          <a:p>
            <a:pPr algn="ctr">
              <a:lnSpc>
                <a:spcPct val="115000"/>
              </a:lnSpc>
              <a:spcAft>
                <a:spcPts val="1000"/>
              </a:spcAft>
            </a:pPr>
            <a:endParaRPr lang="en-US" dirty="0">
              <a:ea typeface="Calibri"/>
              <a:cs typeface="Aria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5" y="1285875"/>
            <a:ext cx="3619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9687" y="2131695"/>
            <a:ext cx="3651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7701" y="4486275"/>
            <a:ext cx="3651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810" y="307975"/>
            <a:ext cx="7109460" cy="624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5820" y="205247"/>
            <a:ext cx="7075170" cy="5702074"/>
          </a:xfrm>
          <a:prstGeom prst="rect">
            <a:avLst/>
          </a:prstGeom>
        </p:spPr>
        <p:txBody>
          <a:bodyPr wrap="square">
            <a:spAutoFit/>
          </a:bodyPr>
          <a:lstStyle/>
          <a:p>
            <a:pPr algn="r" rtl="1">
              <a:lnSpc>
                <a:spcPct val="115000"/>
              </a:lnSpc>
              <a:spcAft>
                <a:spcPts val="1000"/>
              </a:spcAft>
              <a:tabLst>
                <a:tab pos="712470" algn="l"/>
                <a:tab pos="4185285" algn="l"/>
              </a:tabLst>
            </a:pPr>
            <a:r>
              <a:rPr lang="ar-IQ" dirty="0">
                <a:ea typeface="Calibri"/>
              </a:rPr>
              <a:t>مما تقدم يتضح بأن هناك علاقة وثيقة بين الديمقراطية ونظام الادارة المحلية من خلال : ان نظام الادارة المحلية ينمو ويترعرع ويزدهر في ظل الديمقراطية.</a:t>
            </a:r>
            <a:endParaRPr lang="en-US" dirty="0">
              <a:ea typeface="Calibri"/>
              <a:cs typeface="Arial"/>
            </a:endParaRPr>
          </a:p>
          <a:p>
            <a:pPr algn="r" rtl="1">
              <a:lnSpc>
                <a:spcPct val="115000"/>
              </a:lnSpc>
              <a:spcAft>
                <a:spcPts val="1000"/>
              </a:spcAft>
              <a:tabLst>
                <a:tab pos="712470" algn="l"/>
                <a:tab pos="4185285" algn="l"/>
              </a:tabLst>
            </a:pPr>
            <a:r>
              <a:rPr lang="ar-IQ" dirty="0">
                <a:ea typeface="Calibri"/>
              </a:rPr>
              <a:t>اما في ظل الديمقراطية فأن مشاركة المواطنين الايجابية  في حياتهم المحلية هي اسمى ما يهدف اليه النظام الديمقراطي. </a:t>
            </a:r>
            <a:endParaRPr lang="en-US" dirty="0">
              <a:ea typeface="Calibri"/>
              <a:cs typeface="Arial"/>
            </a:endParaRPr>
          </a:p>
          <a:p>
            <a:pPr algn="r" rtl="1">
              <a:lnSpc>
                <a:spcPct val="115000"/>
              </a:lnSpc>
              <a:spcAft>
                <a:spcPts val="1000"/>
              </a:spcAft>
              <a:tabLst>
                <a:tab pos="712470" algn="l"/>
                <a:tab pos="3763010" algn="l"/>
              </a:tabLst>
            </a:pPr>
            <a:r>
              <a:rPr lang="ar-IQ" dirty="0">
                <a:ea typeface="Calibri"/>
              </a:rPr>
              <a:t>لذلك قيل بأن </a:t>
            </a:r>
            <a:r>
              <a:rPr lang="ar-IQ" dirty="0">
                <a:solidFill>
                  <a:srgbClr val="FF0000"/>
                </a:solidFill>
                <a:ea typeface="Calibri"/>
              </a:rPr>
              <a:t>( اهمية نظام الحكم المحلي في انه يشعر المواطن بالمشاركة الفعلية في شؤون الحكم في نطاقه المحلي وانه يستطيع ان يؤثر تأثيرا مباشرا في المجتمع الذي يعيش فيه). س/ ناقش هذه العبارة بالتفصيل؟</a:t>
            </a:r>
            <a:endParaRPr lang="en-US" dirty="0">
              <a:ea typeface="Calibri"/>
              <a:cs typeface="Arial"/>
            </a:endParaRPr>
          </a:p>
          <a:p>
            <a:pPr algn="just" rtl="1">
              <a:lnSpc>
                <a:spcPct val="115000"/>
              </a:lnSpc>
              <a:spcAft>
                <a:spcPts val="1000"/>
              </a:spcAft>
              <a:tabLst>
                <a:tab pos="712470" algn="l"/>
                <a:tab pos="3763010" algn="l"/>
              </a:tabLst>
            </a:pPr>
            <a:r>
              <a:rPr lang="ar-IQ" dirty="0">
                <a:solidFill>
                  <a:srgbClr val="FF0000"/>
                </a:solidFill>
                <a:ea typeface="Calibri"/>
              </a:rPr>
              <a:t>ج/ </a:t>
            </a:r>
            <a:r>
              <a:rPr lang="ar-IQ" dirty="0">
                <a:solidFill>
                  <a:srgbClr val="000000"/>
                </a:solidFill>
                <a:ea typeface="Calibri"/>
              </a:rPr>
              <a:t>تكون </a:t>
            </a:r>
            <a:r>
              <a:rPr lang="ar-IQ" dirty="0">
                <a:solidFill>
                  <a:srgbClr val="FF0000"/>
                </a:solidFill>
                <a:ea typeface="Calibri"/>
              </a:rPr>
              <a:t>المشاركة</a:t>
            </a:r>
            <a:r>
              <a:rPr lang="ar-IQ" dirty="0">
                <a:solidFill>
                  <a:srgbClr val="000000"/>
                </a:solidFill>
                <a:ea typeface="Calibri"/>
              </a:rPr>
              <a:t> اكثر فعالية وجدية وتأثيرا كلما كانت الوحدة الادارية</a:t>
            </a:r>
            <a:r>
              <a:rPr lang="ar-IQ" dirty="0">
                <a:solidFill>
                  <a:srgbClr val="FF0000"/>
                </a:solidFill>
                <a:ea typeface="Calibri"/>
              </a:rPr>
              <a:t> صغيرة</a:t>
            </a:r>
            <a:r>
              <a:rPr lang="ar-IQ" dirty="0">
                <a:solidFill>
                  <a:srgbClr val="000000"/>
                </a:solidFill>
                <a:ea typeface="Calibri"/>
              </a:rPr>
              <a:t> حيث يتمكن المواطن المحلي من معرفة ممثليه في المجلس المحلي معرفة وثيقة ويعرف الموظفين العاملين في هذه الوحدة معرفة شخصية بحكم الاختلاط اليومي المباشر في هذا النطاق المحلي الضيق.</a:t>
            </a:r>
            <a:r>
              <a:rPr lang="ar-IQ" dirty="0">
                <a:ea typeface="Calibri"/>
              </a:rPr>
              <a:t>		</a:t>
            </a:r>
            <a:endParaRPr lang="en-US" dirty="0">
              <a:ea typeface="Calibri"/>
              <a:cs typeface="Arial"/>
            </a:endParaRPr>
          </a:p>
          <a:p>
            <a:pPr algn="just" rtl="1">
              <a:lnSpc>
                <a:spcPct val="115000"/>
              </a:lnSpc>
              <a:spcAft>
                <a:spcPts val="1000"/>
              </a:spcAft>
              <a:tabLst>
                <a:tab pos="712470" algn="l"/>
                <a:tab pos="4185285" algn="l"/>
              </a:tabLst>
            </a:pPr>
            <a:r>
              <a:rPr lang="ar-IQ" dirty="0">
                <a:ea typeface="Calibri"/>
              </a:rPr>
              <a:t>كما ان السكان المحليين يعرف بعضهم البعض معرفة قوية اذ يمكنهم مناقشة اعضاء المجلس او رئيسه في الطريق العام او في اي محل اخر يصادفه لغرض عرض شكوى او بيان وجهة نظر معينة تتعلق بأختصاص المجلس المحلي، وبذلك يمكن القول بأن الحكم المحلي يفتح الطريق امام قيادات شعبية تنبثق من المجالس المحلية في بداية الامر حتى تصل الى اعلى المستويات في الدولة.</a:t>
            </a:r>
            <a:endParaRPr lang="en-US" dirty="0">
              <a:ea typeface="Calibri"/>
              <a:cs typeface="Arial"/>
            </a:endParaRPr>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8680" y="587458"/>
            <a:ext cx="7612380" cy="4233467"/>
          </a:xfrm>
          <a:prstGeom prst="rect">
            <a:avLst/>
          </a:prstGeom>
        </p:spPr>
        <p:txBody>
          <a:bodyPr wrap="square">
            <a:spAutoFit/>
          </a:bodyPr>
          <a:lstStyle/>
          <a:p>
            <a:pPr algn="just" rtl="1">
              <a:lnSpc>
                <a:spcPct val="115000"/>
              </a:lnSpc>
              <a:spcAft>
                <a:spcPts val="1000"/>
              </a:spcAft>
              <a:tabLst>
                <a:tab pos="712470" algn="l"/>
                <a:tab pos="4185285" algn="l"/>
              </a:tabLst>
            </a:pPr>
            <a:r>
              <a:rPr lang="ar-IQ" dirty="0">
                <a:ea typeface="Calibri"/>
              </a:rPr>
              <a:t>وفي كثير من الاحيان يشترك القادة المحليين في الاجتماعات والمشاورات التي تعقد مع موظفي الدولة في الوحدة الادارية – الاعضاء بحكم الوظيفة بالمجلس المحلي – بحيث تؤدي هذه المشاورات الى زيادة الثقة بينهم وبين المواطنين فهي تتضمن حل للكثير من المشكلات المحلية وهذا يؤدي الى ارضاء المواطنين عن الاجهزة الممثلة لحكومتهم في المدينة او القرية وبالتالي ينصرف هذا الرضا والتجاوب الى الاجهزة الحكومية على نفس المستوى القومي. ويقع على </a:t>
            </a:r>
            <a:r>
              <a:rPr lang="ar-IQ" dirty="0">
                <a:solidFill>
                  <a:srgbClr val="FF0000"/>
                </a:solidFill>
                <a:ea typeface="Calibri"/>
              </a:rPr>
              <a:t>الرئيس المحلي</a:t>
            </a:r>
            <a:r>
              <a:rPr lang="ar-IQ" dirty="0">
                <a:ea typeface="Calibri"/>
              </a:rPr>
              <a:t> عبء تشجيع المجلس المحلي على المناقشة وابداء الاراء ويعاونهم لاتباع الاسلوب السليم في اتخاذ القرارات واحاطة الاعضاء بكل صغيرة وكبيرة تتعلق بالمجلس، وان لا يفرض رغباته الخاصة على المجلس، وان يتبع الاسلوب الديمقراطي اذ عليه ان يترك اقتراحين او اكثر ويترك للاعضاء حرية الاختيار بينهما ، وان يتعرف الرئيس المحلي على المحيط المحلي ومعرفة الحاجات الاساسية التي يشعر بها المواطنين انفسهم وان يضعها في اهتمامه  وعليه ان يتعرف على اتجاهات الرأي العام المحلي بالنسبة للمواضيع التي تثار في جلسات المجلس المحلي. من خلال ذلك يتضح دور رئيس المجلس المحلي الذي يعمل بالتضامن مع </a:t>
            </a:r>
            <a:r>
              <a:rPr lang="ar-IQ" dirty="0">
                <a:solidFill>
                  <a:srgbClr val="FF0000"/>
                </a:solidFill>
                <a:ea typeface="Calibri"/>
              </a:rPr>
              <a:t>نشاط المجلس المحلي ككل</a:t>
            </a:r>
            <a:r>
              <a:rPr lang="ar-IQ" dirty="0">
                <a:ea typeface="Calibri"/>
              </a:rPr>
              <a:t> اذ ينبثق من اعضائه جميعا وليس من واحد منهم فقط ، اذ في حال غياب الرئيس لا يتوقف المجلس نهائيا عن العمل. </a:t>
            </a:r>
            <a:endParaRPr lang="en-US" dirty="0">
              <a:ea typeface="Calibri"/>
              <a:cs typeface="Arial"/>
            </a:endParaRPr>
          </a:p>
        </p:txBody>
      </p:sp>
    </p:spTree>
    <p:extLst>
      <p:ext uri="{BB962C8B-B14F-4D97-AF65-F5344CB8AC3E}">
        <p14:creationId xmlns:p14="http://schemas.microsoft.com/office/powerpoint/2010/main" val="87336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324</Words>
  <Application>Microsoft Office PowerPoint</Application>
  <PresentationFormat>عرض على الشاشة (4:3)</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المجالس المحلية  د.سلمى حتيتة رحيمة    2019-2020 قسم الادارة العامة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49</cp:revision>
  <dcterms:created xsi:type="dcterms:W3CDTF">2020-03-24T08:03:13Z</dcterms:created>
  <dcterms:modified xsi:type="dcterms:W3CDTF">2020-11-28T10:09:39Z</dcterms:modified>
</cp:coreProperties>
</file>