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9" r:id="rId4"/>
    <p:sldId id="260" r:id="rId5"/>
    <p:sldId id="26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2DE5C54-850E-41AC-8E9A-B8E844412F60}">
          <p14:sldIdLst>
            <p14:sldId id="256"/>
            <p14:sldId id="257"/>
            <p14:sldId id="259"/>
            <p14:sldId id="260"/>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lma" initials="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48" autoAdjust="0"/>
  </p:normalViewPr>
  <p:slideViewPr>
    <p:cSldViewPr snapToGrid="0" snapToObjects="1">
      <p:cViewPr varScale="1">
        <p:scale>
          <a:sx n="83" d="100"/>
          <a:sy n="83" d="100"/>
        </p:scale>
        <p:origin x="-98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 /><Relationship Id="rId3" Type="http://schemas.openxmlformats.org/officeDocument/2006/relationships/slide" Target="slides/slide2.xml" /><Relationship Id="rId7" Type="http://schemas.openxmlformats.org/officeDocument/2006/relationships/notesMaster" Target="notesMasters/notesMaster1.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E98909-F580-45DF-B45D-F2EF2E3633F2}" type="datetimeFigureOut">
              <a:rPr lang="en-US" smtClean="0"/>
              <a:t>11/28/2020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35F806-2B25-4E5E-A504-761C35D19342}" type="slidenum">
              <a:rPr lang="en-US" smtClean="0"/>
              <a:t>‹#›</a:t>
            </a:fld>
            <a:endParaRPr lang="en-US"/>
          </a:p>
        </p:txBody>
      </p:sp>
    </p:spTree>
    <p:extLst>
      <p:ext uri="{BB962C8B-B14F-4D97-AF65-F5344CB8AC3E}">
        <p14:creationId xmlns:p14="http://schemas.microsoft.com/office/powerpoint/2010/main" val="721448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29613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95800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68084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1544834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D58E9E-8B47-4800-886A-3C9300FC9C2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577098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179826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D58E9E-8B47-4800-886A-3C9300FC9C28}" type="datetimeFigureOut">
              <a:rPr lang="en-US" smtClean="0"/>
              <a:t>11/28/2020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1239926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D58E9E-8B47-4800-886A-3C9300FC9C28}" type="datetimeFigureOut">
              <a:rPr lang="en-US" smtClean="0"/>
              <a:t>11/28/2020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45030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D58E9E-8B47-4800-886A-3C9300FC9C28}" type="datetimeFigureOut">
              <a:rPr lang="en-US" smtClean="0"/>
              <a:t>11/28/2020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3517903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585255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D58E9E-8B47-4800-886A-3C9300FC9C2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CA898-EBCA-4239-A3FC-D45C8E7D70F3}" type="slidenum">
              <a:rPr lang="en-US" smtClean="0"/>
              <a:t>‹#›</a:t>
            </a:fld>
            <a:endParaRPr lang="en-US"/>
          </a:p>
        </p:txBody>
      </p:sp>
    </p:spTree>
    <p:extLst>
      <p:ext uri="{BB962C8B-B14F-4D97-AF65-F5344CB8AC3E}">
        <p14:creationId xmlns:p14="http://schemas.microsoft.com/office/powerpoint/2010/main" val="2591812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58E9E-8B47-4800-886A-3C9300FC9C28}" type="datetimeFigureOut">
              <a:rPr lang="en-US" smtClean="0"/>
              <a:t>11/28/2020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CA898-EBCA-4239-A3FC-D45C8E7D70F3}" type="slidenum">
              <a:rPr lang="en-US" smtClean="0"/>
              <a:t>‹#›</a:t>
            </a:fld>
            <a:endParaRPr lang="en-US"/>
          </a:p>
        </p:txBody>
      </p:sp>
    </p:spTree>
    <p:extLst>
      <p:ext uri="{BB962C8B-B14F-4D97-AF65-F5344CB8AC3E}">
        <p14:creationId xmlns:p14="http://schemas.microsoft.com/office/powerpoint/2010/main" val="1490477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3.xml.rels><?xml version="1.0" encoding="UTF-8" standalone="yes"?>
<Relationships xmlns="http://schemas.openxmlformats.org/package/2006/relationships"><Relationship Id="rId2" Type="http://schemas.openxmlformats.org/officeDocument/2006/relationships/image" Target="../media/image1.emf"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emf" /><Relationship Id="rId1" Type="http://schemas.openxmlformats.org/officeDocument/2006/relationships/slideLayout" Target="../slideLayouts/slideLayout3.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91640"/>
            <a:ext cx="7772400" cy="2480309"/>
          </a:xfrm>
        </p:spPr>
        <p:txBody>
          <a:bodyPr>
            <a:normAutofit fontScale="90000"/>
          </a:bodyPr>
          <a:lstStyle/>
          <a:p>
            <a:r>
              <a:rPr lang="ar-IQ" sz="4800" dirty="0"/>
              <a:t>المجالس المحلية </a:t>
            </a:r>
            <a:br>
              <a:rPr lang="ar-IQ" sz="4800" dirty="0"/>
            </a:br>
            <a:r>
              <a:rPr lang="ar-IQ" sz="4800" dirty="0"/>
              <a:t>د.سلمى حتيتة رحيمة </a:t>
            </a:r>
            <a:br>
              <a:rPr lang="ar-IQ" sz="4800" dirty="0"/>
            </a:br>
            <a:r>
              <a:rPr lang="ar-IQ" sz="4800" dirty="0"/>
              <a:t> </a:t>
            </a:r>
            <a:br>
              <a:rPr lang="ar-IQ" sz="4800" dirty="0"/>
            </a:br>
            <a:r>
              <a:rPr lang="ar-IQ" sz="4800" dirty="0"/>
              <a:t>2019-2020</a:t>
            </a:r>
            <a:br>
              <a:rPr lang="ar-IQ" sz="4800" dirty="0"/>
            </a:br>
            <a:r>
              <a:rPr lang="ar-IQ" sz="4800" dirty="0"/>
              <a:t>قسم الادارة العامة</a:t>
            </a:r>
            <a:r>
              <a:rPr lang="ar-IQ" dirty="0"/>
              <a:t> </a:t>
            </a:r>
            <a:endParaRPr lang="en-US" dirty="0"/>
          </a:p>
        </p:txBody>
      </p:sp>
    </p:spTree>
    <p:extLst>
      <p:ext uri="{BB962C8B-B14F-4D97-AF65-F5344CB8AC3E}">
        <p14:creationId xmlns:p14="http://schemas.microsoft.com/office/powerpoint/2010/main" val="1281335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8660" y="0"/>
            <a:ext cx="7818120" cy="390363"/>
          </a:xfrm>
          <a:prstGeom prst="rect">
            <a:avLst/>
          </a:prstGeom>
        </p:spPr>
        <p:txBody>
          <a:bodyPr wrap="square">
            <a:spAutoFit/>
          </a:bodyPr>
          <a:lstStyle/>
          <a:p>
            <a:pPr algn="ctr">
              <a:lnSpc>
                <a:spcPct val="115000"/>
              </a:lnSpc>
              <a:spcAft>
                <a:spcPts val="1000"/>
              </a:spcAft>
            </a:pPr>
            <a:r>
              <a:rPr lang="ar-IQ" dirty="0">
                <a:ea typeface="Calibri"/>
              </a:rPr>
              <a:t> </a:t>
            </a:r>
            <a:endParaRPr lang="en-US" dirty="0">
              <a:ea typeface="Calibri"/>
              <a:cs typeface="Arial"/>
            </a:endParaRPr>
          </a:p>
        </p:txBody>
      </p:sp>
      <p:sp>
        <p:nvSpPr>
          <p:cNvPr id="3" name="Rectangle 2"/>
          <p:cNvSpPr/>
          <p:nvPr/>
        </p:nvSpPr>
        <p:spPr>
          <a:xfrm>
            <a:off x="902970" y="373980"/>
            <a:ext cx="7829550" cy="4618187"/>
          </a:xfrm>
          <a:prstGeom prst="rect">
            <a:avLst/>
          </a:prstGeom>
        </p:spPr>
        <p:txBody>
          <a:bodyPr wrap="square">
            <a:spAutoFit/>
          </a:bodyPr>
          <a:lstStyle/>
          <a:p>
            <a:pPr algn="r" rtl="1">
              <a:lnSpc>
                <a:spcPct val="115000"/>
              </a:lnSpc>
              <a:spcAft>
                <a:spcPts val="1000"/>
              </a:spcAft>
            </a:pPr>
            <a:r>
              <a:rPr lang="ar-IQ" dirty="0">
                <a:solidFill>
                  <a:srgbClr val="FF0000"/>
                </a:solidFill>
                <a:ea typeface="Calibri"/>
              </a:rPr>
              <a:t>س2/ ماهو تأثير الانتخابات المحلية على الانتخابات العامة ؟ </a:t>
            </a:r>
            <a:endParaRPr lang="en-US" dirty="0">
              <a:ea typeface="Calibri"/>
              <a:cs typeface="Arial"/>
            </a:endParaRPr>
          </a:p>
          <a:p>
            <a:pPr algn="r" rtl="1">
              <a:lnSpc>
                <a:spcPct val="115000"/>
              </a:lnSpc>
              <a:spcAft>
                <a:spcPts val="1000"/>
              </a:spcAft>
            </a:pPr>
            <a:r>
              <a:rPr lang="ar-IQ" dirty="0">
                <a:solidFill>
                  <a:srgbClr val="FF0000"/>
                </a:solidFill>
                <a:ea typeface="Calibri"/>
              </a:rPr>
              <a:t>ج/ </a:t>
            </a:r>
            <a:r>
              <a:rPr lang="ar-IQ" dirty="0">
                <a:solidFill>
                  <a:srgbClr val="000000"/>
                </a:solidFill>
                <a:ea typeface="Calibri"/>
              </a:rPr>
              <a:t>ان الانتخابات المحلية تدور وجودا وعدما مع الانتخابات العامة. فالملاحظ بالنسبة للعراق من خلال الفترة 1958- 1980 لم تجري اية انتخابات لانتخاب مجلس الامة الوطني بسبب فترة الانتقال، ولم تجري كذلك اي انتخابات محلية تبعا لذلك</a:t>
            </a:r>
            <a:r>
              <a:rPr lang="en-US" dirty="0">
                <a:solidFill>
                  <a:srgbClr val="000000"/>
                </a:solidFill>
                <a:ea typeface="Calibri"/>
                <a:cs typeface="Arial"/>
              </a:rPr>
              <a:t>  </a:t>
            </a:r>
            <a:r>
              <a:rPr lang="ar-IQ" dirty="0">
                <a:solidFill>
                  <a:srgbClr val="000000"/>
                </a:solidFill>
                <a:ea typeface="Calibri"/>
              </a:rPr>
              <a:t> بل واقدمت الحكومة على تعديل نظام الادارة المحلية في سنة 1959 والغاء المواد الخاصة بالاعضاء المنتخبين في مجلس اللواء العام واقتصار اعضاءه على الاعضاء المعينين بحكم وظائفهم فقط.</a:t>
            </a:r>
            <a:endParaRPr lang="en-US" dirty="0">
              <a:ea typeface="Calibri"/>
              <a:cs typeface="Arial"/>
            </a:endParaRPr>
          </a:p>
          <a:p>
            <a:pPr algn="r" rtl="1">
              <a:lnSpc>
                <a:spcPct val="115000"/>
              </a:lnSpc>
              <a:spcAft>
                <a:spcPts val="1000"/>
              </a:spcAft>
            </a:pPr>
            <a:r>
              <a:rPr lang="ar-IQ" dirty="0">
                <a:solidFill>
                  <a:srgbClr val="000000"/>
                </a:solidFill>
                <a:ea typeface="Calibri"/>
              </a:rPr>
              <a:t>كذلك لم تجري اية انتخابات بلدية ويتم اختيار اعضاء المجالس البلدية عن طريق التعيين بواسطة السلطة  الادارية في الالوية ووزارة الداخلية او رئاسة الجمهورية  بالنسبة لمجلس امانة بغداد.</a:t>
            </a:r>
            <a:endParaRPr lang="en-US" dirty="0">
              <a:ea typeface="Calibri"/>
              <a:cs typeface="Arial"/>
            </a:endParaRPr>
          </a:p>
          <a:p>
            <a:pPr algn="r" rtl="1">
              <a:lnSpc>
                <a:spcPct val="115000"/>
              </a:lnSpc>
              <a:spcAft>
                <a:spcPts val="1000"/>
              </a:spcAft>
            </a:pPr>
            <a:r>
              <a:rPr lang="ar-IQ" dirty="0">
                <a:solidFill>
                  <a:srgbClr val="000000"/>
                </a:solidFill>
                <a:ea typeface="Calibri"/>
              </a:rPr>
              <a:t>ويلاحظ ان نتائج الانتخابات المحلية تعتبر الترمومتر السياسي لقوة الاحزاب لدى الرأي العام وهذه النتائج تعطي انطباعات عن مدى نجاح الاحزاب السياسية في الانتخابات العامة. على سبيل المثال نجاح حزب العمال البريطاني للانتخابات المحلية في مدينة لندن تعطي انطباع لنجاح حزب العمال في الانتخابات العامة القادمة. كما ان المجالس المحلية تعتبر معينا لا ينضب لتزويد المجالس النيابية بالعناصر ذات الخبرة والكفاءة والقابلية في المناقشات والامور المتعلقة بمسائل الحكومة .</a:t>
            </a:r>
            <a:endParaRPr lang="en-US" dirty="0">
              <a:ea typeface="Calibri"/>
              <a:cs typeface="Arial"/>
            </a:endParaRPr>
          </a:p>
        </p:txBody>
      </p:sp>
    </p:spTree>
    <p:extLst>
      <p:ext uri="{BB962C8B-B14F-4D97-AF65-F5344CB8AC3E}">
        <p14:creationId xmlns:p14="http://schemas.microsoft.com/office/powerpoint/2010/main" val="3468213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8650" y="296863"/>
            <a:ext cx="7772400" cy="626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3701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08610"/>
            <a:ext cx="9144000" cy="6332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8073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160" y="960632"/>
            <a:ext cx="8263890" cy="3025444"/>
          </a:xfrm>
          <a:prstGeom prst="rect">
            <a:avLst/>
          </a:prstGeom>
        </p:spPr>
        <p:txBody>
          <a:bodyPr wrap="square">
            <a:spAutoFit/>
          </a:bodyPr>
          <a:lstStyle/>
          <a:p>
            <a:pPr algn="r" rtl="1">
              <a:lnSpc>
                <a:spcPct val="115000"/>
              </a:lnSpc>
              <a:spcAft>
                <a:spcPts val="1000"/>
              </a:spcAft>
            </a:pPr>
            <a:r>
              <a:rPr lang="ar-IQ" dirty="0">
                <a:ea typeface="Calibri"/>
              </a:rPr>
              <a:t>ويبلغ هؤلاء الاعضاء جميعا بمنهاج المؤتمر بمدة لاتقل عن 20 يوما من تاريخ الاجتماع. </a:t>
            </a:r>
            <a:endParaRPr lang="en-US" dirty="0">
              <a:ea typeface="Calibri"/>
              <a:cs typeface="Arial"/>
            </a:endParaRPr>
          </a:p>
          <a:p>
            <a:pPr algn="just" rtl="1">
              <a:lnSpc>
                <a:spcPct val="115000"/>
              </a:lnSpc>
              <a:spcAft>
                <a:spcPts val="1000"/>
              </a:spcAft>
            </a:pPr>
            <a:r>
              <a:rPr lang="ar-IQ" dirty="0">
                <a:ea typeface="Calibri"/>
              </a:rPr>
              <a:t> </a:t>
            </a:r>
            <a:endParaRPr lang="en-US" dirty="0">
              <a:ea typeface="Calibri"/>
              <a:cs typeface="Arial"/>
            </a:endParaRPr>
          </a:p>
          <a:p>
            <a:pPr algn="just" rtl="1">
              <a:lnSpc>
                <a:spcPct val="115000"/>
              </a:lnSpc>
              <a:spcAft>
                <a:spcPts val="1000"/>
              </a:spcAft>
            </a:pPr>
            <a:r>
              <a:rPr lang="ar-IQ" dirty="0">
                <a:ea typeface="Calibri"/>
              </a:rPr>
              <a:t>اما مؤتمرات البلديات اصبحت غير ذات موضوع  بعد صدور نظام الادارة  المحلية السابق اذ حل مؤتمر المحافظة محل المؤتمر الخاص  الذي كان ينعقد في مركز اللواء بدعوة من المحافظ .</a:t>
            </a:r>
            <a:endParaRPr lang="en-US" dirty="0">
              <a:ea typeface="Calibri"/>
              <a:cs typeface="Arial"/>
            </a:endParaRPr>
          </a:p>
          <a:p>
            <a:pPr algn="just" rtl="1">
              <a:lnSpc>
                <a:spcPct val="115000"/>
              </a:lnSpc>
              <a:spcAft>
                <a:spcPts val="1000"/>
              </a:spcAft>
            </a:pPr>
            <a:r>
              <a:rPr lang="ar-IQ" dirty="0">
                <a:ea typeface="Calibri"/>
              </a:rPr>
              <a:t>وان المؤتمر السنوي العام حل محل مؤتمر البلديات السنوي الذي كان يدعو اليه وزير الشؤون البلدية والقروية وينعقد في بغداد ويحضره امين بغداد ورؤساء بلديات الصنف الممتاز والاول والثاني وممثلي الوزارات والدوائر ذات العلاقة بالمواضيع التي يناقشها المؤتمر، ويدرس هذا المؤتمر المشاكل العامة المشتركة التي تهم البلديات وتقديم التوصيات التي تساعد على رفع مستوى البلديات .</a:t>
            </a:r>
            <a:endParaRPr lang="en-US" dirty="0">
              <a:ea typeface="Calibri"/>
              <a:cs typeface="Arial"/>
            </a:endParaRPr>
          </a:p>
        </p:txBody>
      </p:sp>
    </p:spTree>
    <p:extLst>
      <p:ext uri="{BB962C8B-B14F-4D97-AF65-F5344CB8AC3E}">
        <p14:creationId xmlns:p14="http://schemas.microsoft.com/office/powerpoint/2010/main" val="873362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447</TotalTime>
  <Words>196</Words>
  <Application>Microsoft Office PowerPoint</Application>
  <PresentationFormat>عرض على الشاشة (4:3)</PresentationFormat>
  <Paragraphs>10</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Office Theme</vt:lpstr>
      <vt:lpstr>المجالس المحلية  د.سلمى حتيتة رحيمة    2019-2020 قسم الادارة العامة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salma</dc:creator>
  <cp:lastModifiedBy>9647702907118</cp:lastModifiedBy>
  <cp:revision>50</cp:revision>
  <dcterms:created xsi:type="dcterms:W3CDTF">2020-03-24T08:03:13Z</dcterms:created>
  <dcterms:modified xsi:type="dcterms:W3CDTF">2020-11-28T10:11:33Z</dcterms:modified>
</cp:coreProperties>
</file>