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1139" autoAdjust="0"/>
    <p:restoredTop sz="94660"/>
  </p:normalViewPr>
  <p:slideViewPr>
    <p:cSldViewPr>
      <p:cViewPr>
        <p:scale>
          <a:sx n="66" d="100"/>
          <a:sy n="66" d="100"/>
        </p:scale>
        <p:origin x="-118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47525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dirty="0">
                <a:solidFill>
                  <a:srgbClr val="8064A2">
                    <a:lumMod val="75000"/>
                  </a:srgbClr>
                </a:solidFill>
                <a:ea typeface="+mn-ea"/>
                <a:cs typeface="Arial"/>
              </a:rPr>
              <a:t>د. امتثال رشيد بجاي </a:t>
            </a:r>
            <a:br>
              <a:rPr lang="ar-IQ" dirty="0">
                <a:solidFill>
                  <a:srgbClr val="8064A2">
                    <a:lumMod val="75000"/>
                  </a:srgbClr>
                </a:solidFill>
                <a:ea typeface="+mn-ea"/>
                <a:cs typeface="Arial"/>
              </a:rPr>
            </a:br>
            <a:r>
              <a:rPr lang="ar-IQ" dirty="0">
                <a:solidFill>
                  <a:srgbClr val="8064A2">
                    <a:lumMod val="75000"/>
                  </a:srgbClr>
                </a:solidFill>
                <a:ea typeface="+mn-ea"/>
                <a:cs typeface="Arial"/>
              </a:rPr>
              <a:t>محاسبة كلفة 1 </a:t>
            </a:r>
            <a:br>
              <a:rPr lang="ar-IQ" dirty="0">
                <a:solidFill>
                  <a:srgbClr val="8064A2">
                    <a:lumMod val="75000"/>
                  </a:srgbClr>
                </a:solidFill>
                <a:ea typeface="+mn-ea"/>
                <a:cs typeface="Arial"/>
              </a:rPr>
            </a:br>
            <a:r>
              <a:rPr lang="ar-IQ" dirty="0">
                <a:solidFill>
                  <a:srgbClr val="8064A2">
                    <a:lumMod val="75000"/>
                  </a:srgbClr>
                </a:solidFill>
                <a:ea typeface="+mn-ea"/>
                <a:cs typeface="Arial"/>
              </a:rPr>
              <a:t>مرحلة ثالثة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54187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6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72509" y="548680"/>
            <a:ext cx="7998981" cy="5577483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896885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35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560" y="692696"/>
            <a:ext cx="7416824" cy="5433467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819467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What is the difference between cost centers, cost elements and cost unit?</a:t>
            </a:r>
          </a:p>
          <a:p>
            <a:r>
              <a:rPr lang="ar-IQ" dirty="0"/>
              <a:t>ما الفرق بين مراكز الكلفة وعناصر الكلفة ووحدة الكلفة </a:t>
            </a:r>
          </a:p>
          <a:p>
            <a:r>
              <a:rPr lang="en-US" dirty="0"/>
              <a:t>cost centers </a:t>
            </a:r>
            <a:r>
              <a:rPr lang="ar-IQ" dirty="0"/>
              <a:t>مراكز الكلفة : هو دائرة  اداء نشاط اقتصادي متجانس ويحتوي على مجموعة متماثلة من عوامل الانتاج وينتج عنه منتج ( سلعة او خدمة) متميزة قابلة للقياس وينبغي ان يكون المركز ممثلا لوحدة مسؤولية محددة طبقا للهيكل التنظيمي في الوحدة الاقتصادية.</a:t>
            </a:r>
          </a:p>
          <a:p>
            <a:r>
              <a:rPr lang="en-US" dirty="0"/>
              <a:t>cost elements </a:t>
            </a:r>
            <a:r>
              <a:rPr lang="ar-IQ" dirty="0"/>
              <a:t>عناصر الكلفة : عناصر التكاليف حسب طبيعتها او نوعيتها  ( المواد – والاجور- والمصاريف) وهي احد انواع الاستخدامات التي تتكون منها كلفة المنتج.</a:t>
            </a:r>
          </a:p>
          <a:p>
            <a:r>
              <a:rPr lang="en-US" dirty="0"/>
              <a:t>cost unit </a:t>
            </a:r>
            <a:r>
              <a:rPr lang="ar-IQ" dirty="0"/>
              <a:t>وحدة الكلفة : هي وحدة قياس قد تتمثل بكمية منتوج او خدمة او وقت انجاز والتي </a:t>
            </a:r>
            <a:r>
              <a:rPr lang="ar-IQ" dirty="0" err="1"/>
              <a:t>بالامكان</a:t>
            </a:r>
            <a:r>
              <a:rPr lang="ar-IQ" dirty="0"/>
              <a:t> تخصيص النفقات اليها بسهولة 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44076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Autofit/>
          </a:bodyPr>
          <a:lstStyle/>
          <a:p>
            <a:r>
              <a:rPr lang="ar-IQ" sz="1600" dirty="0"/>
              <a:t>تعاريف مهمة </a:t>
            </a:r>
            <a:r>
              <a:rPr lang="en-US" sz="1600" dirty="0"/>
              <a:t>Important Definitions</a:t>
            </a:r>
          </a:p>
          <a:p>
            <a:r>
              <a:rPr lang="en-US" sz="1600" dirty="0"/>
              <a:t>●	Direct materials Costs  </a:t>
            </a:r>
            <a:r>
              <a:rPr lang="ar-IQ" sz="1600" dirty="0"/>
              <a:t>كلف المواد مباشرة : وهي التكاليف التي تدخل في تشكيل السلعة ويمكن تحديد نصيب كل وحدة منتجة منها بدقة . مثال : القماش في صناعة الملابس ، الجلد في صناعة الأحذية ، الخشب في صناعة الأثاث .</a:t>
            </a:r>
          </a:p>
          <a:p>
            <a:r>
              <a:rPr lang="ar-IQ" sz="1600" dirty="0"/>
              <a:t>●	 </a:t>
            </a:r>
            <a:r>
              <a:rPr lang="en-US" sz="1600" dirty="0"/>
              <a:t>indirect material Costs </a:t>
            </a:r>
            <a:r>
              <a:rPr lang="ar-IQ" sz="1600" dirty="0"/>
              <a:t>كلف المواد غير مباشرة : وهي التكاليف التي تدخل في تصنيع الوحدة بشكل غير جوهري ولا يمكن تحيد نصيب الوحدة المنتجة منها بدقة ، مثال :  الصمغ والمسامير في بعض الصناعات ، الوقود والزيوت ومواد التشحيم ومواد النظافة .</a:t>
            </a:r>
          </a:p>
          <a:p>
            <a:r>
              <a:rPr lang="ar-IQ" sz="1600" dirty="0"/>
              <a:t>●	</a:t>
            </a:r>
            <a:r>
              <a:rPr lang="en-US" sz="1600" dirty="0"/>
              <a:t>Direct manufacturing labor Costs  </a:t>
            </a:r>
            <a:r>
              <a:rPr lang="ar-IQ" sz="1600" dirty="0"/>
              <a:t>كلف الأجور الصناعية المباشرة : وهي التكاليف التي تمثل أجور العمال الذين يعملون على آلات إنتاج الوحدات أو يتولون مهمات تتعلق بالوحدات بحيث يمكن معرفة الزمن الذي يستغرقه أحدهم في مهمته الإنتاجية ، مثل أجور النجارين في مصنع للأثاث ، أو الخياطين في مصنع الخياطة . </a:t>
            </a:r>
          </a:p>
          <a:p>
            <a:r>
              <a:rPr lang="ar-IQ" sz="1600" dirty="0"/>
              <a:t>●	</a:t>
            </a:r>
            <a:r>
              <a:rPr lang="en-US" sz="1600" dirty="0"/>
              <a:t>indirect manufacturing labor Costs  </a:t>
            </a:r>
            <a:r>
              <a:rPr lang="ar-IQ" sz="1600" dirty="0"/>
              <a:t>كلف الأجور الصناعية غير مباشرة :  وهي التكاليف التي تمثل الأجور المدفوعة للعاملين في مهام مساندة ( لا يعملون مباشرة في الإنتاج ) مثل أجور عمال النظافة والإشراف . </a:t>
            </a:r>
          </a:p>
          <a:p>
            <a:r>
              <a:rPr lang="ar-IQ" sz="1600" dirty="0"/>
              <a:t>●	</a:t>
            </a:r>
            <a:r>
              <a:rPr lang="en-US" sz="1600" dirty="0"/>
              <a:t>manufacturing overhead costs </a:t>
            </a:r>
            <a:r>
              <a:rPr lang="ar-IQ" sz="1600" dirty="0"/>
              <a:t>تكاليف المصاريف الصناعية  : وهي مصروفات أو نفقات تتعلق بالنشاط الإنتاجي أو التسويقي أو الإداري ، وتنقسم إلى : </a:t>
            </a:r>
          </a:p>
          <a:p>
            <a:r>
              <a:rPr lang="ar-IQ" sz="1600" dirty="0"/>
              <a:t> كلف المصاريف الصناعية المباشرة : وهي تكلفة لازمة بشكل مباشر لإنتاج المنتج ،مثل تكلفة التصميمات  الهندسية  لسلعة معينة ، تكاليف البحوث والتطوير الخاصة بسلعة أخرى  .</a:t>
            </a:r>
          </a:p>
          <a:p>
            <a:r>
              <a:rPr lang="ar-IQ" sz="1600" dirty="0"/>
              <a:t>    كلف المصاريف الصناعية غير مباشرة : وهي التكاليف المتعلقة بالمصنع(مجموعة المنتجات)ويطلق عليها (المصاريف الصناعية غير المباشرة ) مثل : تكلفة الإيجار والإضاءة والاستهلاك والتبريد .</a:t>
            </a:r>
          </a:p>
          <a:p>
            <a:endParaRPr lang="ar-IQ" sz="1600" dirty="0"/>
          </a:p>
          <a:p>
            <a:r>
              <a:rPr lang="ar-IQ" sz="1600" dirty="0"/>
              <a:t>●	</a:t>
            </a:r>
            <a:r>
              <a:rPr lang="en-US" sz="1600" dirty="0"/>
              <a:t>Prime Costs </a:t>
            </a:r>
            <a:r>
              <a:rPr lang="ar-IQ" sz="1600" dirty="0"/>
              <a:t>الكلفة الاولية : وتتكون من مجموع كلفة المواد المباشرة والاجور المباشرة والمصاريف الصناعية المباشرة ان وجدت.</a:t>
            </a:r>
          </a:p>
          <a:p>
            <a:r>
              <a:rPr lang="ar-IQ" sz="1600" dirty="0"/>
              <a:t>●	</a:t>
            </a:r>
            <a:r>
              <a:rPr lang="en-US" sz="1600" dirty="0"/>
              <a:t>Conversion Costs </a:t>
            </a:r>
            <a:r>
              <a:rPr lang="ar-IQ" sz="1600" dirty="0"/>
              <a:t>كلفة التحويل (التشكيل): وتتكون من مجموع  كلف الأجور المباشرة زائدا كلف المصاريف الصناعية غير المباشرة.</a:t>
            </a:r>
          </a:p>
          <a:p>
            <a:endParaRPr lang="ar-IQ" sz="1600" dirty="0"/>
          </a:p>
        </p:txBody>
      </p:sp>
    </p:spTree>
    <p:extLst>
      <p:ext uri="{BB962C8B-B14F-4D97-AF65-F5344CB8AC3E}">
        <p14:creationId xmlns:p14="http://schemas.microsoft.com/office/powerpoint/2010/main" val="3985880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Cost </a:t>
            </a:r>
            <a:r>
              <a:rPr lang="en-US" sz="3100" dirty="0"/>
              <a:t>Classification  </a:t>
            </a:r>
            <a:r>
              <a:rPr lang="ar-IQ" sz="3100" dirty="0"/>
              <a:t>تبويب او تصنيفات التكاليف </a:t>
            </a:r>
            <a:br>
              <a:rPr lang="ar-IQ" sz="3100" dirty="0"/>
            </a:br>
            <a:r>
              <a:rPr lang="en-US" sz="3100" dirty="0"/>
              <a:t>Explain Cost Classification                                  </a:t>
            </a:r>
            <a:r>
              <a:rPr lang="ar-IQ" sz="3100" dirty="0"/>
              <a:t>اشرح تصنيفات التكاليف </a:t>
            </a:r>
            <a:br>
              <a:rPr lang="ar-IQ" sz="3100" dirty="0"/>
            </a:br>
            <a:r>
              <a:rPr lang="ar-IQ" sz="3100" dirty="0"/>
              <a:t>تصنف التكاليف  بعدة طرق اهمها:-</a:t>
            </a:r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259632" y="2492896"/>
            <a:ext cx="6400800" cy="3528392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4" name="image15.jpg" descr="C:\Users\ALQURSAN\Desktop\Untitled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611560" y="2588895"/>
            <a:ext cx="7704855" cy="1680210"/>
          </a:xfrm>
          <a:prstGeom prst="rect">
            <a:avLst/>
          </a:prstGeom>
          <a:ln w="38100">
            <a:solidFill>
              <a:srgbClr val="000000"/>
            </a:solidFill>
            <a:prstDash val="solid"/>
          </a:ln>
        </p:spPr>
      </p:pic>
    </p:spTree>
    <p:extLst>
      <p:ext uri="{BB962C8B-B14F-4D97-AF65-F5344CB8AC3E}">
        <p14:creationId xmlns:p14="http://schemas.microsoft.com/office/powerpoint/2010/main" val="319885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24.png" descr="C:\Users\ALQURSAN\Desktop\Untitled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71500" y="1505744"/>
            <a:ext cx="8001000" cy="3590925"/>
          </a:xfrm>
          <a:prstGeom prst="rect">
            <a:avLst/>
          </a:prstGeom>
          <a:ln w="38100">
            <a:solidFill>
              <a:srgbClr val="000000"/>
            </a:solidFill>
            <a:prstDash val="solid"/>
          </a:ln>
        </p:spPr>
      </p:pic>
    </p:spTree>
    <p:extLst>
      <p:ext uri="{BB962C8B-B14F-4D97-AF65-F5344CB8AC3E}">
        <p14:creationId xmlns:p14="http://schemas.microsoft.com/office/powerpoint/2010/main" val="371502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30.png" descr="C:\Users\ALQURSAN\Desktop\Untitled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33425" y="548681"/>
            <a:ext cx="7677150" cy="5262364"/>
          </a:xfrm>
          <a:prstGeom prst="rect">
            <a:avLst/>
          </a:prstGeom>
          <a:ln w="38100">
            <a:solidFill>
              <a:srgbClr val="000000"/>
            </a:solidFill>
            <a:prstDash val="solid"/>
          </a:ln>
        </p:spPr>
      </p:pic>
    </p:spTree>
    <p:extLst>
      <p:ext uri="{BB962C8B-B14F-4D97-AF65-F5344CB8AC3E}">
        <p14:creationId xmlns:p14="http://schemas.microsoft.com/office/powerpoint/2010/main" val="1198674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11560" y="1052736"/>
            <a:ext cx="7992888" cy="4586064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4" name="image19.png" descr="C:\Users\ALQURSAN\Desktop\Untitled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511617" y="1124744"/>
            <a:ext cx="6120765" cy="3743166"/>
          </a:xfrm>
          <a:prstGeom prst="rect">
            <a:avLst/>
          </a:prstGeom>
          <a:ln w="38100">
            <a:solidFill>
              <a:srgbClr val="000000"/>
            </a:solidFill>
            <a:prstDash val="solid"/>
          </a:ln>
        </p:spPr>
      </p:pic>
    </p:spTree>
    <p:extLst>
      <p:ext uri="{BB962C8B-B14F-4D97-AF65-F5344CB8AC3E}">
        <p14:creationId xmlns:p14="http://schemas.microsoft.com/office/powerpoint/2010/main" val="2433400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2400" dirty="0" smtClean="0"/>
              <a:t/>
            </a:r>
            <a:br>
              <a:rPr lang="ar-IQ" sz="2400" dirty="0" smtClean="0"/>
            </a:br>
            <a:r>
              <a:rPr lang="ar-IQ" sz="2400" dirty="0"/>
              <a:t/>
            </a:r>
            <a:br>
              <a:rPr lang="ar-IQ" sz="2400" dirty="0"/>
            </a:br>
            <a:r>
              <a:rPr lang="ar-IQ" sz="2400" dirty="0" smtClean="0"/>
              <a:t>وتتمثل </a:t>
            </a:r>
            <a:r>
              <a:rPr lang="ar-IQ" sz="2400" dirty="0"/>
              <a:t>معايير التفرقة بين  التكاليف المباشرة والتكاليف الغير مباشرة بالاتي : </a:t>
            </a:r>
            <a:br>
              <a:rPr lang="ar-IQ" sz="2400" dirty="0"/>
            </a:br>
            <a:r>
              <a:rPr lang="en-US" sz="2400" dirty="0"/>
              <a:t>Describe the criteria for distinguishing between direct costs and indirect costs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ar-IQ" sz="2400" dirty="0"/>
          </a:p>
        </p:txBody>
      </p:sp>
      <p:pic>
        <p:nvPicPr>
          <p:cNvPr id="4" name="image23.png" descr="C:\Users\ALQURSAN\Desktop\Untitled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484784"/>
            <a:ext cx="8229600" cy="3553385"/>
          </a:xfrm>
          <a:prstGeom prst="rect">
            <a:avLst/>
          </a:prstGeom>
          <a:ln w="38100">
            <a:solidFill>
              <a:srgbClr val="000000"/>
            </a:solidFill>
            <a:prstDash val="solid"/>
          </a:ln>
        </p:spPr>
      </p:pic>
    </p:spTree>
    <p:extLst>
      <p:ext uri="{BB962C8B-B14F-4D97-AF65-F5344CB8AC3E}">
        <p14:creationId xmlns:p14="http://schemas.microsoft.com/office/powerpoint/2010/main" val="1436470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38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90575" y="476672"/>
            <a:ext cx="7562850" cy="5553447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988842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en-US" sz="2400" dirty="0"/>
              <a:t/>
            </a:r>
            <a:br>
              <a:rPr lang="en-US" sz="2400" dirty="0"/>
            </a:br>
            <a:r>
              <a:rPr lang="ar-IQ" sz="2400" dirty="0" smtClean="0"/>
              <a:t/>
            </a:r>
            <a:br>
              <a:rPr lang="ar-IQ" sz="2400" dirty="0" smtClean="0"/>
            </a:br>
            <a:r>
              <a:rPr lang="ar-IQ" sz="2400" dirty="0"/>
              <a:t/>
            </a:r>
            <a:br>
              <a:rPr lang="ar-IQ" sz="2400" dirty="0"/>
            </a:br>
            <a:r>
              <a:rPr lang="en-US" sz="2400" dirty="0" smtClean="0"/>
              <a:t>Explain </a:t>
            </a:r>
            <a:r>
              <a:rPr lang="en-US" sz="2400" dirty="0"/>
              <a:t>the cost classification as it relates to production or flexibility?</a:t>
            </a:r>
            <a:br>
              <a:rPr lang="en-US" sz="2400" dirty="0"/>
            </a:br>
            <a:r>
              <a:rPr lang="en-US" sz="2400" dirty="0" smtClean="0"/>
              <a:t>                  </a:t>
            </a:r>
            <a:r>
              <a:rPr lang="ar-IQ" sz="2400" dirty="0"/>
              <a:t>اشرح تصنيف \التكاليف حسب علاقتها بحجم الإنتاج او المرونة؟</a:t>
            </a:r>
            <a:br>
              <a:rPr lang="ar-IQ" sz="2400" dirty="0"/>
            </a:br>
            <a:r>
              <a:rPr lang="ar-IQ" sz="2400" dirty="0" smtClean="0"/>
              <a:t>التكاليف </a:t>
            </a:r>
            <a:r>
              <a:rPr lang="ar-IQ" sz="2400" dirty="0"/>
              <a:t>المتغيرة</a:t>
            </a:r>
            <a:br>
              <a:rPr lang="ar-IQ" sz="2400" dirty="0"/>
            </a:br>
            <a:r>
              <a:rPr lang="ar-IQ" sz="2400" dirty="0"/>
              <a:t/>
            </a:r>
            <a:br>
              <a:rPr lang="ar-IQ" sz="2400" dirty="0"/>
            </a:br>
            <a:endParaRPr lang="ar-IQ" sz="2400" dirty="0"/>
          </a:p>
        </p:txBody>
      </p:sp>
      <p:pic>
        <p:nvPicPr>
          <p:cNvPr id="4" name="image34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34999" y="2060575"/>
            <a:ext cx="7674001" cy="4065588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621910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5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8226" y="620688"/>
            <a:ext cx="8127548" cy="5505475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4174849731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128</Words>
  <Application>Microsoft Office PowerPoint</Application>
  <PresentationFormat>On-screen Show (4:3)</PresentationFormat>
  <Paragraphs>20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سمة Office</vt:lpstr>
      <vt:lpstr>د. امتثال رشيد بجاي  محاسبة كلفة 1  مرحلة ثالثة</vt:lpstr>
      <vt:lpstr>  Cost Classification  تبويب او تصنيفات التكاليف  Explain Cost Classification                                  اشرح تصنيفات التكاليف  تصنف التكاليف  بعدة طرق اهمها:- </vt:lpstr>
      <vt:lpstr>PowerPoint Presentation</vt:lpstr>
      <vt:lpstr>PowerPoint Presentation</vt:lpstr>
      <vt:lpstr>PowerPoint Presentation</vt:lpstr>
      <vt:lpstr>  وتتمثل معايير التفرقة بين  التكاليف المباشرة والتكاليف الغير مباشرة بالاتي :  Describe the criteria for distinguishing between direct costs and indirect costs  </vt:lpstr>
      <vt:lpstr>PowerPoint Presentation</vt:lpstr>
      <vt:lpstr>   Explain the cost classification as it relates to production or flexibility?                   اشرح تصنيف \التكاليف حسب علاقتها بحجم الإنتاج او المرونة؟ التكاليف المتغيرة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RAGHAD</dc:creator>
  <cp:lastModifiedBy>HP ProBook 6570b</cp:lastModifiedBy>
  <cp:revision>3</cp:revision>
  <dcterms:created xsi:type="dcterms:W3CDTF">2020-11-02T18:59:41Z</dcterms:created>
  <dcterms:modified xsi:type="dcterms:W3CDTF">2020-11-03T18:13:02Z</dcterms:modified>
</cp:coreProperties>
</file>