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42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18/03/1442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18/03/1442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18/03/1442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700809"/>
            <a:ext cx="7772400" cy="4176464"/>
          </a:xfrm>
        </p:spPr>
        <p:style>
          <a:lnRef idx="1">
            <a:schemeClr val="accent2"/>
          </a:lnRef>
          <a:fillRef idx="2">
            <a:schemeClr val="accent2"/>
          </a:fillRef>
          <a:effectRef idx="1">
            <a:schemeClr val="accent2"/>
          </a:effectRef>
          <a:fontRef idx="minor">
            <a:schemeClr val="dk1"/>
          </a:fontRef>
        </p:style>
        <p:txBody>
          <a:bodyPr>
            <a:normAutofit/>
          </a:bodyPr>
          <a:lstStyle/>
          <a:p>
            <a:r>
              <a:rPr lang="ar-IQ" dirty="0">
                <a:solidFill>
                  <a:srgbClr val="8064A2">
                    <a:lumMod val="75000"/>
                  </a:srgbClr>
                </a:solidFill>
                <a:ea typeface="+mn-ea"/>
                <a:cs typeface="Arial"/>
              </a:rPr>
              <a:t>د. امتثال رشيد بجاي </a:t>
            </a:r>
            <a:br>
              <a:rPr lang="ar-IQ" dirty="0">
                <a:solidFill>
                  <a:srgbClr val="8064A2">
                    <a:lumMod val="75000"/>
                  </a:srgbClr>
                </a:solidFill>
                <a:ea typeface="+mn-ea"/>
                <a:cs typeface="Arial"/>
              </a:rPr>
            </a:br>
            <a:r>
              <a:rPr lang="ar-IQ" dirty="0">
                <a:solidFill>
                  <a:srgbClr val="8064A2">
                    <a:lumMod val="75000"/>
                  </a:srgbClr>
                </a:solidFill>
                <a:ea typeface="+mn-ea"/>
                <a:cs typeface="Arial"/>
              </a:rPr>
              <a:t>محاسبة كلفة 1 </a:t>
            </a:r>
            <a:br>
              <a:rPr lang="ar-IQ" dirty="0">
                <a:solidFill>
                  <a:srgbClr val="8064A2">
                    <a:lumMod val="75000"/>
                  </a:srgbClr>
                </a:solidFill>
                <a:ea typeface="+mn-ea"/>
                <a:cs typeface="Arial"/>
              </a:rPr>
            </a:br>
            <a:r>
              <a:rPr lang="ar-IQ" dirty="0">
                <a:solidFill>
                  <a:srgbClr val="8064A2">
                    <a:lumMod val="75000"/>
                  </a:srgbClr>
                </a:solidFill>
                <a:ea typeface="+mn-ea"/>
                <a:cs typeface="Arial"/>
              </a:rPr>
              <a:t>مرحلة ثالثة</a:t>
            </a:r>
            <a:endParaRPr lang="ar-IQ" dirty="0"/>
          </a:p>
        </p:txBody>
      </p:sp>
    </p:spTree>
    <p:extLst>
      <p:ext uri="{BB962C8B-B14F-4D97-AF65-F5344CB8AC3E}">
        <p14:creationId xmlns:p14="http://schemas.microsoft.com/office/powerpoint/2010/main" val="2503197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92500" lnSpcReduction="20000"/>
          </a:bodyPr>
          <a:lstStyle/>
          <a:p>
            <a:pPr algn="l"/>
            <a:r>
              <a:rPr lang="en-US" sz="3000" dirty="0"/>
              <a:t>EX3 Direct and absorption costing ,During the past year , Morgan Company produced 15000 units (100% of normal capacity) of a product and sold 120000 of these units production costs consisted  of 300000$ direct materials ,375000 $ direct labor, 150000 $  variable factory overhead, and 187500 $ fixed factory overhead . </a:t>
            </a:r>
          </a:p>
          <a:p>
            <a:pPr algn="l"/>
            <a:r>
              <a:rPr lang="en-US" sz="3000" dirty="0"/>
              <a:t>Required :</a:t>
            </a:r>
          </a:p>
          <a:p>
            <a:pPr algn="l"/>
            <a:r>
              <a:rPr lang="en-US" sz="3000" dirty="0"/>
              <a:t>1)	Using direct costing, Compute (a) the per unit cost of production and (b) the year- end inventory  cost.</a:t>
            </a:r>
          </a:p>
          <a:p>
            <a:pPr algn="l"/>
            <a:r>
              <a:rPr lang="en-US" sz="3000" dirty="0"/>
              <a:t>2)	Using absorption costing, Compute (a) the per unit cost of production and (b) the year- end inventory  cost.</a:t>
            </a:r>
          </a:p>
          <a:p>
            <a:endParaRPr lang="ar-IQ" dirty="0"/>
          </a:p>
        </p:txBody>
      </p:sp>
    </p:spTree>
    <p:extLst>
      <p:ext uri="{BB962C8B-B14F-4D97-AF65-F5344CB8AC3E}">
        <p14:creationId xmlns:p14="http://schemas.microsoft.com/office/powerpoint/2010/main" val="777916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algn="l"/>
            <a:r>
              <a:rPr lang="en-US" sz="1800" dirty="0"/>
              <a:t>EX4 Absorption and direct costing , N Company began its operations on  January 1 , 19A  and produces one product that sells for $7 Normal capacity is 100000 units per year with 100000 units  produced and 80000 units sold in 19A , Manufacturing costs and marketing and administrative  expenses were as follows :</a:t>
            </a:r>
            <a:endParaRPr lang="ar-IQ" sz="1800" dirty="0"/>
          </a:p>
        </p:txBody>
      </p:sp>
      <p:graphicFrame>
        <p:nvGraphicFramePr>
          <p:cNvPr id="4" name="جدول 3"/>
          <p:cNvGraphicFramePr>
            <a:graphicFrameLocks noGrp="1"/>
          </p:cNvGraphicFramePr>
          <p:nvPr>
            <p:extLst>
              <p:ext uri="{D42A27DB-BD31-4B8C-83A1-F6EECF244321}">
                <p14:modId xmlns:p14="http://schemas.microsoft.com/office/powerpoint/2010/main" val="1537885106"/>
              </p:ext>
            </p:extLst>
          </p:nvPr>
        </p:nvGraphicFramePr>
        <p:xfrm>
          <a:off x="323528" y="1844824"/>
          <a:ext cx="6572250" cy="1226820"/>
        </p:xfrm>
        <a:graphic>
          <a:graphicData uri="http://schemas.openxmlformats.org/drawingml/2006/table">
            <a:tbl>
              <a:tblPr bandRow="1"/>
              <a:tblGrid>
                <a:gridCol w="3240727"/>
                <a:gridCol w="1169557"/>
                <a:gridCol w="2161966"/>
              </a:tblGrid>
              <a:tr h="0">
                <a:tc>
                  <a:txBody>
                    <a:bodyPr/>
                    <a:lstStyle/>
                    <a:p>
                      <a:pPr algn="just" rtl="1">
                        <a:lnSpc>
                          <a:spcPct val="115000"/>
                        </a:lnSpc>
                        <a:spcAft>
                          <a:spcPts val="1000"/>
                        </a:spcAft>
                      </a:pPr>
                      <a:r>
                        <a:rPr lang="en-US" sz="1400">
                          <a:effectLst/>
                          <a:latin typeface="Simplified Arabic"/>
                          <a:ea typeface="Simplified Arabic"/>
                          <a:cs typeface="Calibri"/>
                        </a:rPr>
                        <a:t>item</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Fixed costs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Variable costs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1000"/>
                        </a:spcAft>
                      </a:pPr>
                      <a:r>
                        <a:rPr lang="en-US" sz="1400">
                          <a:effectLst/>
                          <a:latin typeface="Simplified Arabic"/>
                          <a:ea typeface="Simplified Arabic"/>
                          <a:cs typeface="Calibri"/>
                        </a:rPr>
                        <a:t>Materials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1.50 per unit produced</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1000"/>
                        </a:spcAft>
                      </a:pPr>
                      <a:r>
                        <a:rPr lang="en-US" sz="1400">
                          <a:effectLst/>
                          <a:latin typeface="Simplified Arabic"/>
                          <a:ea typeface="Simplified Arabic"/>
                          <a:cs typeface="Calibri"/>
                        </a:rPr>
                        <a:t>Direct labor</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100 per unit produced</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1000"/>
                        </a:spcAft>
                      </a:pPr>
                      <a:r>
                        <a:rPr lang="en-US" sz="1400">
                          <a:effectLst/>
                          <a:latin typeface="Simplified Arabic"/>
                          <a:ea typeface="Simplified Arabic"/>
                          <a:cs typeface="Calibri"/>
                        </a:rPr>
                        <a:t>Factory overhead</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150000 $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0.50 per unit produced</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rtl="1">
                        <a:lnSpc>
                          <a:spcPct val="115000"/>
                        </a:lnSpc>
                        <a:spcAft>
                          <a:spcPts val="1000"/>
                        </a:spcAft>
                      </a:pPr>
                      <a:r>
                        <a:rPr lang="en-US" sz="1400">
                          <a:effectLst/>
                          <a:latin typeface="Simplified Arabic"/>
                          <a:ea typeface="Simplified Arabic"/>
                          <a:cs typeface="Calibri"/>
                        </a:rPr>
                        <a:t>marketing and administrative  expenses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80000 $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dirty="0">
                          <a:effectLst/>
                          <a:latin typeface="Simplified Arabic"/>
                          <a:ea typeface="Simplified Arabic"/>
                          <a:cs typeface="Calibri"/>
                        </a:rPr>
                        <a:t>0.50 per unit sold</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مستطيل 4"/>
          <p:cNvSpPr/>
          <p:nvPr/>
        </p:nvSpPr>
        <p:spPr>
          <a:xfrm>
            <a:off x="323528" y="3284984"/>
            <a:ext cx="7848872" cy="2308324"/>
          </a:xfrm>
          <a:prstGeom prst="rect">
            <a:avLst/>
          </a:prstGeom>
        </p:spPr>
        <p:txBody>
          <a:bodyPr wrap="square">
            <a:spAutoFit/>
          </a:bodyPr>
          <a:lstStyle/>
          <a:p>
            <a:pPr algn="l" rtl="0"/>
            <a:r>
              <a:rPr lang="en-US" dirty="0"/>
              <a:t>There were no variances form the standard variable costs, Any under – or over applied overhead is written off directly at year end as an adjustment to the cost of good sold . </a:t>
            </a:r>
          </a:p>
          <a:p>
            <a:pPr algn="l" rtl="0"/>
            <a:r>
              <a:rPr lang="en-US" dirty="0"/>
              <a:t>Required:</a:t>
            </a:r>
          </a:p>
          <a:p>
            <a:pPr algn="l" rtl="0"/>
            <a:r>
              <a:rPr lang="en-US" dirty="0"/>
              <a:t>1.	In presenting  inventory on the December 31,19A balance sheet ,Compute the unit – Cost under absorption costing.</a:t>
            </a:r>
          </a:p>
          <a:p>
            <a:pPr algn="l" rtl="0"/>
            <a:r>
              <a:rPr lang="en-US" dirty="0"/>
              <a:t>2.	Determine the 19A  Operating income , using direct costing.</a:t>
            </a:r>
          </a:p>
          <a:p>
            <a:endParaRPr lang="en-US" dirty="0"/>
          </a:p>
        </p:txBody>
      </p:sp>
    </p:spTree>
    <p:extLst>
      <p:ext uri="{BB962C8B-B14F-4D97-AF65-F5344CB8AC3E}">
        <p14:creationId xmlns:p14="http://schemas.microsoft.com/office/powerpoint/2010/main" val="168730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3528" y="404665"/>
            <a:ext cx="7772400" cy="1224136"/>
          </a:xfrm>
        </p:spPr>
        <p:txBody>
          <a:bodyPr>
            <a:normAutofit/>
          </a:bodyPr>
          <a:lstStyle/>
          <a:p>
            <a:pPr algn="l"/>
            <a:r>
              <a:rPr lang="en-US" sz="2400" dirty="0"/>
              <a:t>EX5  Income  statements- absorption costing &amp; direct costing ,The following data pertain  to April </a:t>
            </a:r>
            <a:endParaRPr lang="ar-IQ" sz="2400" dirty="0"/>
          </a:p>
        </p:txBody>
      </p:sp>
      <p:graphicFrame>
        <p:nvGraphicFramePr>
          <p:cNvPr id="4" name="جدول 3"/>
          <p:cNvGraphicFramePr>
            <a:graphicFrameLocks noGrp="1"/>
          </p:cNvGraphicFramePr>
          <p:nvPr>
            <p:extLst>
              <p:ext uri="{D42A27DB-BD31-4B8C-83A1-F6EECF244321}">
                <p14:modId xmlns:p14="http://schemas.microsoft.com/office/powerpoint/2010/main" val="523083271"/>
              </p:ext>
            </p:extLst>
          </p:nvPr>
        </p:nvGraphicFramePr>
        <p:xfrm>
          <a:off x="323528" y="1484784"/>
          <a:ext cx="7272808" cy="1962912"/>
        </p:xfrm>
        <a:graphic>
          <a:graphicData uri="http://schemas.openxmlformats.org/drawingml/2006/table">
            <a:tbl>
              <a:tblPr bandRow="1"/>
              <a:tblGrid>
                <a:gridCol w="5561302"/>
                <a:gridCol w="1711506"/>
              </a:tblGrid>
              <a:tr h="0">
                <a:tc>
                  <a:txBody>
                    <a:bodyPr/>
                    <a:lstStyle/>
                    <a:p>
                      <a:pPr algn="r" rtl="1">
                        <a:lnSpc>
                          <a:spcPct val="115000"/>
                        </a:lnSpc>
                        <a:spcAft>
                          <a:spcPts val="1000"/>
                        </a:spcAft>
                      </a:pPr>
                      <a:r>
                        <a:rPr lang="en-US" sz="1400">
                          <a:effectLst/>
                          <a:latin typeface="Simplified Arabic"/>
                          <a:ea typeface="Simplified Arabic"/>
                          <a:cs typeface="Calibri"/>
                        </a:rPr>
                        <a:t>Beginning  inventory</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1000"/>
                        </a:spcAft>
                      </a:pPr>
                      <a:r>
                        <a:rPr lang="en-US" sz="1400">
                          <a:effectLst/>
                          <a:latin typeface="Simplified Arabic"/>
                          <a:ea typeface="Simplified Arabic"/>
                          <a:cs typeface="Calibri"/>
                        </a:rPr>
                        <a:t>Unit sold</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5000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1000"/>
                        </a:spcAft>
                      </a:pPr>
                      <a:r>
                        <a:rPr lang="en-US" sz="1400">
                          <a:effectLst/>
                          <a:latin typeface="Simplified Arabic"/>
                          <a:ea typeface="Simplified Arabic"/>
                          <a:cs typeface="Calibri"/>
                        </a:rPr>
                        <a:t>Units produced</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8000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1000"/>
                        </a:spcAft>
                      </a:pPr>
                      <a:r>
                        <a:rPr lang="en-US" sz="1400">
                          <a:effectLst/>
                          <a:latin typeface="Simplified Arabic"/>
                          <a:ea typeface="Simplified Arabic"/>
                          <a:cs typeface="Calibri"/>
                        </a:rPr>
                        <a:t>Sales price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24 $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1000"/>
                        </a:spcAft>
                      </a:pPr>
                      <a:r>
                        <a:rPr lang="en-US" sz="1400">
                          <a:effectLst/>
                          <a:latin typeface="Simplified Arabic"/>
                          <a:ea typeface="Simplified Arabic"/>
                          <a:cs typeface="Calibri"/>
                        </a:rPr>
                        <a:t>Direct manufacturing cost per unit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10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1000"/>
                        </a:spcAft>
                      </a:pPr>
                      <a:r>
                        <a:rPr lang="en-US" sz="1400">
                          <a:effectLst/>
                          <a:latin typeface="Simplified Arabic"/>
                          <a:ea typeface="Simplified Arabic"/>
                          <a:cs typeface="Calibri"/>
                        </a:rPr>
                        <a:t>Fixed factory overhead- total</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28000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1000"/>
                        </a:spcAft>
                      </a:pPr>
                      <a:r>
                        <a:rPr lang="en-US" sz="1400">
                          <a:effectLst/>
                          <a:latin typeface="Simplified Arabic"/>
                          <a:ea typeface="Simplified Arabic"/>
                          <a:cs typeface="Calibri"/>
                        </a:rPr>
                        <a:t>Fixed factory overhead- per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effectLst/>
                          <a:latin typeface="Simplified Arabic"/>
                          <a:ea typeface="Simplified Arabic"/>
                          <a:cs typeface="Calibri"/>
                        </a:rPr>
                        <a:t>3.50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lnSpc>
                          <a:spcPct val="115000"/>
                        </a:lnSpc>
                        <a:spcAft>
                          <a:spcPts val="1000"/>
                        </a:spcAft>
                      </a:pPr>
                      <a:r>
                        <a:rPr lang="en-US" sz="1400">
                          <a:effectLst/>
                          <a:latin typeface="Simplified Arabic"/>
                          <a:ea typeface="Simplified Arabic"/>
                          <a:cs typeface="Calibri"/>
                        </a:rPr>
                        <a:t>Commercial expense (all fixed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dirty="0">
                          <a:effectLst/>
                          <a:latin typeface="Simplified Arabic"/>
                          <a:ea typeface="Simplified Arabic"/>
                          <a:cs typeface="Calibri"/>
                        </a:rPr>
                        <a:t>10000</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مستطيل 4"/>
          <p:cNvSpPr/>
          <p:nvPr/>
        </p:nvSpPr>
        <p:spPr>
          <a:xfrm>
            <a:off x="467544" y="3645024"/>
            <a:ext cx="7992888" cy="1813317"/>
          </a:xfrm>
          <a:prstGeom prst="rect">
            <a:avLst/>
          </a:prstGeom>
        </p:spPr>
        <p:txBody>
          <a:bodyPr wrap="square">
            <a:spAutoFit/>
          </a:bodyPr>
          <a:lstStyle/>
          <a:p>
            <a:pPr algn="l" rtl="0">
              <a:lnSpc>
                <a:spcPct val="115000"/>
              </a:lnSpc>
              <a:spcAft>
                <a:spcPts val="1000"/>
              </a:spcAft>
            </a:pPr>
            <a:r>
              <a:rPr lang="en-US" dirty="0">
                <a:latin typeface="Simplified Arabic"/>
                <a:ea typeface="Simplified Arabic"/>
                <a:cs typeface="Calibri"/>
              </a:rPr>
              <a:t>Required:</a:t>
            </a:r>
            <a:endParaRPr lang="en-US" sz="1400" dirty="0">
              <a:ea typeface="Calibri"/>
              <a:cs typeface="Calibri"/>
            </a:endParaRPr>
          </a:p>
          <a:p>
            <a:pPr marL="342900" lvl="0" indent="-342900" algn="l" rtl="0">
              <a:lnSpc>
                <a:spcPct val="115000"/>
              </a:lnSpc>
              <a:buFont typeface="+mj-lt"/>
              <a:buAutoNum type="arabicPeriod"/>
            </a:pPr>
            <a:r>
              <a:rPr lang="en-US" dirty="0">
                <a:solidFill>
                  <a:srgbClr val="000000"/>
                </a:solidFill>
                <a:latin typeface="Simplified Arabic"/>
                <a:ea typeface="Simplified Arabic"/>
                <a:cs typeface="Calibri"/>
              </a:rPr>
              <a:t>Prepare an income statement using absorption costing.</a:t>
            </a:r>
            <a:endParaRPr lang="en-US" sz="1400" dirty="0">
              <a:ea typeface="Calibri"/>
              <a:cs typeface="Calibri"/>
            </a:endParaRPr>
          </a:p>
          <a:p>
            <a:pPr marL="342900" lvl="0" indent="-342900" algn="l" rtl="0">
              <a:lnSpc>
                <a:spcPct val="115000"/>
              </a:lnSpc>
              <a:buFont typeface="+mj-lt"/>
              <a:buAutoNum type="arabicPeriod"/>
            </a:pPr>
            <a:r>
              <a:rPr lang="en-US" dirty="0">
                <a:solidFill>
                  <a:srgbClr val="000000"/>
                </a:solidFill>
                <a:latin typeface="Simplified Arabic"/>
                <a:ea typeface="Simplified Arabic"/>
                <a:cs typeface="Calibri"/>
              </a:rPr>
              <a:t>Prepare an income statement using  direct costing.</a:t>
            </a:r>
            <a:endParaRPr lang="en-US" sz="1400" dirty="0">
              <a:ea typeface="Calibri"/>
              <a:cs typeface="Calibri"/>
            </a:endParaRPr>
          </a:p>
          <a:p>
            <a:pPr marL="342900" lvl="0" indent="-342900" algn="l" rtl="0">
              <a:lnSpc>
                <a:spcPct val="115000"/>
              </a:lnSpc>
              <a:spcAft>
                <a:spcPts val="1000"/>
              </a:spcAft>
              <a:buFont typeface="+mj-lt"/>
              <a:buAutoNum type="arabicPeriod"/>
            </a:pPr>
            <a:r>
              <a:rPr lang="en-US" dirty="0">
                <a:solidFill>
                  <a:srgbClr val="000000"/>
                </a:solidFill>
                <a:latin typeface="Simplified Arabic"/>
                <a:ea typeface="Simplified Arabic"/>
                <a:cs typeface="Calibri"/>
              </a:rPr>
              <a:t>Provide computations explaining the difference in operating income between the two methods.</a:t>
            </a:r>
            <a:endParaRPr lang="en-US" sz="1400" dirty="0">
              <a:ea typeface="Calibri"/>
              <a:cs typeface="Calibri"/>
            </a:endParaRPr>
          </a:p>
        </p:txBody>
      </p:sp>
    </p:spTree>
    <p:extLst>
      <p:ext uri="{BB962C8B-B14F-4D97-AF65-F5344CB8AC3E}">
        <p14:creationId xmlns:p14="http://schemas.microsoft.com/office/powerpoint/2010/main" val="3241670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2400" dirty="0"/>
              <a:t/>
            </a:r>
            <a:br>
              <a:rPr lang="en-US" sz="2400" dirty="0"/>
            </a:br>
            <a:r>
              <a:rPr lang="en-US" sz="2400" dirty="0"/>
              <a:t>ECONOMIC Order Quantity</a:t>
            </a:r>
            <a:br>
              <a:rPr lang="en-US" sz="2400" dirty="0"/>
            </a:br>
            <a:r>
              <a:rPr lang="en-US" sz="2400" dirty="0"/>
              <a:t> </a:t>
            </a:r>
            <a:r>
              <a:rPr lang="ar-IQ" sz="2400" dirty="0"/>
              <a:t>كمية الطلب الاقتصادية  </a:t>
            </a:r>
            <a:r>
              <a:rPr lang="en-US" sz="2400" dirty="0"/>
              <a:t>EOQ</a:t>
            </a:r>
            <a:br>
              <a:rPr lang="en-US" sz="2400" dirty="0"/>
            </a:br>
            <a:endParaRPr lang="ar-IQ" sz="2400" dirty="0"/>
          </a:p>
        </p:txBody>
      </p:sp>
      <p:sp>
        <p:nvSpPr>
          <p:cNvPr id="3" name="عنصر نائب للمحتوى 2"/>
          <p:cNvSpPr>
            <a:spLocks noGrp="1"/>
          </p:cNvSpPr>
          <p:nvPr>
            <p:ph idx="1"/>
          </p:nvPr>
        </p:nvSpPr>
        <p:spPr/>
        <p:txBody>
          <a:bodyPr/>
          <a:lstStyle/>
          <a:p>
            <a:pPr algn="l"/>
            <a:r>
              <a:rPr lang="en-US" dirty="0"/>
              <a:t>EX1 Fan Base (FB) operates a megastore  featuring sport merchandise, it uses an EOQ decision model to make inventory decisions, it is now considering inventory decisions for its LOS Angeles Galaxy soccer jerseys product line .This is a highly popular item .Data for 2016 are as follows: </a:t>
            </a:r>
            <a:endParaRPr lang="ar-IQ" dirty="0"/>
          </a:p>
        </p:txBody>
      </p:sp>
    </p:spTree>
    <p:extLst>
      <p:ext uri="{BB962C8B-B14F-4D97-AF65-F5344CB8AC3E}">
        <p14:creationId xmlns:p14="http://schemas.microsoft.com/office/powerpoint/2010/main" val="551961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2564904"/>
            <a:ext cx="6912768" cy="3600400"/>
          </a:xfrm>
        </p:spPr>
        <p:txBody>
          <a:bodyPr>
            <a:noAutofit/>
          </a:bodyPr>
          <a:lstStyle/>
          <a:p>
            <a:pPr algn="l" rtl="0">
              <a:lnSpc>
                <a:spcPct val="115000"/>
              </a:lnSpc>
              <a:spcAft>
                <a:spcPts val="1000"/>
              </a:spcAft>
            </a:pPr>
            <a:r>
              <a:rPr lang="en-US" sz="1800" dirty="0">
                <a:latin typeface="Simplified Arabic"/>
                <a:ea typeface="Simplified Arabic"/>
                <a:cs typeface="Calibri"/>
              </a:rPr>
              <a:t>Each jersey costs FB 40 $ and sells for 80 $, the 7 $ Carrying cost per jersey per year comprises  the required return  on investment of 4.80 $ (12 x 40$ purr chase price ) plus 2.20 $  in relevant  insurance , handling , and theft –related costs ,the purchasing lead time is 7 days  .FB is open 365 days a year.</a:t>
            </a:r>
            <a:endParaRPr lang="en-US" sz="1800" dirty="0">
              <a:ea typeface="Calibri"/>
              <a:cs typeface="Calibri"/>
            </a:endParaRPr>
          </a:p>
          <a:p>
            <a:pPr algn="l" rtl="0">
              <a:lnSpc>
                <a:spcPct val="115000"/>
              </a:lnSpc>
              <a:spcAft>
                <a:spcPts val="1000"/>
              </a:spcAft>
            </a:pPr>
            <a:r>
              <a:rPr lang="en-US" sz="1800" dirty="0">
                <a:latin typeface="Simplified Arabic"/>
                <a:ea typeface="Simplified Arabic"/>
                <a:cs typeface="Calibri"/>
              </a:rPr>
              <a:t>Required :</a:t>
            </a:r>
            <a:endParaRPr lang="en-US" sz="1800" dirty="0">
              <a:ea typeface="Calibri"/>
              <a:cs typeface="Calibri"/>
            </a:endParaRPr>
          </a:p>
          <a:p>
            <a:pPr marL="342900" lvl="0" indent="-342900" algn="l" rtl="0">
              <a:lnSpc>
                <a:spcPct val="115000"/>
              </a:lnSpc>
              <a:buFont typeface="+mj-lt"/>
              <a:buAutoNum type="arabicPeriod"/>
            </a:pPr>
            <a:r>
              <a:rPr lang="en-US" sz="1800" dirty="0">
                <a:solidFill>
                  <a:srgbClr val="000000"/>
                </a:solidFill>
                <a:latin typeface="Simplified Arabic"/>
                <a:ea typeface="Simplified Arabic"/>
                <a:cs typeface="Calibri"/>
              </a:rPr>
              <a:t>Calculate the  EOQ</a:t>
            </a:r>
            <a:r>
              <a:rPr lang="en-US" sz="1800" b="1" dirty="0">
                <a:solidFill>
                  <a:srgbClr val="000000"/>
                </a:solidFill>
                <a:latin typeface="Simplified Arabic"/>
                <a:ea typeface="Simplified Arabic"/>
                <a:cs typeface="Calibri"/>
              </a:rPr>
              <a:t>.</a:t>
            </a:r>
            <a:endParaRPr lang="en-US" sz="1800" dirty="0">
              <a:ea typeface="Calibri"/>
              <a:cs typeface="Calibri"/>
            </a:endParaRPr>
          </a:p>
          <a:p>
            <a:pPr marL="342900" lvl="0" indent="-342900" algn="l" rtl="0">
              <a:lnSpc>
                <a:spcPct val="115000"/>
              </a:lnSpc>
              <a:buFont typeface="+mj-lt"/>
              <a:buAutoNum type="arabicPeriod"/>
            </a:pPr>
            <a:r>
              <a:rPr lang="en-US" sz="1800" dirty="0">
                <a:solidFill>
                  <a:srgbClr val="000000"/>
                </a:solidFill>
                <a:latin typeface="Simplified Arabic"/>
                <a:ea typeface="Simplified Arabic"/>
                <a:cs typeface="Calibri"/>
              </a:rPr>
              <a:t>Calculate the number of orders that will be placed  each year</a:t>
            </a:r>
            <a:r>
              <a:rPr lang="en-US" sz="1800" b="1" dirty="0">
                <a:solidFill>
                  <a:srgbClr val="000000"/>
                </a:solidFill>
                <a:latin typeface="Simplified Arabic"/>
                <a:ea typeface="Simplified Arabic"/>
                <a:cs typeface="Calibri"/>
              </a:rPr>
              <a:t>.</a:t>
            </a:r>
            <a:endParaRPr lang="en-US" sz="1800" dirty="0">
              <a:ea typeface="Calibri"/>
              <a:cs typeface="Calibri"/>
            </a:endParaRPr>
          </a:p>
          <a:p>
            <a:pPr marL="342900" lvl="0" indent="-342900" algn="l" rtl="0">
              <a:lnSpc>
                <a:spcPct val="115000"/>
              </a:lnSpc>
              <a:spcAft>
                <a:spcPts val="1000"/>
              </a:spcAft>
              <a:buFont typeface="+mj-lt"/>
              <a:buAutoNum type="arabicPeriod"/>
            </a:pPr>
            <a:r>
              <a:rPr lang="en-US" sz="1800" dirty="0">
                <a:solidFill>
                  <a:srgbClr val="000000"/>
                </a:solidFill>
                <a:latin typeface="Simplified Arabic"/>
                <a:ea typeface="Simplified Arabic"/>
                <a:cs typeface="Calibri"/>
              </a:rPr>
              <a:t>Calculate the reorder point</a:t>
            </a:r>
            <a:r>
              <a:rPr lang="en-US" sz="1800" b="1" dirty="0">
                <a:solidFill>
                  <a:srgbClr val="000000"/>
                </a:solidFill>
                <a:latin typeface="Simplified Arabic"/>
                <a:ea typeface="Simplified Arabic"/>
                <a:cs typeface="Calibri"/>
              </a:rPr>
              <a:t>.</a:t>
            </a:r>
            <a:endParaRPr lang="en-US" sz="1800" dirty="0">
              <a:ea typeface="Calibri"/>
              <a:cs typeface="Calibri"/>
            </a:endParaRPr>
          </a:p>
          <a:p>
            <a:pPr algn="l" rtl="0">
              <a:lnSpc>
                <a:spcPct val="115000"/>
              </a:lnSpc>
              <a:spcAft>
                <a:spcPts val="1000"/>
              </a:spcAft>
            </a:pPr>
            <a:r>
              <a:rPr lang="en-US" sz="1800" b="1" dirty="0">
                <a:latin typeface="Simplified Arabic"/>
                <a:ea typeface="Simplified Arabic"/>
                <a:cs typeface="Calibri"/>
              </a:rPr>
              <a:t> </a:t>
            </a:r>
            <a:endParaRPr lang="en-US" sz="1800" dirty="0">
              <a:ea typeface="Calibri"/>
              <a:cs typeface="Calibri"/>
            </a:endParaRPr>
          </a:p>
          <a:p>
            <a:endParaRPr lang="ar-IQ" sz="1800" dirty="0"/>
          </a:p>
        </p:txBody>
      </p:sp>
      <p:graphicFrame>
        <p:nvGraphicFramePr>
          <p:cNvPr id="4" name="جدول 3"/>
          <p:cNvGraphicFramePr>
            <a:graphicFrameLocks noGrp="1"/>
          </p:cNvGraphicFramePr>
          <p:nvPr>
            <p:extLst>
              <p:ext uri="{D42A27DB-BD31-4B8C-83A1-F6EECF244321}">
                <p14:modId xmlns:p14="http://schemas.microsoft.com/office/powerpoint/2010/main" val="2792233681"/>
              </p:ext>
            </p:extLst>
          </p:nvPr>
        </p:nvGraphicFramePr>
        <p:xfrm>
          <a:off x="539552" y="1340768"/>
          <a:ext cx="7200800" cy="1008111"/>
        </p:xfrm>
        <a:graphic>
          <a:graphicData uri="http://schemas.openxmlformats.org/drawingml/2006/table">
            <a:tbl>
              <a:tblPr rtl="1" bandRow="1"/>
              <a:tblGrid>
                <a:gridCol w="1841246"/>
                <a:gridCol w="5359554"/>
              </a:tblGrid>
              <a:tr h="336037">
                <a:tc>
                  <a:txBody>
                    <a:bodyPr/>
                    <a:lstStyle/>
                    <a:p>
                      <a:pPr algn="l" rtl="1">
                        <a:lnSpc>
                          <a:spcPct val="115000"/>
                        </a:lnSpc>
                        <a:spcAft>
                          <a:spcPts val="1000"/>
                        </a:spcAft>
                      </a:pPr>
                      <a:r>
                        <a:rPr lang="en-US" sz="1400">
                          <a:effectLst/>
                          <a:latin typeface="Simplified Arabic"/>
                          <a:ea typeface="Simplified Arabic"/>
                          <a:cs typeface="Calibri"/>
                        </a:rPr>
                        <a:t>10000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1000"/>
                        </a:spcAft>
                      </a:pPr>
                      <a:r>
                        <a:rPr lang="en-US" sz="1400">
                          <a:effectLst/>
                          <a:latin typeface="Simplified Arabic"/>
                          <a:ea typeface="Simplified Arabic"/>
                          <a:cs typeface="Calibri"/>
                        </a:rPr>
                        <a:t>Expected annual demand for Galaxy jerseys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37">
                <a:tc>
                  <a:txBody>
                    <a:bodyPr/>
                    <a:lstStyle/>
                    <a:p>
                      <a:pPr algn="l" rtl="1">
                        <a:lnSpc>
                          <a:spcPct val="115000"/>
                        </a:lnSpc>
                        <a:spcAft>
                          <a:spcPts val="1000"/>
                        </a:spcAft>
                      </a:pPr>
                      <a:r>
                        <a:rPr lang="en-US" sz="1400">
                          <a:effectLst/>
                          <a:latin typeface="Simplified Arabic"/>
                          <a:ea typeface="Simplified Arabic"/>
                          <a:cs typeface="Calibri"/>
                        </a:rPr>
                        <a:t>200 $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1000"/>
                        </a:spcAft>
                        <a:tabLst>
                          <a:tab pos="655320" algn="l"/>
                          <a:tab pos="3531870" algn="r"/>
                        </a:tabLst>
                      </a:pPr>
                      <a:r>
                        <a:rPr lang="en-US" sz="1400">
                          <a:effectLst/>
                          <a:latin typeface="Simplified Arabic"/>
                          <a:ea typeface="Simplified Arabic"/>
                          <a:cs typeface="Calibri"/>
                        </a:rPr>
                        <a:t>Ordering cost per purchase order</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037">
                <a:tc>
                  <a:txBody>
                    <a:bodyPr/>
                    <a:lstStyle/>
                    <a:p>
                      <a:pPr algn="l" rtl="1">
                        <a:lnSpc>
                          <a:spcPct val="115000"/>
                        </a:lnSpc>
                        <a:spcAft>
                          <a:spcPts val="1000"/>
                        </a:spcAft>
                      </a:pPr>
                      <a:r>
                        <a:rPr lang="en-US" sz="1400">
                          <a:effectLst/>
                          <a:latin typeface="Simplified Arabic"/>
                          <a:ea typeface="Simplified Arabic"/>
                          <a:cs typeface="Calibri"/>
                        </a:rPr>
                        <a:t>7 $ jersey</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1000"/>
                        </a:spcAft>
                      </a:pPr>
                      <a:r>
                        <a:rPr lang="en-US" sz="1400" dirty="0">
                          <a:effectLst/>
                          <a:latin typeface="Simplified Arabic"/>
                          <a:ea typeface="Simplified Arabic"/>
                          <a:cs typeface="Calibri"/>
                        </a:rPr>
                        <a:t>Carrying cost per year</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97102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algn="l"/>
            <a:r>
              <a:rPr lang="en-US" sz="2800" dirty="0"/>
              <a:t>EX2 The Denim World  sells fabric to a wide range of industrial and consumer users one of the products it carries is denim cloth, used in the manufacture of jeans and carrying bags, The supplier  for the denim cloth pays all incoming freight , No incoming inspection  of the denim is necessary because the supplier has a track record of delivering high- quality merchandise, the Denim World has collected the following information :</a:t>
            </a:r>
            <a:endParaRPr lang="ar-IQ" sz="2800" dirty="0"/>
          </a:p>
        </p:txBody>
      </p:sp>
    </p:spTree>
    <p:extLst>
      <p:ext uri="{BB962C8B-B14F-4D97-AF65-F5344CB8AC3E}">
        <p14:creationId xmlns:p14="http://schemas.microsoft.com/office/powerpoint/2010/main" val="1464032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620688"/>
            <a:ext cx="7772400" cy="1755626"/>
          </a:xfrm>
        </p:spPr>
        <p:txBody>
          <a:bodyPr>
            <a:noAutofit/>
          </a:bodyPr>
          <a:lstStyle/>
          <a:p>
            <a:pPr algn="l"/>
            <a:r>
              <a:rPr lang="en-US" sz="1800" dirty="0"/>
              <a:t>26400 yards	Annual demand for denim cloth</a:t>
            </a:r>
            <a:br>
              <a:rPr lang="en-US" sz="1800" dirty="0"/>
            </a:br>
            <a:r>
              <a:rPr lang="en-US" sz="1800" dirty="0"/>
              <a:t>165 $ 	Ordering cost per purchase order</a:t>
            </a:r>
            <a:br>
              <a:rPr lang="en-US" sz="1800" dirty="0"/>
            </a:br>
            <a:r>
              <a:rPr lang="en-US" sz="1800" dirty="0"/>
              <a:t>20% of purchase costs	Carrying cost per year</a:t>
            </a:r>
            <a:br>
              <a:rPr lang="en-US" sz="1800" dirty="0"/>
            </a:br>
            <a:r>
              <a:rPr lang="en-US" sz="1800" dirty="0"/>
              <a:t>None	Safety- Stock requirements</a:t>
            </a:r>
            <a:br>
              <a:rPr lang="en-US" sz="1800" dirty="0"/>
            </a:br>
            <a:r>
              <a:rPr lang="en-US" sz="1800" dirty="0"/>
              <a:t>9 $ per yard	Cost of denim cloth</a:t>
            </a:r>
            <a:br>
              <a:rPr lang="en-US" sz="1800" dirty="0"/>
            </a:br>
            <a:endParaRPr lang="ar-IQ" sz="1800" dirty="0"/>
          </a:p>
        </p:txBody>
      </p:sp>
      <p:sp>
        <p:nvSpPr>
          <p:cNvPr id="4" name="مستطيل 3"/>
          <p:cNvSpPr/>
          <p:nvPr/>
        </p:nvSpPr>
        <p:spPr>
          <a:xfrm>
            <a:off x="251520" y="2190169"/>
            <a:ext cx="7560840" cy="1931170"/>
          </a:xfrm>
          <a:prstGeom prst="rect">
            <a:avLst/>
          </a:prstGeom>
        </p:spPr>
        <p:txBody>
          <a:bodyPr wrap="square">
            <a:spAutoFit/>
          </a:bodyPr>
          <a:lstStyle/>
          <a:p>
            <a:pPr algn="l" rtl="0">
              <a:lnSpc>
                <a:spcPct val="115000"/>
              </a:lnSpc>
              <a:spcAft>
                <a:spcPts val="1000"/>
              </a:spcAft>
            </a:pPr>
            <a:r>
              <a:rPr lang="en-US" dirty="0">
                <a:latin typeface="Simplified Arabic"/>
                <a:ea typeface="Simplified Arabic"/>
                <a:cs typeface="Calibri"/>
              </a:rPr>
              <a:t>The purchasing lead time is 2 week .The Denim World is open 250 day a year</a:t>
            </a:r>
            <a:endParaRPr lang="en-US" sz="1400" dirty="0">
              <a:ea typeface="Calibri"/>
              <a:cs typeface="Calibri"/>
            </a:endParaRPr>
          </a:p>
          <a:p>
            <a:pPr algn="l" rtl="0">
              <a:lnSpc>
                <a:spcPct val="115000"/>
              </a:lnSpc>
              <a:spcAft>
                <a:spcPts val="1000"/>
              </a:spcAft>
            </a:pPr>
            <a:r>
              <a:rPr lang="en-US" dirty="0">
                <a:latin typeface="Simplified Arabic"/>
                <a:ea typeface="Simplified Arabic"/>
                <a:cs typeface="Calibri"/>
              </a:rPr>
              <a:t> ( 50 week for 5 days a week). Required :</a:t>
            </a:r>
            <a:endParaRPr lang="en-US" sz="1400" dirty="0">
              <a:ea typeface="Calibri"/>
              <a:cs typeface="Calibri"/>
            </a:endParaRPr>
          </a:p>
          <a:p>
            <a:pPr marL="360363" marR="1143000" lvl="4" indent="-228600" algn="l" rtl="0">
              <a:lnSpc>
                <a:spcPct val="115000"/>
              </a:lnSpc>
              <a:buFont typeface="+mj-lt"/>
              <a:buAutoNum type="alphaLcParenBoth"/>
            </a:pPr>
            <a:r>
              <a:rPr lang="en-US" dirty="0">
                <a:solidFill>
                  <a:srgbClr val="000000"/>
                </a:solidFill>
                <a:latin typeface="Simplified Arabic"/>
                <a:ea typeface="Simplified Arabic"/>
                <a:cs typeface="Calibri"/>
              </a:rPr>
              <a:t>Calculate the EOQ for denim cloth.</a:t>
            </a:r>
            <a:endParaRPr lang="en-US" sz="1400" dirty="0">
              <a:ea typeface="Calibri"/>
              <a:cs typeface="Calibri"/>
            </a:endParaRPr>
          </a:p>
          <a:p>
            <a:pPr marL="360363" marR="1143000" lvl="4" indent="-228600" algn="l" rtl="0">
              <a:lnSpc>
                <a:spcPct val="115000"/>
              </a:lnSpc>
              <a:buFont typeface="+mj-lt"/>
              <a:buAutoNum type="alphaLcParenBoth"/>
            </a:pPr>
            <a:r>
              <a:rPr lang="en-US" dirty="0">
                <a:solidFill>
                  <a:srgbClr val="000000"/>
                </a:solidFill>
                <a:latin typeface="Simplified Arabic"/>
                <a:ea typeface="Simplified Arabic"/>
                <a:cs typeface="Calibri"/>
              </a:rPr>
              <a:t>Calculate the number of orders that will be placed  each year.</a:t>
            </a:r>
            <a:endParaRPr lang="en-US" sz="1400" dirty="0">
              <a:ea typeface="Calibri"/>
              <a:cs typeface="Calibri"/>
            </a:endParaRPr>
          </a:p>
          <a:p>
            <a:pPr marL="360363" marR="1143000" lvl="4" indent="-228600" algn="l" rtl="0">
              <a:lnSpc>
                <a:spcPct val="115000"/>
              </a:lnSpc>
              <a:spcAft>
                <a:spcPts val="1000"/>
              </a:spcAft>
              <a:buFont typeface="+mj-lt"/>
              <a:buAutoNum type="alphaLcParenBoth"/>
            </a:pPr>
            <a:r>
              <a:rPr lang="en-US" dirty="0">
                <a:solidFill>
                  <a:srgbClr val="000000"/>
                </a:solidFill>
                <a:latin typeface="Simplified Arabic"/>
                <a:ea typeface="Simplified Arabic"/>
                <a:cs typeface="Calibri"/>
              </a:rPr>
              <a:t>Calculate the reorder point for denim cloth.</a:t>
            </a:r>
            <a:endParaRPr lang="en-US" sz="1400" dirty="0">
              <a:ea typeface="Calibri"/>
              <a:cs typeface="Calibri"/>
            </a:endParaRPr>
          </a:p>
        </p:txBody>
      </p:sp>
    </p:spTree>
    <p:extLst>
      <p:ext uri="{BB962C8B-B14F-4D97-AF65-F5344CB8AC3E}">
        <p14:creationId xmlns:p14="http://schemas.microsoft.com/office/powerpoint/2010/main" val="526486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404664"/>
            <a:ext cx="7772400" cy="1470025"/>
          </a:xfrm>
        </p:spPr>
        <p:txBody>
          <a:bodyPr>
            <a:normAutofit fontScale="90000"/>
          </a:bodyPr>
          <a:lstStyle/>
          <a:p>
            <a:pPr algn="l"/>
            <a:r>
              <a:rPr lang="en-US" sz="2800" dirty="0"/>
              <a:t/>
            </a:r>
            <a:br>
              <a:rPr lang="en-US" sz="2800" dirty="0"/>
            </a:br>
            <a:r>
              <a:rPr lang="en-US" sz="2000" dirty="0"/>
              <a:t>1. Maximum Stock level 2.  Minimum Stock level 3.  Re-ordering level</a:t>
            </a:r>
            <a:br>
              <a:rPr lang="en-US" sz="2000" dirty="0"/>
            </a:br>
            <a:r>
              <a:rPr lang="en-US" sz="2000" dirty="0"/>
              <a:t>            4.Average Stock level.</a:t>
            </a:r>
            <a:r>
              <a:rPr lang="en-US" sz="2800" dirty="0"/>
              <a:t/>
            </a:r>
            <a:br>
              <a:rPr lang="en-US" sz="2800" dirty="0"/>
            </a:br>
            <a:endParaRPr lang="ar-IQ" sz="2800" dirty="0"/>
          </a:p>
        </p:txBody>
      </p:sp>
      <p:graphicFrame>
        <p:nvGraphicFramePr>
          <p:cNvPr id="4" name="جدول 3"/>
          <p:cNvGraphicFramePr>
            <a:graphicFrameLocks noGrp="1"/>
          </p:cNvGraphicFramePr>
          <p:nvPr>
            <p:extLst>
              <p:ext uri="{D42A27DB-BD31-4B8C-83A1-F6EECF244321}">
                <p14:modId xmlns:p14="http://schemas.microsoft.com/office/powerpoint/2010/main" val="3025702139"/>
              </p:ext>
            </p:extLst>
          </p:nvPr>
        </p:nvGraphicFramePr>
        <p:xfrm>
          <a:off x="467544" y="1844824"/>
          <a:ext cx="6768752" cy="2808312"/>
        </p:xfrm>
        <a:graphic>
          <a:graphicData uri="http://schemas.openxmlformats.org/drawingml/2006/table">
            <a:tbl>
              <a:tblPr bandRow="1"/>
              <a:tblGrid>
                <a:gridCol w="4211102"/>
                <a:gridCol w="2557650"/>
              </a:tblGrid>
              <a:tr h="468052">
                <a:tc>
                  <a:txBody>
                    <a:bodyPr/>
                    <a:lstStyle/>
                    <a:p>
                      <a:pPr algn="r" rtl="1">
                        <a:lnSpc>
                          <a:spcPct val="115000"/>
                        </a:lnSpc>
                        <a:spcAft>
                          <a:spcPts val="1000"/>
                        </a:spcAft>
                      </a:pPr>
                      <a:r>
                        <a:rPr lang="en-US" sz="1400">
                          <a:effectLst/>
                          <a:latin typeface="Simplified Arabic"/>
                          <a:ea typeface="Simplified Arabic"/>
                          <a:cs typeface="Calibri"/>
                        </a:rPr>
                        <a:t>Normal Consumption</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600 unit per week</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052">
                <a:tc>
                  <a:txBody>
                    <a:bodyPr/>
                    <a:lstStyle/>
                    <a:p>
                      <a:pPr algn="r" rtl="1">
                        <a:lnSpc>
                          <a:spcPct val="115000"/>
                        </a:lnSpc>
                        <a:spcAft>
                          <a:spcPts val="1000"/>
                        </a:spcAft>
                      </a:pPr>
                      <a:r>
                        <a:rPr lang="en-US" sz="1400">
                          <a:effectLst/>
                          <a:latin typeface="Simplified Arabic"/>
                          <a:ea typeface="Simplified Arabic"/>
                          <a:cs typeface="Calibri"/>
                        </a:rPr>
                        <a:t>Maximum Consumption</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840 unit per week</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052">
                <a:tc>
                  <a:txBody>
                    <a:bodyPr/>
                    <a:lstStyle/>
                    <a:p>
                      <a:pPr algn="r" rtl="1">
                        <a:lnSpc>
                          <a:spcPct val="115000"/>
                        </a:lnSpc>
                        <a:spcAft>
                          <a:spcPts val="1000"/>
                        </a:spcAft>
                      </a:pPr>
                      <a:r>
                        <a:rPr lang="en-US" sz="1400">
                          <a:effectLst/>
                          <a:latin typeface="Simplified Arabic"/>
                          <a:ea typeface="Simplified Arabic"/>
                          <a:cs typeface="Calibri"/>
                        </a:rPr>
                        <a:t>Minimum Consumption</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480 unit per week</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052">
                <a:tc>
                  <a:txBody>
                    <a:bodyPr/>
                    <a:lstStyle/>
                    <a:p>
                      <a:pPr algn="r" rtl="1">
                        <a:lnSpc>
                          <a:spcPct val="115000"/>
                        </a:lnSpc>
                        <a:spcAft>
                          <a:spcPts val="1000"/>
                        </a:spcAft>
                      </a:pPr>
                      <a:r>
                        <a:rPr lang="en-US" sz="1400">
                          <a:effectLst/>
                          <a:latin typeface="Simplified Arabic"/>
                          <a:ea typeface="Simplified Arabic"/>
                          <a:cs typeface="Calibri"/>
                        </a:rPr>
                        <a:t>Re-ordering quantity</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7200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052">
                <a:tc>
                  <a:txBody>
                    <a:bodyPr/>
                    <a:lstStyle/>
                    <a:p>
                      <a:pPr algn="r" rtl="1">
                        <a:lnSpc>
                          <a:spcPct val="115000"/>
                        </a:lnSpc>
                        <a:spcAft>
                          <a:spcPts val="1000"/>
                        </a:spcAft>
                      </a:pPr>
                      <a:r>
                        <a:rPr lang="en-US" sz="1400">
                          <a:effectLst/>
                          <a:latin typeface="Simplified Arabic"/>
                          <a:ea typeface="Simplified Arabic"/>
                          <a:cs typeface="Calibri"/>
                        </a:rPr>
                        <a:t>Re-ordering period</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10 to 15 week</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052">
                <a:tc>
                  <a:txBody>
                    <a:bodyPr/>
                    <a:lstStyle/>
                    <a:p>
                      <a:pPr algn="r" rtl="1">
                        <a:lnSpc>
                          <a:spcPct val="115000"/>
                        </a:lnSpc>
                        <a:spcAft>
                          <a:spcPts val="1000"/>
                        </a:spcAft>
                      </a:pPr>
                      <a:r>
                        <a:rPr lang="en-US" sz="1400">
                          <a:effectLst/>
                          <a:latin typeface="Simplified Arabic"/>
                          <a:ea typeface="Simplified Arabic"/>
                          <a:cs typeface="Calibri"/>
                        </a:rPr>
                        <a:t>Normal reorder period</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dirty="0">
                          <a:effectLst/>
                          <a:latin typeface="Simplified Arabic"/>
                          <a:ea typeface="Simplified Arabic"/>
                          <a:cs typeface="Calibri"/>
                        </a:rPr>
                        <a:t>12 week</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73744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24744"/>
            <a:ext cx="7772400" cy="1152128"/>
          </a:xfrm>
        </p:spPr>
        <p:txBody>
          <a:bodyPr>
            <a:normAutofit/>
          </a:bodyPr>
          <a:lstStyle/>
          <a:p>
            <a:r>
              <a:rPr lang="en-US" sz="2000" dirty="0"/>
              <a:t>EX 4 The following information available in respect of a material X:</a:t>
            </a:r>
            <a:endParaRPr lang="ar-IQ" sz="2000" dirty="0"/>
          </a:p>
        </p:txBody>
      </p:sp>
      <p:graphicFrame>
        <p:nvGraphicFramePr>
          <p:cNvPr id="4" name="جدول 3"/>
          <p:cNvGraphicFramePr>
            <a:graphicFrameLocks noGrp="1"/>
          </p:cNvGraphicFramePr>
          <p:nvPr>
            <p:extLst>
              <p:ext uri="{D42A27DB-BD31-4B8C-83A1-F6EECF244321}">
                <p14:modId xmlns:p14="http://schemas.microsoft.com/office/powerpoint/2010/main" val="3975670767"/>
              </p:ext>
            </p:extLst>
          </p:nvPr>
        </p:nvGraphicFramePr>
        <p:xfrm>
          <a:off x="827584" y="2060848"/>
          <a:ext cx="7128792" cy="1800200"/>
        </p:xfrm>
        <a:graphic>
          <a:graphicData uri="http://schemas.openxmlformats.org/drawingml/2006/table">
            <a:tbl>
              <a:tblPr bandRow="1"/>
              <a:tblGrid>
                <a:gridCol w="4277499"/>
                <a:gridCol w="2851293"/>
              </a:tblGrid>
              <a:tr h="360040">
                <a:tc>
                  <a:txBody>
                    <a:bodyPr/>
                    <a:lstStyle/>
                    <a:p>
                      <a:pPr algn="r" rtl="1">
                        <a:lnSpc>
                          <a:spcPct val="115000"/>
                        </a:lnSpc>
                        <a:spcAft>
                          <a:spcPts val="1000"/>
                        </a:spcAft>
                      </a:pPr>
                      <a:r>
                        <a:rPr lang="en-US" sz="1400">
                          <a:effectLst/>
                          <a:latin typeface="Simplified Arabic"/>
                          <a:ea typeface="Simplified Arabic"/>
                          <a:cs typeface="Calibri"/>
                        </a:rPr>
                        <a:t>Re-ordering quantity</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1800 unit</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r" rtl="1">
                        <a:lnSpc>
                          <a:spcPct val="115000"/>
                        </a:lnSpc>
                        <a:spcAft>
                          <a:spcPts val="1000"/>
                        </a:spcAft>
                      </a:pPr>
                      <a:r>
                        <a:rPr lang="en-US" sz="1400">
                          <a:effectLst/>
                          <a:latin typeface="Simplified Arabic"/>
                          <a:ea typeface="Simplified Arabic"/>
                          <a:cs typeface="Calibri"/>
                        </a:rPr>
                        <a:t>Maximum Consumption</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450 unit per week</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r" rtl="1">
                        <a:lnSpc>
                          <a:spcPct val="115000"/>
                        </a:lnSpc>
                        <a:spcAft>
                          <a:spcPts val="1000"/>
                        </a:spcAft>
                      </a:pPr>
                      <a:r>
                        <a:rPr lang="en-US" sz="1400">
                          <a:effectLst/>
                          <a:latin typeface="Simplified Arabic"/>
                          <a:ea typeface="Simplified Arabic"/>
                          <a:cs typeface="Calibri"/>
                        </a:rPr>
                        <a:t>Minimum Consumption</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150 unit per week</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r" rtl="1">
                        <a:lnSpc>
                          <a:spcPct val="115000"/>
                        </a:lnSpc>
                        <a:spcAft>
                          <a:spcPts val="1000"/>
                        </a:spcAft>
                      </a:pPr>
                      <a:r>
                        <a:rPr lang="en-US" sz="1400">
                          <a:effectLst/>
                          <a:latin typeface="Simplified Arabic"/>
                          <a:ea typeface="Simplified Arabic"/>
                          <a:cs typeface="Calibri"/>
                        </a:rPr>
                        <a:t>Normal Consumption</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Simplified Arabic"/>
                          <a:ea typeface="Simplified Arabic"/>
                          <a:cs typeface="Calibri"/>
                        </a:rPr>
                        <a:t>300 unit per week</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r" rtl="1">
                        <a:lnSpc>
                          <a:spcPct val="115000"/>
                        </a:lnSpc>
                        <a:spcAft>
                          <a:spcPts val="1000"/>
                        </a:spcAft>
                      </a:pPr>
                      <a:r>
                        <a:rPr lang="en-US" sz="1400">
                          <a:effectLst/>
                          <a:latin typeface="Simplified Arabic"/>
                          <a:ea typeface="Simplified Arabic"/>
                          <a:cs typeface="Calibri"/>
                        </a:rPr>
                        <a:t>Re-ordering period</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dirty="0">
                          <a:effectLst/>
                          <a:latin typeface="Simplified Arabic"/>
                          <a:ea typeface="Simplified Arabic"/>
                          <a:cs typeface="Calibri"/>
                        </a:rPr>
                        <a:t>3 to 5 week</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مستطيل 4"/>
          <p:cNvSpPr/>
          <p:nvPr/>
        </p:nvSpPr>
        <p:spPr>
          <a:xfrm>
            <a:off x="755576" y="4149080"/>
            <a:ext cx="7056784" cy="646331"/>
          </a:xfrm>
          <a:prstGeom prst="rect">
            <a:avLst/>
          </a:prstGeom>
        </p:spPr>
        <p:txBody>
          <a:bodyPr wrap="square">
            <a:spAutoFit/>
          </a:bodyPr>
          <a:lstStyle/>
          <a:p>
            <a:pPr algn="l"/>
            <a:r>
              <a:rPr lang="en-US" dirty="0"/>
              <a:t>calculate the following: (a) Re-ordering level (b) Minimum Stock level </a:t>
            </a:r>
          </a:p>
          <a:p>
            <a:pPr algn="l"/>
            <a:r>
              <a:rPr lang="en-US" dirty="0"/>
              <a:t>      (c) Maximum Stock level.</a:t>
            </a:r>
          </a:p>
        </p:txBody>
      </p:sp>
    </p:spTree>
    <p:extLst>
      <p:ext uri="{BB962C8B-B14F-4D97-AF65-F5344CB8AC3E}">
        <p14:creationId xmlns:p14="http://schemas.microsoft.com/office/powerpoint/2010/main" val="1965927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548680"/>
            <a:ext cx="7560840" cy="5112568"/>
          </a:xfrm>
        </p:spPr>
        <p:txBody>
          <a:bodyPr>
            <a:normAutofit fontScale="55000" lnSpcReduction="20000"/>
          </a:bodyPr>
          <a:lstStyle/>
          <a:p>
            <a:endParaRPr lang="en-US" dirty="0"/>
          </a:p>
          <a:p>
            <a:r>
              <a:rPr lang="en-US" dirty="0"/>
              <a:t>EX 5 Tow Components P,Q are used as follows, Normal usage 1000 unit per week each , Re-ordering quantity P 20000 ; Q  8000 , Re-ordering period P 4 to 6 week ; Q 2 to 4 ; Minimum usage 2000 unit  per week ; each Maximum usage 3000 unit per week each.</a:t>
            </a:r>
          </a:p>
          <a:p>
            <a:r>
              <a:rPr lang="en-US" dirty="0"/>
              <a:t>You are required to calculate the following each of the Components:</a:t>
            </a:r>
          </a:p>
          <a:p>
            <a:r>
              <a:rPr lang="en-US" dirty="0"/>
              <a:t>1.	Minimum Stock level.</a:t>
            </a:r>
          </a:p>
          <a:p>
            <a:r>
              <a:rPr lang="en-US" dirty="0"/>
              <a:t>2.	Maximum Stock level.</a:t>
            </a:r>
          </a:p>
          <a:p>
            <a:r>
              <a:rPr lang="en-US" dirty="0"/>
              <a:t>3.	Average Stock level.</a:t>
            </a:r>
          </a:p>
          <a:p>
            <a:r>
              <a:rPr lang="en-US" dirty="0"/>
              <a:t>4.	Re-ordering level.  </a:t>
            </a:r>
          </a:p>
          <a:p>
            <a:endParaRPr lang="en-US" dirty="0"/>
          </a:p>
          <a:p>
            <a:endParaRPr lang="en-US" dirty="0"/>
          </a:p>
          <a:p>
            <a:r>
              <a:rPr lang="en-US" dirty="0" smtClean="0"/>
              <a:t>EX </a:t>
            </a:r>
            <a:r>
              <a:rPr lang="en-US" dirty="0"/>
              <a:t>6 From the following information for last twelve month, compute the </a:t>
            </a:r>
          </a:p>
          <a:p>
            <a:r>
              <a:rPr lang="en-US" dirty="0"/>
              <a:t>(1)	Re-order level. </a:t>
            </a:r>
          </a:p>
          <a:p>
            <a:r>
              <a:rPr lang="en-US" dirty="0"/>
              <a:t>(2)	Minimum level.</a:t>
            </a:r>
          </a:p>
          <a:p>
            <a:r>
              <a:rPr lang="en-US" dirty="0"/>
              <a:t>(3)	Maximum level.</a:t>
            </a:r>
          </a:p>
          <a:p>
            <a:r>
              <a:rPr lang="en-US" dirty="0"/>
              <a:t>(4)	Average Stock level for the Components of X and Y</a:t>
            </a:r>
          </a:p>
          <a:p>
            <a:endParaRPr lang="ar-IQ" dirty="0"/>
          </a:p>
        </p:txBody>
      </p:sp>
    </p:spTree>
    <p:extLst>
      <p:ext uri="{BB962C8B-B14F-4D97-AF65-F5344CB8AC3E}">
        <p14:creationId xmlns:p14="http://schemas.microsoft.com/office/powerpoint/2010/main" val="1779408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0.png"/>
          <p:cNvPicPr/>
          <p:nvPr/>
        </p:nvPicPr>
        <p:blipFill>
          <a:blip r:embed="rId2"/>
          <a:srcRect/>
          <a:stretch>
            <a:fillRect/>
          </a:stretch>
        </p:blipFill>
        <p:spPr>
          <a:xfrm>
            <a:off x="683568" y="836712"/>
            <a:ext cx="7704856" cy="795020"/>
          </a:xfrm>
          <a:prstGeom prst="rect">
            <a:avLst/>
          </a:prstGeom>
          <a:ln/>
        </p:spPr>
      </p:pic>
      <p:pic>
        <p:nvPicPr>
          <p:cNvPr id="5" name="image27.png"/>
          <p:cNvPicPr/>
          <p:nvPr/>
        </p:nvPicPr>
        <p:blipFill>
          <a:blip r:embed="rId3"/>
          <a:srcRect/>
          <a:stretch>
            <a:fillRect/>
          </a:stretch>
        </p:blipFill>
        <p:spPr>
          <a:xfrm>
            <a:off x="971600" y="1988840"/>
            <a:ext cx="7200800" cy="552450"/>
          </a:xfrm>
          <a:prstGeom prst="rect">
            <a:avLst/>
          </a:prstGeom>
          <a:ln/>
        </p:spPr>
      </p:pic>
      <p:pic>
        <p:nvPicPr>
          <p:cNvPr id="7" name="image3.png"/>
          <p:cNvPicPr/>
          <p:nvPr/>
        </p:nvPicPr>
        <p:blipFill>
          <a:blip r:embed="rId4"/>
          <a:srcRect/>
          <a:stretch>
            <a:fillRect/>
          </a:stretch>
        </p:blipFill>
        <p:spPr>
          <a:xfrm>
            <a:off x="971600" y="2780929"/>
            <a:ext cx="7200800" cy="576063"/>
          </a:xfrm>
          <a:prstGeom prst="rect">
            <a:avLst/>
          </a:prstGeom>
          <a:ln/>
        </p:spPr>
      </p:pic>
      <p:pic>
        <p:nvPicPr>
          <p:cNvPr id="8" name="image31.png"/>
          <p:cNvPicPr/>
          <p:nvPr/>
        </p:nvPicPr>
        <p:blipFill>
          <a:blip r:embed="rId5"/>
          <a:srcRect/>
          <a:stretch>
            <a:fillRect/>
          </a:stretch>
        </p:blipFill>
        <p:spPr>
          <a:xfrm>
            <a:off x="683568" y="3356992"/>
            <a:ext cx="7200800" cy="807701"/>
          </a:xfrm>
          <a:prstGeom prst="rect">
            <a:avLst/>
          </a:prstGeom>
          <a:ln/>
        </p:spPr>
      </p:pic>
      <p:pic>
        <p:nvPicPr>
          <p:cNvPr id="9" name="image12.png"/>
          <p:cNvPicPr/>
          <p:nvPr/>
        </p:nvPicPr>
        <p:blipFill>
          <a:blip r:embed="rId6"/>
          <a:srcRect/>
          <a:stretch>
            <a:fillRect/>
          </a:stretch>
        </p:blipFill>
        <p:spPr>
          <a:xfrm>
            <a:off x="683568" y="4281487"/>
            <a:ext cx="8136904" cy="1704975"/>
          </a:xfrm>
          <a:prstGeom prst="rect">
            <a:avLst/>
          </a:prstGeom>
          <a:ln/>
        </p:spPr>
      </p:pic>
    </p:spTree>
    <p:extLst>
      <p:ext uri="{BB962C8B-B14F-4D97-AF65-F5344CB8AC3E}">
        <p14:creationId xmlns:p14="http://schemas.microsoft.com/office/powerpoint/2010/main" val="2495405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2137805577"/>
              </p:ext>
            </p:extLst>
          </p:nvPr>
        </p:nvGraphicFramePr>
        <p:xfrm>
          <a:off x="899592" y="764704"/>
          <a:ext cx="6840760" cy="4097002"/>
        </p:xfrm>
        <a:graphic>
          <a:graphicData uri="http://schemas.openxmlformats.org/drawingml/2006/table">
            <a:tbl>
              <a:tblPr bandRow="1"/>
              <a:tblGrid>
                <a:gridCol w="3026101"/>
                <a:gridCol w="1533918"/>
                <a:gridCol w="2280741"/>
              </a:tblGrid>
              <a:tr h="585286">
                <a:tc gridSpan="3">
                  <a:txBody>
                    <a:bodyPr/>
                    <a:lstStyle/>
                    <a:p>
                      <a:pPr algn="ctr" rtl="1">
                        <a:lnSpc>
                          <a:spcPct val="115000"/>
                        </a:lnSpc>
                        <a:spcAft>
                          <a:spcPts val="1000"/>
                        </a:spcAft>
                      </a:pPr>
                      <a:r>
                        <a:rPr lang="en-US" sz="1400" dirty="0">
                          <a:solidFill>
                            <a:srgbClr val="000000"/>
                          </a:solidFill>
                          <a:effectLst/>
                          <a:latin typeface="Simplified Arabic"/>
                          <a:ea typeface="Simplified Arabic"/>
                          <a:cs typeface="Calibri"/>
                        </a:rPr>
                        <a:t>Components</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r>
              <a:tr h="585286">
                <a:tc>
                  <a:txBody>
                    <a:bodyPr/>
                    <a:lstStyle/>
                    <a:p>
                      <a:pPr algn="r" rtl="1">
                        <a:lnSpc>
                          <a:spcPct val="115000"/>
                        </a:lnSpc>
                        <a:spcAft>
                          <a:spcPts val="1000"/>
                        </a:spcAft>
                      </a:pPr>
                      <a:r>
                        <a:rPr lang="en-US" sz="1400">
                          <a:solidFill>
                            <a:srgbClr val="000000"/>
                          </a:solidFill>
                          <a:effectLst/>
                          <a:latin typeface="Simplified Arabic"/>
                          <a:ea typeface="Simplified Arabic"/>
                          <a:cs typeface="Calibri"/>
                        </a:rPr>
                        <a:t>item</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solidFill>
                            <a:srgbClr val="000000"/>
                          </a:solidFill>
                          <a:effectLst/>
                          <a:latin typeface="Simplified Arabic"/>
                          <a:ea typeface="Simplified Arabic"/>
                          <a:cs typeface="Calibri"/>
                        </a:rPr>
                        <a:t>X</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solidFill>
                            <a:srgbClr val="000000"/>
                          </a:solidFill>
                          <a:effectLst/>
                          <a:latin typeface="Simplified Arabic"/>
                          <a:ea typeface="Simplified Arabic"/>
                          <a:cs typeface="Calibri"/>
                        </a:rPr>
                        <a:t>Y</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286">
                <a:tc>
                  <a:txBody>
                    <a:bodyPr/>
                    <a:lstStyle/>
                    <a:p>
                      <a:pPr algn="r" rtl="1">
                        <a:lnSpc>
                          <a:spcPct val="115000"/>
                        </a:lnSpc>
                        <a:spcAft>
                          <a:spcPts val="1000"/>
                        </a:spcAft>
                      </a:pPr>
                      <a:r>
                        <a:rPr lang="en-US" sz="1400">
                          <a:solidFill>
                            <a:srgbClr val="000000"/>
                          </a:solidFill>
                          <a:effectLst/>
                          <a:latin typeface="Simplified Arabic"/>
                          <a:ea typeface="Simplified Arabic"/>
                          <a:cs typeface="Calibri"/>
                        </a:rPr>
                        <a:t>Maximum Components in a month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solidFill>
                            <a:srgbClr val="000000"/>
                          </a:solidFill>
                          <a:effectLst/>
                          <a:latin typeface="Simplified Arabic"/>
                          <a:ea typeface="Simplified Arabic"/>
                          <a:cs typeface="Calibri"/>
                        </a:rPr>
                        <a:t>3000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solidFill>
                            <a:srgbClr val="000000"/>
                          </a:solidFill>
                          <a:effectLst/>
                          <a:latin typeface="Simplified Arabic"/>
                          <a:ea typeface="Simplified Arabic"/>
                          <a:cs typeface="Calibri"/>
                        </a:rPr>
                        <a:t>3000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286">
                <a:tc>
                  <a:txBody>
                    <a:bodyPr/>
                    <a:lstStyle/>
                    <a:p>
                      <a:pPr algn="r" rtl="1">
                        <a:lnSpc>
                          <a:spcPct val="115000"/>
                        </a:lnSpc>
                        <a:spcAft>
                          <a:spcPts val="1000"/>
                        </a:spcAft>
                      </a:pPr>
                      <a:r>
                        <a:rPr lang="en-US" sz="1400">
                          <a:solidFill>
                            <a:srgbClr val="000000"/>
                          </a:solidFill>
                          <a:effectLst/>
                          <a:latin typeface="Simplified Arabic"/>
                          <a:ea typeface="Simplified Arabic"/>
                          <a:cs typeface="Calibri"/>
                        </a:rPr>
                        <a:t>Minimum Components in a month</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solidFill>
                            <a:srgbClr val="000000"/>
                          </a:solidFill>
                          <a:effectLst/>
                          <a:latin typeface="Simplified Arabic"/>
                          <a:ea typeface="Simplified Arabic"/>
                          <a:cs typeface="Calibri"/>
                        </a:rPr>
                        <a:t>2000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solidFill>
                            <a:srgbClr val="000000"/>
                          </a:solidFill>
                          <a:effectLst/>
                          <a:latin typeface="Simplified Arabic"/>
                          <a:ea typeface="Simplified Arabic"/>
                          <a:cs typeface="Calibri"/>
                        </a:rPr>
                        <a:t>2000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286">
                <a:tc>
                  <a:txBody>
                    <a:bodyPr/>
                    <a:lstStyle/>
                    <a:p>
                      <a:pPr algn="r" rtl="1">
                        <a:lnSpc>
                          <a:spcPct val="115000"/>
                        </a:lnSpc>
                        <a:spcAft>
                          <a:spcPts val="1000"/>
                        </a:spcAft>
                      </a:pPr>
                      <a:r>
                        <a:rPr lang="en-US" sz="1400">
                          <a:solidFill>
                            <a:srgbClr val="000000"/>
                          </a:solidFill>
                          <a:effectLst/>
                          <a:latin typeface="Simplified Arabic"/>
                          <a:ea typeface="Simplified Arabic"/>
                          <a:cs typeface="Calibri"/>
                        </a:rPr>
                        <a:t>Average Components in a month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solidFill>
                            <a:srgbClr val="000000"/>
                          </a:solidFill>
                          <a:effectLst/>
                          <a:latin typeface="Simplified Arabic"/>
                          <a:ea typeface="Simplified Arabic"/>
                          <a:cs typeface="Calibri"/>
                        </a:rPr>
                        <a:t>1000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solidFill>
                            <a:srgbClr val="000000"/>
                          </a:solidFill>
                          <a:effectLst/>
                          <a:latin typeface="Simplified Arabic"/>
                          <a:ea typeface="Simplified Arabic"/>
                          <a:cs typeface="Calibri"/>
                        </a:rPr>
                        <a:t>1000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286">
                <a:tc>
                  <a:txBody>
                    <a:bodyPr/>
                    <a:lstStyle/>
                    <a:p>
                      <a:pPr algn="r" rtl="1">
                        <a:lnSpc>
                          <a:spcPct val="115000"/>
                        </a:lnSpc>
                        <a:spcAft>
                          <a:spcPts val="1000"/>
                        </a:spcAft>
                      </a:pPr>
                      <a:r>
                        <a:rPr lang="en-US" sz="1400">
                          <a:solidFill>
                            <a:srgbClr val="000000"/>
                          </a:solidFill>
                          <a:effectLst/>
                          <a:latin typeface="Simplified Arabic"/>
                          <a:ea typeface="Simplified Arabic"/>
                          <a:cs typeface="Calibri"/>
                        </a:rPr>
                        <a:t>Re-order period in a month</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solidFill>
                            <a:srgbClr val="000000"/>
                          </a:solidFill>
                          <a:effectLst/>
                          <a:latin typeface="Simplified Arabic"/>
                          <a:ea typeface="Simplified Arabic"/>
                          <a:cs typeface="Calibri"/>
                        </a:rPr>
                        <a:t>8 to 12</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solidFill>
                            <a:srgbClr val="000000"/>
                          </a:solidFill>
                          <a:effectLst/>
                          <a:latin typeface="Simplified Arabic"/>
                          <a:ea typeface="Simplified Arabic"/>
                          <a:cs typeface="Calibri"/>
                        </a:rPr>
                        <a:t>4 to 8</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286">
                <a:tc>
                  <a:txBody>
                    <a:bodyPr/>
                    <a:lstStyle/>
                    <a:p>
                      <a:pPr algn="r" rtl="1">
                        <a:lnSpc>
                          <a:spcPct val="115000"/>
                        </a:lnSpc>
                        <a:spcAft>
                          <a:spcPts val="1000"/>
                        </a:spcAft>
                      </a:pPr>
                      <a:r>
                        <a:rPr lang="en-US" sz="1400">
                          <a:solidFill>
                            <a:srgbClr val="000000"/>
                          </a:solidFill>
                          <a:effectLst/>
                          <a:latin typeface="Simplified Arabic"/>
                          <a:ea typeface="Simplified Arabic"/>
                          <a:cs typeface="Calibri"/>
                        </a:rPr>
                        <a:t>Re-order quantity in units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a:solidFill>
                            <a:srgbClr val="000000"/>
                          </a:solidFill>
                          <a:effectLst/>
                          <a:latin typeface="Simplified Arabic"/>
                          <a:ea typeface="Simplified Arabic"/>
                          <a:cs typeface="Calibri"/>
                        </a:rPr>
                        <a:t>8000</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1000"/>
                        </a:spcAft>
                      </a:pPr>
                      <a:r>
                        <a:rPr lang="en-US" sz="1400" dirty="0">
                          <a:solidFill>
                            <a:srgbClr val="000000"/>
                          </a:solidFill>
                          <a:effectLst/>
                          <a:latin typeface="Simplified Arabic"/>
                          <a:ea typeface="Simplified Arabic"/>
                          <a:cs typeface="Calibri"/>
                        </a:rPr>
                        <a:t>12000</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74578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1.png"/>
          <p:cNvPicPr/>
          <p:nvPr/>
        </p:nvPicPr>
        <p:blipFill>
          <a:blip r:embed="rId2"/>
          <a:srcRect/>
          <a:stretch>
            <a:fillRect/>
          </a:stretch>
        </p:blipFill>
        <p:spPr>
          <a:xfrm>
            <a:off x="2842986" y="620688"/>
            <a:ext cx="3429000" cy="314325"/>
          </a:xfrm>
          <a:prstGeom prst="rect">
            <a:avLst/>
          </a:prstGeom>
          <a:ln/>
        </p:spPr>
      </p:pic>
      <p:pic>
        <p:nvPicPr>
          <p:cNvPr id="5" name="image13.png"/>
          <p:cNvPicPr/>
          <p:nvPr/>
        </p:nvPicPr>
        <p:blipFill>
          <a:blip r:embed="rId3"/>
          <a:srcRect/>
          <a:stretch>
            <a:fillRect/>
          </a:stretch>
        </p:blipFill>
        <p:spPr>
          <a:xfrm>
            <a:off x="755576" y="1268760"/>
            <a:ext cx="7560840" cy="659765"/>
          </a:xfrm>
          <a:prstGeom prst="rect">
            <a:avLst/>
          </a:prstGeom>
          <a:ln/>
        </p:spPr>
      </p:pic>
      <p:pic>
        <p:nvPicPr>
          <p:cNvPr id="6" name="image9.png"/>
          <p:cNvPicPr/>
          <p:nvPr/>
        </p:nvPicPr>
        <p:blipFill>
          <a:blip r:embed="rId4"/>
          <a:srcRect/>
          <a:stretch>
            <a:fillRect/>
          </a:stretch>
        </p:blipFill>
        <p:spPr>
          <a:xfrm>
            <a:off x="755576" y="2518363"/>
            <a:ext cx="7344816" cy="478790"/>
          </a:xfrm>
          <a:prstGeom prst="rect">
            <a:avLst/>
          </a:prstGeom>
          <a:ln/>
        </p:spPr>
      </p:pic>
      <p:pic>
        <p:nvPicPr>
          <p:cNvPr id="7" name="image2.png"/>
          <p:cNvPicPr/>
          <p:nvPr/>
        </p:nvPicPr>
        <p:blipFill>
          <a:blip r:embed="rId5"/>
          <a:srcRect/>
          <a:stretch>
            <a:fillRect/>
          </a:stretch>
        </p:blipFill>
        <p:spPr>
          <a:xfrm>
            <a:off x="755576" y="3101657"/>
            <a:ext cx="7344816" cy="654685"/>
          </a:xfrm>
          <a:prstGeom prst="rect">
            <a:avLst/>
          </a:prstGeom>
          <a:ln/>
        </p:spPr>
      </p:pic>
      <p:pic>
        <p:nvPicPr>
          <p:cNvPr id="9" name="image6.png"/>
          <p:cNvPicPr/>
          <p:nvPr/>
        </p:nvPicPr>
        <p:blipFill>
          <a:blip r:embed="rId6"/>
          <a:srcRect/>
          <a:stretch>
            <a:fillRect/>
          </a:stretch>
        </p:blipFill>
        <p:spPr>
          <a:xfrm>
            <a:off x="899592" y="3861048"/>
            <a:ext cx="6840760" cy="195833"/>
          </a:xfrm>
          <a:prstGeom prst="rect">
            <a:avLst/>
          </a:prstGeom>
          <a:ln/>
        </p:spPr>
      </p:pic>
      <p:pic>
        <p:nvPicPr>
          <p:cNvPr id="10" name="image7.png"/>
          <p:cNvPicPr/>
          <p:nvPr/>
        </p:nvPicPr>
        <p:blipFill>
          <a:blip r:embed="rId7"/>
          <a:srcRect/>
          <a:stretch>
            <a:fillRect/>
          </a:stretch>
        </p:blipFill>
        <p:spPr>
          <a:xfrm>
            <a:off x="778542" y="4149080"/>
            <a:ext cx="6300470" cy="514350"/>
          </a:xfrm>
          <a:prstGeom prst="rect">
            <a:avLst/>
          </a:prstGeom>
          <a:ln/>
        </p:spPr>
      </p:pic>
    </p:spTree>
    <p:extLst>
      <p:ext uri="{BB962C8B-B14F-4D97-AF65-F5344CB8AC3E}">
        <p14:creationId xmlns:p14="http://schemas.microsoft.com/office/powerpoint/2010/main" val="1163193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6.png"/>
          <p:cNvPicPr/>
          <p:nvPr/>
        </p:nvPicPr>
        <p:blipFill>
          <a:blip r:embed="rId2"/>
          <a:srcRect/>
          <a:stretch>
            <a:fillRect/>
          </a:stretch>
        </p:blipFill>
        <p:spPr>
          <a:xfrm>
            <a:off x="395536" y="620688"/>
            <a:ext cx="6300470" cy="511810"/>
          </a:xfrm>
          <a:prstGeom prst="rect">
            <a:avLst/>
          </a:prstGeom>
          <a:ln/>
        </p:spPr>
      </p:pic>
      <p:pic>
        <p:nvPicPr>
          <p:cNvPr id="5" name="image18.png"/>
          <p:cNvPicPr/>
          <p:nvPr/>
        </p:nvPicPr>
        <p:blipFill>
          <a:blip r:embed="rId3"/>
          <a:srcRect/>
          <a:stretch>
            <a:fillRect/>
          </a:stretch>
        </p:blipFill>
        <p:spPr>
          <a:xfrm>
            <a:off x="251520" y="1484784"/>
            <a:ext cx="6300470" cy="3410585"/>
          </a:xfrm>
          <a:prstGeom prst="rect">
            <a:avLst/>
          </a:prstGeom>
          <a:ln/>
        </p:spPr>
      </p:pic>
      <p:pic>
        <p:nvPicPr>
          <p:cNvPr id="6" name="image17.png"/>
          <p:cNvPicPr/>
          <p:nvPr/>
        </p:nvPicPr>
        <p:blipFill>
          <a:blip r:embed="rId4"/>
          <a:srcRect/>
          <a:stretch>
            <a:fillRect/>
          </a:stretch>
        </p:blipFill>
        <p:spPr>
          <a:xfrm>
            <a:off x="267725" y="5085184"/>
            <a:ext cx="6300470" cy="1009650"/>
          </a:xfrm>
          <a:prstGeom prst="rect">
            <a:avLst/>
          </a:prstGeom>
          <a:ln/>
        </p:spPr>
      </p:pic>
    </p:spTree>
    <p:extLst>
      <p:ext uri="{BB962C8B-B14F-4D97-AF65-F5344CB8AC3E}">
        <p14:creationId xmlns:p14="http://schemas.microsoft.com/office/powerpoint/2010/main" val="1042904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1.png"/>
          <p:cNvPicPr/>
          <p:nvPr/>
        </p:nvPicPr>
        <p:blipFill>
          <a:blip r:embed="rId2"/>
          <a:srcRect/>
          <a:stretch>
            <a:fillRect/>
          </a:stretch>
        </p:blipFill>
        <p:spPr>
          <a:xfrm>
            <a:off x="2699792" y="548680"/>
            <a:ext cx="3429000" cy="314325"/>
          </a:xfrm>
          <a:prstGeom prst="rect">
            <a:avLst/>
          </a:prstGeom>
          <a:ln/>
        </p:spPr>
      </p:pic>
      <p:pic>
        <p:nvPicPr>
          <p:cNvPr id="5" name="image8.png"/>
          <p:cNvPicPr/>
          <p:nvPr/>
        </p:nvPicPr>
        <p:blipFill>
          <a:blip r:embed="rId3"/>
          <a:srcRect/>
          <a:stretch>
            <a:fillRect/>
          </a:stretch>
        </p:blipFill>
        <p:spPr>
          <a:xfrm>
            <a:off x="330718" y="1412776"/>
            <a:ext cx="6300470" cy="3621405"/>
          </a:xfrm>
          <a:prstGeom prst="rect">
            <a:avLst/>
          </a:prstGeom>
          <a:ln/>
        </p:spPr>
      </p:pic>
    </p:spTree>
    <p:extLst>
      <p:ext uri="{BB962C8B-B14F-4D97-AF65-F5344CB8AC3E}">
        <p14:creationId xmlns:p14="http://schemas.microsoft.com/office/powerpoint/2010/main" val="326605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1.png"/>
          <p:cNvPicPr/>
          <p:nvPr/>
        </p:nvPicPr>
        <p:blipFill>
          <a:blip r:embed="rId2"/>
          <a:srcRect/>
          <a:stretch>
            <a:fillRect/>
          </a:stretch>
        </p:blipFill>
        <p:spPr>
          <a:xfrm>
            <a:off x="251520" y="764704"/>
            <a:ext cx="6300470" cy="3788410"/>
          </a:xfrm>
          <a:prstGeom prst="rect">
            <a:avLst/>
          </a:prstGeom>
          <a:ln/>
        </p:spPr>
      </p:pic>
    </p:spTree>
    <p:extLst>
      <p:ext uri="{BB962C8B-B14F-4D97-AF65-F5344CB8AC3E}">
        <p14:creationId xmlns:p14="http://schemas.microsoft.com/office/powerpoint/2010/main" val="153103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27584" y="620688"/>
            <a:ext cx="5688632" cy="729430"/>
          </a:xfrm>
          <a:prstGeom prst="rect">
            <a:avLst/>
          </a:prstGeom>
        </p:spPr>
        <p:txBody>
          <a:bodyPr wrap="square">
            <a:spAutoFit/>
          </a:bodyPr>
          <a:lstStyle/>
          <a:p>
            <a:pPr algn="l">
              <a:lnSpc>
                <a:spcPct val="115000"/>
              </a:lnSpc>
              <a:spcAft>
                <a:spcPts val="1000"/>
              </a:spcAft>
            </a:pPr>
            <a:r>
              <a:rPr lang="en-US" b="1" dirty="0">
                <a:ea typeface="Calibri"/>
                <a:cs typeface="Calibri"/>
              </a:rPr>
              <a:t>Ex 1  </a:t>
            </a:r>
            <a:r>
              <a:rPr lang="en-US" dirty="0">
                <a:ea typeface="Calibri"/>
                <a:cs typeface="Calibri"/>
              </a:rPr>
              <a:t>Flow of Inventor able Costs  Ranks</a:t>
            </a:r>
            <a:r>
              <a:rPr lang="en-US" baseline="30000" dirty="0">
                <a:ea typeface="Calibri"/>
                <a:cs typeface="Calibri"/>
              </a:rPr>
              <a:t>,</a:t>
            </a:r>
            <a:r>
              <a:rPr lang="en-US" dirty="0">
                <a:ea typeface="Calibri"/>
                <a:cs typeface="Calibri"/>
              </a:rPr>
              <a:t> Heaters S elected data for October  2016. </a:t>
            </a:r>
            <a:endParaRPr lang="en-US" sz="1400" dirty="0">
              <a:ea typeface="Calibri"/>
              <a:cs typeface="Calibri"/>
            </a:endParaRPr>
          </a:p>
        </p:txBody>
      </p:sp>
      <p:graphicFrame>
        <p:nvGraphicFramePr>
          <p:cNvPr id="6" name="جدول 5"/>
          <p:cNvGraphicFramePr>
            <a:graphicFrameLocks noGrp="1"/>
          </p:cNvGraphicFramePr>
          <p:nvPr>
            <p:extLst>
              <p:ext uri="{D42A27DB-BD31-4B8C-83A1-F6EECF244321}">
                <p14:modId xmlns:p14="http://schemas.microsoft.com/office/powerpoint/2010/main" val="2164502037"/>
              </p:ext>
            </p:extLst>
          </p:nvPr>
        </p:nvGraphicFramePr>
        <p:xfrm>
          <a:off x="539552" y="1350116"/>
          <a:ext cx="6480720" cy="4239120"/>
        </p:xfrm>
        <a:graphic>
          <a:graphicData uri="http://schemas.openxmlformats.org/drawingml/2006/table">
            <a:tbl>
              <a:tblPr rtl="1" bandRow="1"/>
              <a:tblGrid>
                <a:gridCol w="1193334"/>
                <a:gridCol w="5287386"/>
              </a:tblGrid>
              <a:tr h="423912">
                <a:tc>
                  <a:txBody>
                    <a:bodyPr/>
                    <a:lstStyle/>
                    <a:p>
                      <a:pPr algn="l" rtl="1">
                        <a:lnSpc>
                          <a:spcPct val="115000"/>
                        </a:lnSpc>
                        <a:spcAft>
                          <a:spcPts val="1000"/>
                        </a:spcAft>
                      </a:pPr>
                      <a:r>
                        <a:rPr lang="en-US" sz="1400">
                          <a:effectLst/>
                          <a:latin typeface="Calibri"/>
                          <a:ea typeface="Calibri"/>
                          <a:cs typeface="Calibri"/>
                        </a:rPr>
                        <a:t>105000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1000"/>
                        </a:spcAft>
                      </a:pPr>
                      <a:r>
                        <a:rPr lang="en-US" sz="1400">
                          <a:effectLst/>
                          <a:latin typeface="Calibri"/>
                          <a:ea typeface="Calibri"/>
                          <a:cs typeface="Calibri"/>
                        </a:rPr>
                        <a:t>Direct materials inventory 10/1/2016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912">
                <a:tc>
                  <a:txBody>
                    <a:bodyPr/>
                    <a:lstStyle/>
                    <a:p>
                      <a:pPr algn="l" rtl="1">
                        <a:lnSpc>
                          <a:spcPct val="115000"/>
                        </a:lnSpc>
                        <a:spcAft>
                          <a:spcPts val="1000"/>
                        </a:spcAft>
                      </a:pPr>
                      <a:r>
                        <a:rPr lang="en-US" sz="1400">
                          <a:effectLst/>
                          <a:latin typeface="Calibri"/>
                          <a:ea typeface="Calibri"/>
                          <a:cs typeface="Calibri"/>
                        </a:rPr>
                        <a:t>364000 $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1000"/>
                        </a:spcAft>
                      </a:pPr>
                      <a:r>
                        <a:rPr lang="en-US" sz="1400" dirty="0">
                          <a:effectLst/>
                          <a:latin typeface="Calibri"/>
                          <a:ea typeface="Calibri"/>
                          <a:cs typeface="Calibri"/>
                        </a:rPr>
                        <a:t>Direct materials purchased</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912">
                <a:tc>
                  <a:txBody>
                    <a:bodyPr/>
                    <a:lstStyle/>
                    <a:p>
                      <a:pPr algn="l" rtl="1">
                        <a:lnSpc>
                          <a:spcPct val="115000"/>
                        </a:lnSpc>
                        <a:spcAft>
                          <a:spcPts val="1000"/>
                        </a:spcAft>
                      </a:pPr>
                      <a:r>
                        <a:rPr lang="en-US" sz="1400">
                          <a:effectLst/>
                          <a:latin typeface="Calibri"/>
                          <a:ea typeface="Calibri"/>
                          <a:cs typeface="Calibri"/>
                        </a:rPr>
                        <a:t>385000 $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1000"/>
                        </a:spcAft>
                      </a:pPr>
                      <a:r>
                        <a:rPr lang="en-US" sz="1400">
                          <a:effectLst/>
                          <a:latin typeface="Calibri"/>
                          <a:ea typeface="Calibri"/>
                          <a:cs typeface="Calibri"/>
                        </a:rPr>
                        <a:t>Direct materials used</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912">
                <a:tc>
                  <a:txBody>
                    <a:bodyPr/>
                    <a:lstStyle/>
                    <a:p>
                      <a:pPr algn="l" rtl="1">
                        <a:lnSpc>
                          <a:spcPct val="115000"/>
                        </a:lnSpc>
                        <a:spcAft>
                          <a:spcPts val="1000"/>
                        </a:spcAft>
                      </a:pPr>
                      <a:r>
                        <a:rPr lang="en-US" sz="1400">
                          <a:effectLst/>
                          <a:latin typeface="Calibri"/>
                          <a:ea typeface="Calibri"/>
                          <a:cs typeface="Calibri"/>
                        </a:rPr>
                        <a:t>450000 $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Calibri"/>
                          <a:ea typeface="Calibri"/>
                          <a:cs typeface="Calibri"/>
                        </a:rPr>
                        <a:t>Total manufacturing overhead costs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912">
                <a:tc>
                  <a:txBody>
                    <a:bodyPr/>
                    <a:lstStyle/>
                    <a:p>
                      <a:pPr algn="l" rtl="1">
                        <a:lnSpc>
                          <a:spcPct val="115000"/>
                        </a:lnSpc>
                        <a:spcAft>
                          <a:spcPts val="1000"/>
                        </a:spcAft>
                      </a:pPr>
                      <a:r>
                        <a:rPr lang="en-US" sz="1400">
                          <a:effectLst/>
                          <a:latin typeface="Calibri"/>
                          <a:ea typeface="Calibri"/>
                          <a:cs typeface="Calibri"/>
                        </a:rPr>
                        <a:t>265000 $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1000"/>
                        </a:spcAft>
                      </a:pPr>
                      <a:r>
                        <a:rPr lang="en-US" sz="1400">
                          <a:effectLst/>
                          <a:latin typeface="Calibri"/>
                          <a:ea typeface="Calibri"/>
                          <a:cs typeface="Calibri"/>
                        </a:rPr>
                        <a:t>Variable manufacturing overhead costs</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912">
                <a:tc>
                  <a:txBody>
                    <a:bodyPr/>
                    <a:lstStyle/>
                    <a:p>
                      <a:pPr algn="l" rtl="1">
                        <a:lnSpc>
                          <a:spcPct val="115000"/>
                        </a:lnSpc>
                        <a:spcAft>
                          <a:spcPts val="1000"/>
                        </a:spcAft>
                      </a:pPr>
                      <a:r>
                        <a:rPr lang="en-US" sz="1400">
                          <a:effectLst/>
                          <a:latin typeface="Calibri"/>
                          <a:ea typeface="Calibri"/>
                          <a:cs typeface="Calibri"/>
                        </a:rPr>
                        <a:t>1610000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Calibri"/>
                          <a:ea typeface="Calibri"/>
                          <a:cs typeface="Calibri"/>
                        </a:rPr>
                        <a:t>Total manufacturing costs  incurred during October 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912">
                <a:tc>
                  <a:txBody>
                    <a:bodyPr/>
                    <a:lstStyle/>
                    <a:p>
                      <a:pPr algn="ctr" rtl="1">
                        <a:lnSpc>
                          <a:spcPct val="115000"/>
                        </a:lnSpc>
                        <a:spcAft>
                          <a:spcPts val="1000"/>
                        </a:spcAft>
                      </a:pPr>
                      <a:r>
                        <a:rPr lang="en-US" sz="1400">
                          <a:effectLst/>
                          <a:latin typeface="Calibri"/>
                          <a:ea typeface="Calibri"/>
                          <a:cs typeface="Calibri"/>
                        </a:rPr>
                        <a:t>230000 $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1000"/>
                        </a:spcAft>
                      </a:pPr>
                      <a:r>
                        <a:rPr lang="en-US" sz="1400">
                          <a:effectLst/>
                          <a:latin typeface="Calibri"/>
                          <a:ea typeface="Calibri"/>
                          <a:cs typeface="Calibri"/>
                        </a:rPr>
                        <a:t>Work- in process inventory 10/1/2016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912">
                <a:tc>
                  <a:txBody>
                    <a:bodyPr/>
                    <a:lstStyle/>
                    <a:p>
                      <a:pPr algn="l" rtl="1">
                        <a:lnSpc>
                          <a:spcPct val="115000"/>
                        </a:lnSpc>
                        <a:spcAft>
                          <a:spcPts val="1000"/>
                        </a:spcAft>
                      </a:pPr>
                      <a:r>
                        <a:rPr lang="en-US" sz="1400">
                          <a:effectLst/>
                          <a:latin typeface="Calibri"/>
                          <a:ea typeface="Calibri"/>
                          <a:cs typeface="Calibri"/>
                        </a:rPr>
                        <a:t>1660000 $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Calibri"/>
                          <a:ea typeface="Calibri"/>
                          <a:cs typeface="Calibri"/>
                        </a:rPr>
                        <a:t>Cost of good  manufactured</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912">
                <a:tc>
                  <a:txBody>
                    <a:bodyPr/>
                    <a:lstStyle/>
                    <a:p>
                      <a:pPr algn="l" rtl="1">
                        <a:lnSpc>
                          <a:spcPct val="115000"/>
                        </a:lnSpc>
                        <a:spcAft>
                          <a:spcPts val="1000"/>
                        </a:spcAft>
                      </a:pPr>
                      <a:r>
                        <a:rPr lang="en-US" sz="1400">
                          <a:effectLst/>
                          <a:latin typeface="Calibri"/>
                          <a:ea typeface="Calibri"/>
                          <a:cs typeface="Calibri"/>
                        </a:rPr>
                        <a:t>130000 $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en-US" sz="1400">
                          <a:effectLst/>
                          <a:latin typeface="Calibri"/>
                          <a:ea typeface="Calibri"/>
                          <a:cs typeface="Calibri"/>
                        </a:rPr>
                        <a:t>Finished good inventory 10/1/2016</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3912">
                <a:tc>
                  <a:txBody>
                    <a:bodyPr/>
                    <a:lstStyle/>
                    <a:p>
                      <a:pPr algn="l" rtl="1">
                        <a:lnSpc>
                          <a:spcPct val="115000"/>
                        </a:lnSpc>
                        <a:spcAft>
                          <a:spcPts val="1000"/>
                        </a:spcAft>
                      </a:pPr>
                      <a:r>
                        <a:rPr lang="en-US" sz="1400">
                          <a:effectLst/>
                          <a:latin typeface="Calibri"/>
                          <a:ea typeface="Calibri"/>
                          <a:cs typeface="Calibri"/>
                        </a:rPr>
                        <a:t>1770000 $</a:t>
                      </a:r>
                      <a:endParaRPr lang="en-US" sz="110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lnSpc>
                          <a:spcPct val="115000"/>
                        </a:lnSpc>
                        <a:spcAft>
                          <a:spcPts val="1000"/>
                        </a:spcAft>
                      </a:pPr>
                      <a:r>
                        <a:rPr lang="en-US" sz="1400" dirty="0">
                          <a:effectLst/>
                          <a:latin typeface="Calibri"/>
                          <a:ea typeface="Calibri"/>
                          <a:cs typeface="Calibri"/>
                        </a:rPr>
                        <a:t>Cost of good sold</a:t>
                      </a:r>
                      <a:endParaRPr lang="en-US" sz="1100" dirty="0">
                        <a:effectLst/>
                        <a:latin typeface="Calibri"/>
                        <a:ea typeface="Calibri"/>
                        <a:cs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46355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a:bodyPr>
          <a:lstStyle/>
          <a:p>
            <a:r>
              <a:rPr lang="en-US" dirty="0"/>
              <a:t>Calculate the following Costs:</a:t>
            </a:r>
          </a:p>
          <a:p>
            <a:r>
              <a:rPr lang="en-US" dirty="0"/>
              <a:t>1.	Direct materials inventory 10/31/2016.</a:t>
            </a:r>
          </a:p>
          <a:p>
            <a:r>
              <a:rPr lang="en-US" dirty="0"/>
              <a:t>2.	Fixed manufacturing overhead costs.</a:t>
            </a:r>
          </a:p>
          <a:p>
            <a:r>
              <a:rPr lang="en-US" dirty="0"/>
              <a:t>3.	Direct manufacturing labor Costs for October 2016.</a:t>
            </a:r>
          </a:p>
          <a:p>
            <a:r>
              <a:rPr lang="en-US" dirty="0"/>
              <a:t>4.	Work- in process inventory 10/1/2016.</a:t>
            </a:r>
          </a:p>
          <a:p>
            <a:r>
              <a:rPr lang="en-US" dirty="0"/>
              <a:t>5.	Cost of  finished good available for sale in October 2016.</a:t>
            </a:r>
          </a:p>
          <a:p>
            <a:r>
              <a:rPr lang="en-US" dirty="0"/>
              <a:t>6.	Finished good inventory 10/31/2016.</a:t>
            </a:r>
          </a:p>
          <a:p>
            <a:endParaRPr lang="ar-IQ" dirty="0"/>
          </a:p>
        </p:txBody>
      </p:sp>
    </p:spTree>
    <p:extLst>
      <p:ext uri="{BB962C8B-B14F-4D97-AF65-F5344CB8AC3E}">
        <p14:creationId xmlns:p14="http://schemas.microsoft.com/office/powerpoint/2010/main" val="3266366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algn="r"/>
            <a:r>
              <a:rPr lang="en-US" sz="1800" dirty="0"/>
              <a:t>EX2 For the previous month (march 2016) Ron was able to piece together the following information :</a:t>
            </a:r>
            <a:br>
              <a:rPr lang="en-US" sz="1800" dirty="0"/>
            </a:br>
            <a:r>
              <a:rPr lang="en-US" sz="1800" dirty="0"/>
              <a:t>240000 $	Direct materials purchased</a:t>
            </a:r>
            <a:br>
              <a:rPr lang="en-US" sz="1800" dirty="0"/>
            </a:br>
            <a:r>
              <a:rPr lang="en-US" sz="1800" dirty="0"/>
              <a:t>70000 $	Work- in process inventory 3/1/2016</a:t>
            </a:r>
            <a:br>
              <a:rPr lang="en-US" sz="1800" dirty="0"/>
            </a:br>
            <a:r>
              <a:rPr lang="en-US" sz="1800" dirty="0"/>
              <a:t>25000 $	Direct materials inventory 3/1/2016</a:t>
            </a:r>
            <a:br>
              <a:rPr lang="en-US" sz="1800" dirty="0"/>
            </a:br>
            <a:r>
              <a:rPr lang="en-US" sz="1800" dirty="0"/>
              <a:t>230000 $	Finished good inventory 3/1/2016</a:t>
            </a:r>
            <a:br>
              <a:rPr lang="en-US" sz="1800" dirty="0"/>
            </a:br>
            <a:r>
              <a:rPr lang="en-US" sz="1800" dirty="0"/>
              <a:t>660000 $	Conversion Cost</a:t>
            </a:r>
            <a:br>
              <a:rPr lang="en-US" sz="1800" dirty="0"/>
            </a:br>
            <a:r>
              <a:rPr lang="en-US" sz="1800" dirty="0"/>
              <a:t>840000 $	Total manufacturing costs  added during the period</a:t>
            </a:r>
            <a:br>
              <a:rPr lang="en-US" sz="1800" dirty="0"/>
            </a:br>
            <a:r>
              <a:rPr lang="en-US" sz="1800" dirty="0"/>
              <a:t>Direct materials used	Cost of good  manufactured</a:t>
            </a:r>
            <a:br>
              <a:rPr lang="en-US" sz="1800" dirty="0"/>
            </a:br>
            <a:r>
              <a:rPr lang="en-US" sz="1800" dirty="0"/>
              <a:t>20 %	Gross margin as a percentage of revenues</a:t>
            </a:r>
            <a:br>
              <a:rPr lang="en-US" sz="1800" dirty="0"/>
            </a:br>
            <a:r>
              <a:rPr lang="en-US" sz="1800" dirty="0"/>
              <a:t>1037500 $	Revenues</a:t>
            </a:r>
            <a:br>
              <a:rPr lang="en-US" sz="1800" dirty="0"/>
            </a:br>
            <a:r>
              <a:rPr lang="en-US" sz="1800" dirty="0"/>
              <a:t>Calculate the Cost of:</a:t>
            </a:r>
            <a:br>
              <a:rPr lang="en-US" sz="1800" dirty="0"/>
            </a:br>
            <a:r>
              <a:rPr lang="en-US" sz="1800" dirty="0"/>
              <a:t>1.	Finished good inventory 3/31/2016.</a:t>
            </a:r>
            <a:br>
              <a:rPr lang="en-US" sz="1800" dirty="0"/>
            </a:br>
            <a:r>
              <a:rPr lang="en-US" sz="1800" dirty="0"/>
              <a:t>2.	Work- in process inventory 3/31/2016.</a:t>
            </a:r>
            <a:br>
              <a:rPr lang="en-US" sz="1800" dirty="0"/>
            </a:br>
            <a:r>
              <a:rPr lang="en-US" sz="1800" dirty="0"/>
              <a:t>3.	Direct materials inventory 3/31/2016.</a:t>
            </a:r>
            <a:br>
              <a:rPr lang="en-US" sz="1800" dirty="0"/>
            </a:br>
            <a:r>
              <a:rPr lang="en-US" sz="1800" dirty="0"/>
              <a:t/>
            </a:r>
            <a:br>
              <a:rPr lang="en-US" sz="1800" dirty="0"/>
            </a:br>
            <a:endParaRPr lang="ar-IQ" sz="1800" dirty="0"/>
          </a:p>
        </p:txBody>
      </p:sp>
    </p:spTree>
    <p:extLst>
      <p:ext uri="{BB962C8B-B14F-4D97-AF65-F5344CB8AC3E}">
        <p14:creationId xmlns:p14="http://schemas.microsoft.com/office/powerpoint/2010/main" val="250927565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895</Words>
  <Application>Microsoft Office PowerPoint</Application>
  <PresentationFormat>On-screen Show (4:3)</PresentationFormat>
  <Paragraphs>155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سمة Office</vt:lpstr>
      <vt:lpstr>د. امتثال رشيد بجاي  محاسبة كلفة 1  مرحلة ثالثة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EX2 For the previous month (march 2016) Ron was able to piece together the following information : 240000 $ Direct materials purchased 70000 $ Work- in process inventory 3/1/2016 25000 $ Direct materials inventory 3/1/2016 230000 $ Finished good inventory 3/1/2016 660000 $ Conversion Cost 840000 $ Total manufacturing costs  added during the period Direct materials used Cost of good  manufactured 20 % Gross margin as a percentage of revenues 1037500 $ Revenues Calculate the Cost of: 1. Finished good inventory 3/31/2016. 2. Work- in process inventory 3/31/2016. 3. Direct materials inventory 3/31/2016.  </vt:lpstr>
      <vt:lpstr>PowerPoint Presentation</vt:lpstr>
      <vt:lpstr>PowerPoint Presentation</vt:lpstr>
      <vt:lpstr>EX5  Income  statements- absorption costing &amp; direct costing ,The following data pertain  to April </vt:lpstr>
      <vt:lpstr> ECONOMIC Order Quantity  كمية الطلب الاقتصادية  EOQ </vt:lpstr>
      <vt:lpstr>PowerPoint Presentation</vt:lpstr>
      <vt:lpstr>PowerPoint Presentation</vt:lpstr>
      <vt:lpstr>26400 yards Annual demand for denim cloth 165 $  Ordering cost per purchase order 20% of purchase costs Carrying cost per year None Safety- Stock requirements 9 $ per yard Cost of denim cloth </vt:lpstr>
      <vt:lpstr> 1. Maximum Stock level 2.  Minimum Stock level 3.  Re-ordering level             4.Average Stock level. </vt:lpstr>
      <vt:lpstr>EX 4 The following information available in respect of a material X:</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RAGHAD</dc:creator>
  <cp:lastModifiedBy>HP ProBook 6570b</cp:lastModifiedBy>
  <cp:revision>10</cp:revision>
  <dcterms:created xsi:type="dcterms:W3CDTF">2020-11-03T14:57:14Z</dcterms:created>
  <dcterms:modified xsi:type="dcterms:W3CDTF">2020-11-03T18:13:22Z</dcterms:modified>
</cp:coreProperties>
</file>