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p:scale>
          <a:sx n="66" d="100"/>
          <a:sy n="66" d="100"/>
        </p:scale>
        <p:origin x="-142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SA"/>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SA"/>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B8ABB09-4A1D-463E-8065-109CC2B7EFAA}" type="datetimeFigureOut">
              <a:rPr lang="ar-SA" smtClean="0"/>
              <a:t>18/03/1442</a:t>
            </a:fld>
            <a:endParaRPr lang="ar-SA"/>
          </a:p>
        </p:txBody>
      </p:sp>
      <p:sp>
        <p:nvSpPr>
          <p:cNvPr id="5" name="عنصر نائب للتذييل 4"/>
          <p:cNvSpPr>
            <a:spLocks noGrp="1"/>
          </p:cNvSpPr>
          <p:nvPr>
            <p:ph type="ftr" sz="quarter" idx="11"/>
          </p:nvPr>
        </p:nvSpPr>
        <p:spPr/>
        <p:txBody>
          <a:bodyPr/>
          <a:lstStyle/>
          <a:p>
            <a:endParaRPr lang="ar-SA"/>
          </a:p>
        </p:txBody>
      </p:sp>
      <p:sp>
        <p:nvSpPr>
          <p:cNvPr id="6" name="عنصر نائب لرقم الشريحة 5"/>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18/03/1442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7" name="عنصر نائب للتاريخ 6"/>
          <p:cNvSpPr>
            <a:spLocks noGrp="1"/>
          </p:cNvSpPr>
          <p:nvPr>
            <p:ph type="dt" sz="half" idx="10"/>
          </p:nvPr>
        </p:nvSpPr>
        <p:spPr/>
        <p:txBody>
          <a:bodyPr/>
          <a:lstStyle/>
          <a:p>
            <a:fld id="{1B8ABB09-4A1D-463E-8065-109CC2B7EFAA}" type="datetimeFigureOut">
              <a:rPr lang="ar-SA" smtClean="0"/>
              <a:t>18/03/1442</a:t>
            </a:fld>
            <a:endParaRPr lang="ar-SA"/>
          </a:p>
        </p:txBody>
      </p:sp>
      <p:sp>
        <p:nvSpPr>
          <p:cNvPr id="8" name="عنصر نائب للتذييل 7"/>
          <p:cNvSpPr>
            <a:spLocks noGrp="1"/>
          </p:cNvSpPr>
          <p:nvPr>
            <p:ph type="ftr" sz="quarter" idx="11"/>
          </p:nvPr>
        </p:nvSpPr>
        <p:spPr/>
        <p:txBody>
          <a:bodyPr/>
          <a:lstStyle/>
          <a:p>
            <a:endParaRPr lang="ar-SA"/>
          </a:p>
        </p:txBody>
      </p:sp>
      <p:sp>
        <p:nvSpPr>
          <p:cNvPr id="9" name="عنصر نائب لرقم الشريحة 8"/>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SA"/>
          </a:p>
        </p:txBody>
      </p:sp>
      <p:sp>
        <p:nvSpPr>
          <p:cNvPr id="3" name="عنصر نائب للتاريخ 2"/>
          <p:cNvSpPr>
            <a:spLocks noGrp="1"/>
          </p:cNvSpPr>
          <p:nvPr>
            <p:ph type="dt" sz="half" idx="10"/>
          </p:nvPr>
        </p:nvSpPr>
        <p:spPr/>
        <p:txBody>
          <a:bodyPr/>
          <a:lstStyle/>
          <a:p>
            <a:fld id="{1B8ABB09-4A1D-463E-8065-109CC2B7EFAA}" type="datetimeFigureOut">
              <a:rPr lang="ar-SA" smtClean="0"/>
              <a:t>18/03/1442</a:t>
            </a:fld>
            <a:endParaRPr lang="ar-SA"/>
          </a:p>
        </p:txBody>
      </p:sp>
      <p:sp>
        <p:nvSpPr>
          <p:cNvPr id="4" name="عنصر نائب للتذييل 3"/>
          <p:cNvSpPr>
            <a:spLocks noGrp="1"/>
          </p:cNvSpPr>
          <p:nvPr>
            <p:ph type="ftr" sz="quarter" idx="11"/>
          </p:nvPr>
        </p:nvSpPr>
        <p:spPr/>
        <p:txBody>
          <a:bodyPr/>
          <a:lstStyle/>
          <a:p>
            <a:endParaRPr lang="ar-SA"/>
          </a:p>
        </p:txBody>
      </p:sp>
      <p:sp>
        <p:nvSpPr>
          <p:cNvPr id="5" name="عنصر نائب لرقم الشريحة 4"/>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B8ABB09-4A1D-463E-8065-109CC2B7EFAA}" type="datetimeFigureOut">
              <a:rPr lang="ar-SA" smtClean="0"/>
              <a:t>18/03/1442</a:t>
            </a:fld>
            <a:endParaRPr lang="ar-SA"/>
          </a:p>
        </p:txBody>
      </p:sp>
      <p:sp>
        <p:nvSpPr>
          <p:cNvPr id="3" name="عنصر نائب للتذييل 2"/>
          <p:cNvSpPr>
            <a:spLocks noGrp="1"/>
          </p:cNvSpPr>
          <p:nvPr>
            <p:ph type="ftr" sz="quarter" idx="11"/>
          </p:nvPr>
        </p:nvSpPr>
        <p:spPr/>
        <p:txBody>
          <a:bodyPr/>
          <a:lstStyle/>
          <a:p>
            <a:endParaRPr lang="ar-SA"/>
          </a:p>
        </p:txBody>
      </p:sp>
      <p:sp>
        <p:nvSpPr>
          <p:cNvPr id="4" name="عنصر نائب لرقم الشريحة 3"/>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18/03/1442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SA"/>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B8ABB09-4A1D-463E-8065-109CC2B7EFAA}" type="datetimeFigureOut">
              <a:rPr lang="ar-SA" smtClean="0"/>
              <a:t>18/03/1442</a:t>
            </a:fld>
            <a:endParaRPr lang="ar-SA"/>
          </a:p>
        </p:txBody>
      </p:sp>
      <p:sp>
        <p:nvSpPr>
          <p:cNvPr id="6" name="عنصر نائب للتذييل 5"/>
          <p:cNvSpPr>
            <a:spLocks noGrp="1"/>
          </p:cNvSpPr>
          <p:nvPr>
            <p:ph type="ftr" sz="quarter" idx="11"/>
          </p:nvPr>
        </p:nvSpPr>
        <p:spPr/>
        <p:txBody>
          <a:bodyPr/>
          <a:lstStyle/>
          <a:p>
            <a:endParaRPr lang="ar-SA"/>
          </a:p>
        </p:txBody>
      </p:sp>
      <p:sp>
        <p:nvSpPr>
          <p:cNvPr id="7" name="عنصر نائب لرقم الشريحة 6"/>
          <p:cNvSpPr>
            <a:spLocks noGrp="1"/>
          </p:cNvSpPr>
          <p:nvPr>
            <p:ph type="sldNum" sz="quarter" idx="12"/>
          </p:nvPr>
        </p:nvSpPr>
        <p:spPr/>
        <p:txBody>
          <a:bodyPr/>
          <a:lstStyle/>
          <a:p>
            <a:fld id="{0B34F065-1154-456A-91E3-76DE8E75E17B}" type="slidenum">
              <a:rPr lang="ar-SA" smtClean="0"/>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SA"/>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SA"/>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B8ABB09-4A1D-463E-8065-109CC2B7EFAA}" type="datetimeFigureOut">
              <a:rPr lang="ar-SA" smtClean="0"/>
              <a:t>18/03/1442</a:t>
            </a:fld>
            <a:endParaRPr lang="ar-SA"/>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0B34F065-1154-456A-91E3-76DE8E75E17B}" type="slidenum">
              <a:rPr lang="ar-SA" smtClean="0"/>
              <a:t>‹#›</a:t>
            </a:fld>
            <a:endParaRPr lang="ar-S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1412777"/>
            <a:ext cx="7772400" cy="4392488"/>
          </a:xfrm>
        </p:spPr>
        <p:style>
          <a:lnRef idx="1">
            <a:schemeClr val="accent2"/>
          </a:lnRef>
          <a:fillRef idx="2">
            <a:schemeClr val="accent2"/>
          </a:fillRef>
          <a:effectRef idx="1">
            <a:schemeClr val="accent2"/>
          </a:effectRef>
          <a:fontRef idx="minor">
            <a:schemeClr val="dk1"/>
          </a:fontRef>
        </p:style>
        <p:txBody>
          <a:bodyPr>
            <a:normAutofit/>
          </a:bodyPr>
          <a:lstStyle/>
          <a:p>
            <a:r>
              <a:rPr lang="ar-IQ" dirty="0"/>
              <a:t>د. </a:t>
            </a:r>
            <a:r>
              <a:rPr lang="ar-IQ" dirty="0">
                <a:solidFill>
                  <a:schemeClr val="accent5">
                    <a:lumMod val="50000"/>
                  </a:schemeClr>
                </a:solidFill>
              </a:rPr>
              <a:t>امتثال رشيد بجاي </a:t>
            </a:r>
            <a:br>
              <a:rPr lang="ar-IQ" dirty="0">
                <a:solidFill>
                  <a:schemeClr val="accent5">
                    <a:lumMod val="50000"/>
                  </a:schemeClr>
                </a:solidFill>
              </a:rPr>
            </a:br>
            <a:r>
              <a:rPr lang="ar-IQ" dirty="0">
                <a:solidFill>
                  <a:schemeClr val="accent5">
                    <a:lumMod val="50000"/>
                  </a:schemeClr>
                </a:solidFill>
              </a:rPr>
              <a:t>محاسبة كلفة 1 </a:t>
            </a:r>
            <a:br>
              <a:rPr lang="ar-IQ" dirty="0">
                <a:solidFill>
                  <a:schemeClr val="accent5">
                    <a:lumMod val="50000"/>
                  </a:schemeClr>
                </a:solidFill>
              </a:rPr>
            </a:br>
            <a:r>
              <a:rPr lang="ar-IQ" dirty="0">
                <a:solidFill>
                  <a:schemeClr val="accent5">
                    <a:lumMod val="50000"/>
                  </a:schemeClr>
                </a:solidFill>
              </a:rPr>
              <a:t>مرحلة ثالثة</a:t>
            </a:r>
          </a:p>
        </p:txBody>
      </p:sp>
    </p:spTree>
    <p:extLst>
      <p:ext uri="{BB962C8B-B14F-4D97-AF65-F5344CB8AC3E}">
        <p14:creationId xmlns:p14="http://schemas.microsoft.com/office/powerpoint/2010/main" val="1090818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IQ" dirty="0"/>
              <a:t>التكاليف المعيارية المفهوم والاهمية </a:t>
            </a:r>
          </a:p>
        </p:txBody>
      </p:sp>
      <p:sp>
        <p:nvSpPr>
          <p:cNvPr id="3" name="عنصر نائب للمحتوى 2"/>
          <p:cNvSpPr>
            <a:spLocks noGrp="1"/>
          </p:cNvSpPr>
          <p:nvPr>
            <p:ph idx="1"/>
          </p:nvPr>
        </p:nvSpPr>
        <p:spPr/>
        <p:txBody>
          <a:bodyPr>
            <a:normAutofit fontScale="70000" lnSpcReduction="20000"/>
          </a:bodyPr>
          <a:lstStyle/>
          <a:p>
            <a:r>
              <a:rPr lang="ar-IQ" dirty="0"/>
              <a:t>وتسمى ايضاً بالتكاليف القياسية ( </a:t>
            </a:r>
            <a:r>
              <a:rPr lang="en-US" dirty="0"/>
              <a:t>Standard cost ) </a:t>
            </a:r>
            <a:r>
              <a:rPr lang="ar-IQ" dirty="0"/>
              <a:t>وهي تلك التكاليف المحددة مقدماً لما ينبغي ان تكون علية تكلفة المنتج ، ان ظهور التكاليف المعيارية يعتبر احد الوسائل الرئيسية لتحقيق هدف ووظيفة محاسبة التكاليف المتمثل بالرقابة الفعالة .</a:t>
            </a:r>
          </a:p>
          <a:p>
            <a:r>
              <a:rPr lang="ar-IQ" dirty="0"/>
              <a:t>والرقابة الفعالة هي تمثل مخرجات المقارنة بين ما يتحقق فعلاً لعناصر التكاليف مع هذه المعايير وتحديد الفروقات ( الانحرافات ) التي تنتج عنه الاختلافات بين الفعلي والمعياري .</a:t>
            </a:r>
          </a:p>
          <a:p>
            <a:r>
              <a:rPr lang="ar-IQ" dirty="0"/>
              <a:t>ان التكاليف المعيارية لا تعتبر بديلة عن التكاليف الفعلية بل هي اداة معرفة مدى كفاءة وفاعلية الاداء الفعلي .</a:t>
            </a:r>
          </a:p>
          <a:p>
            <a:r>
              <a:rPr lang="ar-IQ" dirty="0"/>
              <a:t>من هذا نستطيع تعريف التكاليف المعيارية والتي هي تكاليف محددة مقدماً ( قبل البدء بالعملية الانتاجية ) ويقاس هذا التقدير على اساس فني وعلمي دقيق لما ينبغي ان تكون عليه تكلفة الوحدة الانتاجية وتعتبر اسساً لفرض الرقابة </a:t>
            </a:r>
            <a:r>
              <a:rPr lang="ar-IQ" dirty="0" err="1"/>
              <a:t>الفعاله</a:t>
            </a:r>
            <a:r>
              <a:rPr lang="ar-IQ" dirty="0"/>
              <a:t> الناجمة عن تحديد الانحرافات سواء كانت انحرافات ملائمة ( عندما تكون الكلف الفعلية اقل من الكلف المعيارية ) أو انحرافات غير ملائمة ( عندما تكون الكلف الفعلية اكثر من الكلف المعيارية ) .</a:t>
            </a:r>
          </a:p>
          <a:p>
            <a:endParaRPr lang="ar-IQ" dirty="0"/>
          </a:p>
        </p:txBody>
      </p:sp>
    </p:spTree>
    <p:extLst>
      <p:ext uri="{BB962C8B-B14F-4D97-AF65-F5344CB8AC3E}">
        <p14:creationId xmlns:p14="http://schemas.microsoft.com/office/powerpoint/2010/main" val="28143869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332656"/>
            <a:ext cx="8229600" cy="5793507"/>
          </a:xfrm>
        </p:spPr>
        <p:txBody>
          <a:bodyPr>
            <a:normAutofit fontScale="85000" lnSpcReduction="10000"/>
          </a:bodyPr>
          <a:lstStyle/>
          <a:p>
            <a:r>
              <a:rPr lang="ar-IQ" dirty="0"/>
              <a:t>ولكي تحقق الرقابة الفعالة هدفها على ادارة التكاليف ان تقوم بدراسة دقيقة </a:t>
            </a:r>
            <a:r>
              <a:rPr lang="ar-IQ" dirty="0" err="1"/>
              <a:t>لاسباب</a:t>
            </a:r>
            <a:r>
              <a:rPr lang="ar-IQ" dirty="0"/>
              <a:t> هذه الانحرافات والتي تأتي عن سببين رئيسيين : </a:t>
            </a:r>
          </a:p>
          <a:p>
            <a:r>
              <a:rPr lang="ar-IQ" dirty="0"/>
              <a:t>الأول :- خطاً في التقدير وهذا يتطلب تعديل المعيار للفترة اللاحقة سواء كان الانحراف ملائم او غير ملائم فبتعديل المعيار سوف لا يظهر الانحراف مستقبلاً ان كان هو السبب .</a:t>
            </a:r>
          </a:p>
          <a:p>
            <a:r>
              <a:rPr lang="ar-IQ" dirty="0"/>
              <a:t>الثاني :- وخاصة اذا كان الانحراف غير ملائم اي ان الكلف المعيارية اقل من الكلف الفعلية ويعود السبب الى تقصير واهمال الادارة او العاملين في استخدام عناصر التكاليف ، وفي هذه الحالة يجب اخبار الادارة العليا بالجهة المسببة للانحراف الغير ملائم من اجل اتخاذ القرارات المناسبة والكفيلة بالحد من هذا الانحراف .</a:t>
            </a:r>
          </a:p>
          <a:p>
            <a:r>
              <a:rPr lang="ar-IQ" dirty="0"/>
              <a:t>وفي بعض الحالات النادرة قد يظهر انحراف ملائم بالرغم  من ان المعايير المحددة بشكل دقيق ويعود السبب هنا ، الى كفاءة اداء الادارة ، بحيث قللت من كميات الفقد او التلف الطبيعي وهذا يستوجب ايضاً اخبار الادارة من اجل مكافأة الجهة التي سببت هذا الوفر .</a:t>
            </a:r>
          </a:p>
          <a:p>
            <a:endParaRPr lang="ar-IQ" dirty="0"/>
          </a:p>
        </p:txBody>
      </p:sp>
    </p:spTree>
    <p:extLst>
      <p:ext uri="{BB962C8B-B14F-4D97-AF65-F5344CB8AC3E}">
        <p14:creationId xmlns:p14="http://schemas.microsoft.com/office/powerpoint/2010/main" val="23041526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361459"/>
          </a:xfrm>
        </p:spPr>
        <p:txBody>
          <a:bodyPr>
            <a:normAutofit fontScale="70000" lnSpcReduction="20000"/>
          </a:bodyPr>
          <a:lstStyle/>
          <a:p>
            <a:r>
              <a:rPr lang="ar-IQ" dirty="0"/>
              <a:t>ان على ادارة الكلفة ان تقوم بدراسة اسباب حتى الانحراف الملائم ولا تكتفي بدراسة اسباب الانحراف </a:t>
            </a:r>
            <a:r>
              <a:rPr lang="ar-IQ" dirty="0" err="1"/>
              <a:t>الغيرملائم</a:t>
            </a:r>
            <a:r>
              <a:rPr lang="ar-IQ" dirty="0"/>
              <a:t> على اعتبار ان الانحراف الملائم هو من صالح المنشأة ، وذلك </a:t>
            </a:r>
            <a:r>
              <a:rPr lang="ar-IQ" dirty="0" err="1"/>
              <a:t>لانه</a:t>
            </a:r>
            <a:r>
              <a:rPr lang="ar-IQ" dirty="0"/>
              <a:t> وفي بعض الاحيان قد يكون هذا الانحراف ملائم للمنشأة لفترة محددة لكنه سيكون انحرافاً غير ملائماً للفترة القادمة ، لذا نسميه بالانحراف الملائم الغير ملائم ومن امثلة حدوث هذا الانحراف هو استخدام بعض المواد ليس من </a:t>
            </a:r>
            <a:r>
              <a:rPr lang="ar-IQ" dirty="0" err="1"/>
              <a:t>الدرجه</a:t>
            </a:r>
            <a:r>
              <a:rPr lang="ar-IQ" dirty="0"/>
              <a:t> الاولى ( مثل مواد تشحيم وتزييت </a:t>
            </a:r>
            <a:r>
              <a:rPr lang="ar-IQ" dirty="0" err="1"/>
              <a:t>الالات</a:t>
            </a:r>
            <a:r>
              <a:rPr lang="ar-IQ" dirty="0"/>
              <a:t> ) وهذا سيكون كلفته اقل مما هو محدد ، فهل هذا الفرق نعتبره انحرافاً ملائماً ؟؟ لذا وبعد معرفة اسباب الانحراف الملائم الناجمة عن استخدام عناصر التكاليف ليس بنفس درجه النوعية المحددة لها يجب محاسبة الجهة المقصرة بذلك والسؤال الذي يطرح نفسة هل ان الكلف المعيارية هي موازنات تخطيطية لان وظائف الموازنات التخطيطية هي تشبه وظائف الكلف المعيارية ؟ والجواب على هذا السؤال هو انه هناك فرق بين الكلف المعيارية والموازنات التخطيطية </a:t>
            </a:r>
            <a:r>
              <a:rPr lang="ar-IQ" dirty="0" err="1"/>
              <a:t>للاسباب</a:t>
            </a:r>
            <a:r>
              <a:rPr lang="ar-IQ" dirty="0"/>
              <a:t> التالية :- </a:t>
            </a:r>
          </a:p>
          <a:p>
            <a:r>
              <a:rPr lang="ar-IQ" dirty="0"/>
              <a:t>1-	ان التكاليف المعيارية تركز على وحدة المنتج في حين الموازنات التخطيطية تركز على حجم النشاط .</a:t>
            </a:r>
          </a:p>
          <a:p>
            <a:r>
              <a:rPr lang="ar-IQ" dirty="0"/>
              <a:t>2-	ان الموازنات التخطيطية تتضمن بيانات تقديرية تعد بالاعتماد على الخبرة وتحليل البيانات </a:t>
            </a:r>
            <a:r>
              <a:rPr lang="ar-IQ" dirty="0" err="1"/>
              <a:t>التأريخية</a:t>
            </a:r>
            <a:r>
              <a:rPr lang="ar-IQ" dirty="0"/>
              <a:t> في حين الكلف المعيارية تحدد بناء على دراسات فنية ومعمليــــــــة (كدراسة الوقت والحركة) لذا فأنها تكون اكثر دقة من الموازنات التخطيطية . </a:t>
            </a:r>
          </a:p>
          <a:p>
            <a:endParaRPr lang="ar-IQ" dirty="0"/>
          </a:p>
        </p:txBody>
      </p:sp>
    </p:spTree>
    <p:extLst>
      <p:ext uri="{BB962C8B-B14F-4D97-AF65-F5344CB8AC3E}">
        <p14:creationId xmlns:p14="http://schemas.microsoft.com/office/powerpoint/2010/main" val="120038544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764704"/>
            <a:ext cx="8229600" cy="5361459"/>
          </a:xfrm>
        </p:spPr>
        <p:txBody>
          <a:bodyPr>
            <a:normAutofit fontScale="62500" lnSpcReduction="20000"/>
          </a:bodyPr>
          <a:lstStyle/>
          <a:p>
            <a:r>
              <a:rPr lang="ar-IQ" dirty="0"/>
              <a:t>أهداف التكاليف المعيارية </a:t>
            </a:r>
          </a:p>
          <a:p>
            <a:r>
              <a:rPr lang="ar-IQ" dirty="0"/>
              <a:t>هناك مجموعة من الاهداف والمهام التي تسعى الى تحقيقها انظمة الكلف المعيارية ونسميها نظاماً </a:t>
            </a:r>
            <a:r>
              <a:rPr lang="ar-IQ" dirty="0" err="1"/>
              <a:t>لانها</a:t>
            </a:r>
            <a:r>
              <a:rPr lang="ar-IQ" dirty="0"/>
              <a:t> تتركز على مقومات النظام من مدخلات وتشغيل ومخرجات ومن هذه المهام :- </a:t>
            </a:r>
          </a:p>
          <a:p>
            <a:r>
              <a:rPr lang="ar-IQ" dirty="0"/>
              <a:t>1-	المساعدة في التخطيط : ان الكلف المعيارية وكما بينا هي كلف معدة مسبقاً لما ينبغي ان تكون عليه تكلفة الوحدة المنتجة </a:t>
            </a:r>
            <a:r>
              <a:rPr lang="ar-IQ" dirty="0" err="1"/>
              <a:t>وبضربكلفة</a:t>
            </a:r>
            <a:r>
              <a:rPr lang="ar-IQ" dirty="0"/>
              <a:t> الوحدة * عدد الوحدات نصل الى الحجم وهذا ما تحتاجه الموازنات التخطيطية في اعدادها ، والتي تستند في الاعداد الى تقدير ما تحتاجه المستويات الانتاجية ، والمعلومات التي تحتاجها الموازنات سيقدمها لها نظام التكاليف المعيارية .</a:t>
            </a:r>
          </a:p>
          <a:p>
            <a:r>
              <a:rPr lang="ar-IQ" dirty="0"/>
              <a:t>2-	المساعدة في فرض الرقابة الفعالة : من خلال مقارنة الكلف المعيارية مع الفعلية وتحديد الانحرافات سواء كانت ملائمة أو غير ملائمة ودراسة اسباب حدوثها ومن ثم اخبار الادارة العليا بذلك .</a:t>
            </a:r>
          </a:p>
          <a:p>
            <a:r>
              <a:rPr lang="ar-IQ" dirty="0"/>
              <a:t>3-	المساعدة في اتخاذ القرارات الكفيلة في الحد من هذه الانحرافات وتحديد في اكتشاف مناطق عدم الكفاية في استخدام التكاليف ومعالجة اسباب وجودها وبالتالي ستساهم الكلف المعيارية في تخفيض التكاليف .</a:t>
            </a:r>
          </a:p>
          <a:p>
            <a:r>
              <a:rPr lang="ar-IQ" dirty="0"/>
              <a:t>4-	المساعدة في تسعير المنتجات والخدمات مقدماً من خلال تحديد كلفتها المعيارية حيث ان السعر يمثل الكلفة زائداً هامش الربح وخاصة في </a:t>
            </a:r>
            <a:r>
              <a:rPr lang="ar-IQ" dirty="0" err="1"/>
              <a:t>المنشأت</a:t>
            </a:r>
            <a:r>
              <a:rPr lang="ar-IQ" dirty="0"/>
              <a:t> التي يعتمد انتاجها على نظام الاوامر الانتاجية والتي تتصف بأن التصريف يسبق الانتاج .</a:t>
            </a:r>
          </a:p>
          <a:p>
            <a:r>
              <a:rPr lang="ar-IQ" dirty="0"/>
              <a:t>5-	أن الكلف المعيارية ومن خلال المهام اعلاه ستعتبر محفزاً كبيراً </a:t>
            </a:r>
            <a:r>
              <a:rPr lang="ar-IQ" dirty="0" err="1"/>
              <a:t>لاقسام</a:t>
            </a:r>
            <a:r>
              <a:rPr lang="ar-IQ" dirty="0"/>
              <a:t> </a:t>
            </a:r>
            <a:r>
              <a:rPr lang="ar-IQ" dirty="0" err="1"/>
              <a:t>المنشأه</a:t>
            </a:r>
            <a:r>
              <a:rPr lang="ar-IQ" dirty="0"/>
              <a:t> في استخدام مواردها الاقتصادية المتاحة بشكل اقتصادي وكفوء وهذا يعتبر من احد عوامل تحقيق </a:t>
            </a:r>
            <a:r>
              <a:rPr lang="ar-IQ" dirty="0" err="1"/>
              <a:t>المنشأه</a:t>
            </a:r>
            <a:r>
              <a:rPr lang="ar-IQ" dirty="0"/>
              <a:t> لهدفها الاساسي .</a:t>
            </a:r>
          </a:p>
          <a:p>
            <a:endParaRPr lang="ar-IQ" dirty="0"/>
          </a:p>
        </p:txBody>
      </p:sp>
    </p:spTree>
    <p:extLst>
      <p:ext uri="{BB962C8B-B14F-4D97-AF65-F5344CB8AC3E}">
        <p14:creationId xmlns:p14="http://schemas.microsoft.com/office/powerpoint/2010/main" val="219250683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836713"/>
            <a:ext cx="7772400" cy="4968552"/>
          </a:xfrm>
        </p:spPr>
        <p:txBody>
          <a:bodyPr>
            <a:normAutofit fontScale="90000"/>
          </a:bodyPr>
          <a:lstStyle/>
          <a:p>
            <a:r>
              <a:rPr lang="ar-IQ" sz="2000" dirty="0"/>
              <a:t>المعايير وانواعها : </a:t>
            </a:r>
            <a:br>
              <a:rPr lang="ar-IQ" sz="2000" dirty="0"/>
            </a:br>
            <a:r>
              <a:rPr lang="ar-IQ" sz="2000" dirty="0"/>
              <a:t>هناك عدة انواع من المعايير تختلف بعضها عن البعض الاخر وهذا الاختلاف ناجم من حيث المسموحات الخاصة بالفاقد والتالف المسموح به </a:t>
            </a:r>
            <a:r>
              <a:rPr lang="ar-IQ" sz="2000" dirty="0" err="1"/>
              <a:t>للانتاج</a:t>
            </a:r>
            <a:r>
              <a:rPr lang="ar-IQ" sz="2000" dirty="0"/>
              <a:t> وتوقف </a:t>
            </a:r>
            <a:r>
              <a:rPr lang="ar-IQ" sz="2000" dirty="0" err="1"/>
              <a:t>الالات</a:t>
            </a:r>
            <a:r>
              <a:rPr lang="ar-IQ" sz="2000" dirty="0"/>
              <a:t> وغيرها من المسموحات وبشكل عام فأن هذه المعايير تتكون :-</a:t>
            </a:r>
            <a:br>
              <a:rPr lang="ar-IQ" sz="2000" dirty="0"/>
            </a:br>
            <a:r>
              <a:rPr lang="ar-IQ" sz="2000" dirty="0"/>
              <a:t>1-	المعايير المثالية ( </a:t>
            </a:r>
            <a:r>
              <a:rPr lang="en-US" sz="2000" dirty="0"/>
              <a:t>Ideal Standards  ) </a:t>
            </a:r>
            <a:br>
              <a:rPr lang="en-US" sz="2000" dirty="0"/>
            </a:br>
            <a:r>
              <a:rPr lang="ar-IQ" sz="2000" dirty="0"/>
              <a:t>ان هذه المعايير تعد في ضوء اقصى درجات الكفاءة التي يمكن تحققها ومن ثم تكون المسموحات المشار اليها عند حدها الادنى كما لا تسمح بتوقف </a:t>
            </a:r>
            <a:r>
              <a:rPr lang="ar-IQ" sz="2000" dirty="0" err="1"/>
              <a:t>الالات</a:t>
            </a:r>
            <a:r>
              <a:rPr lang="ar-IQ" sz="2000" dirty="0"/>
              <a:t> الا التي تسمح لها المواصفات الفنية فمثلاً لا يسمح بتوقف </a:t>
            </a:r>
            <a:r>
              <a:rPr lang="ar-IQ" sz="2000" dirty="0" err="1"/>
              <a:t>الالات</a:t>
            </a:r>
            <a:r>
              <a:rPr lang="ar-IQ" sz="2000" dirty="0"/>
              <a:t> لعدم توفر المواد كما انها تحدد الوقت الضائع المسموح به بحده الادنى لذا تسمى بالمعايير المثالية ( النظرية ) والتي يكون من الصعب جداً تحقيقها .</a:t>
            </a:r>
            <a:br>
              <a:rPr lang="ar-IQ" sz="2000" dirty="0"/>
            </a:br>
            <a:r>
              <a:rPr lang="ar-IQ" sz="2000" dirty="0"/>
              <a:t>2-	المعايير الطبيعية ( </a:t>
            </a:r>
            <a:r>
              <a:rPr lang="en-US" sz="2000" dirty="0"/>
              <a:t>Normal Standards )</a:t>
            </a:r>
            <a:br>
              <a:rPr lang="en-US" sz="2000" dirty="0"/>
            </a:br>
            <a:r>
              <a:rPr lang="ar-IQ" sz="2000" dirty="0"/>
              <a:t>وتسمى ايضاً بالمعايير العادية وان هذه المعايير تحتوي على قدر واقعي من المسموحات في مختلف عناصر التكاليف وانها تستند على مفهوم الطاقة في الاجل الطويل وان هذه المعايير تكون قابلة للتحقق اذا تم العمل وفق الظروف المتوافرة في المنشأة .</a:t>
            </a:r>
            <a:br>
              <a:rPr lang="ar-IQ" sz="2000" dirty="0"/>
            </a:br>
            <a:r>
              <a:rPr lang="ar-IQ" sz="2000" dirty="0"/>
              <a:t>3-	المعايير المتوقعة ( </a:t>
            </a:r>
            <a:r>
              <a:rPr lang="en-US" sz="2000" dirty="0"/>
              <a:t>Expected Standards ) </a:t>
            </a:r>
            <a:br>
              <a:rPr lang="en-US" sz="2000" dirty="0"/>
            </a:br>
            <a:r>
              <a:rPr lang="ar-IQ" sz="2000" dirty="0"/>
              <a:t>ان هذه المعايير تعد على اساس ما يتوقع تحقيقه في المستقبل ، وغالباً ما تعد بالاعتماد على نتائج العمل الفعلية وبالتالي فهي تحتوي على عوامل عدم الكفاءة والاسراف التي كانت موجودة في الماضي والتي </a:t>
            </a:r>
            <a:r>
              <a:rPr lang="ar-IQ" sz="2000" dirty="0" err="1"/>
              <a:t>بالامكان</a:t>
            </a:r>
            <a:r>
              <a:rPr lang="ar-IQ" sz="2000" dirty="0"/>
              <a:t> تجنبها .</a:t>
            </a:r>
            <a:r>
              <a:rPr lang="ar-IQ" dirty="0"/>
              <a:t/>
            </a:r>
            <a:br>
              <a:rPr lang="ar-IQ" dirty="0"/>
            </a:br>
            <a:r>
              <a:rPr lang="ar-IQ" dirty="0"/>
              <a:t/>
            </a:r>
            <a:br>
              <a:rPr lang="ar-IQ" dirty="0"/>
            </a:br>
            <a:endParaRPr lang="ar-IQ" dirty="0"/>
          </a:p>
        </p:txBody>
      </p:sp>
    </p:spTree>
    <p:extLst>
      <p:ext uri="{BB962C8B-B14F-4D97-AF65-F5344CB8AC3E}">
        <p14:creationId xmlns:p14="http://schemas.microsoft.com/office/powerpoint/2010/main" val="7088057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57200" y="260648"/>
            <a:ext cx="8229600" cy="5865515"/>
          </a:xfrm>
        </p:spPr>
        <p:txBody>
          <a:bodyPr>
            <a:normAutofit fontScale="70000" lnSpcReduction="20000"/>
          </a:bodyPr>
          <a:lstStyle/>
          <a:p>
            <a:r>
              <a:rPr lang="ar-IQ" dirty="0"/>
              <a:t>الاختلاف بين التكلفة المعيارية والتكلفة التقديرية :</a:t>
            </a:r>
          </a:p>
          <a:p>
            <a:r>
              <a:rPr lang="ar-IQ" dirty="0"/>
              <a:t>لا يجب الخلط بين مفهوم واهداف كل من مصطلح التكاليف المعيارية ومصطلح التكاليف التقديرية حيث يوجد عدة اختلافات تميز او تفرق فيما بينهما ، وذلك يظهر في اساس تحديد مقدار كل منها وفي حدود نطاق زمن الاستخدام لكل منها والفرض الاساس كل نوع من التكلفة المعيارية والتكلفة التقديرية :-</a:t>
            </a:r>
          </a:p>
          <a:p>
            <a:r>
              <a:rPr lang="ar-IQ" dirty="0"/>
              <a:t>أ‌-	فالتكاليف المعيارية : تحدد على اساس الدراسات الفنية والعملية والعلمية لخصائص العلاقات الدالية القائمة بين عناصر (المدخلات المباشرة) ووحدة المنتج على مر الزمن ، وصياغتها في صورة (معايير ملائمة ) لتحديد ما يجب ان تكون علية تكلفة الاداء في الحاضر والمستقبل .</a:t>
            </a:r>
          </a:p>
          <a:p>
            <a:r>
              <a:rPr lang="ar-IQ" dirty="0"/>
              <a:t>وتستخدم التكلفة المعيارية كأساس للرقابة على كفاءة استخدام عناصر المدخلات من الشق (المباشر ) من تكلفة الانتاج في الحصول على المخرجات المخططة .</a:t>
            </a:r>
          </a:p>
          <a:p>
            <a:r>
              <a:rPr lang="ar-IQ" dirty="0"/>
              <a:t>ب‌-	أما التكلفة التقديرية :</a:t>
            </a:r>
          </a:p>
          <a:p>
            <a:r>
              <a:rPr lang="ar-IQ" dirty="0"/>
              <a:t>تتحدد التكاليف التقديرية على اساس دراسة التكلفة ( غير مباشرة ) وذلك عن طريق التحليل والتنبؤ </a:t>
            </a:r>
            <a:r>
              <a:rPr lang="ar-IQ" dirty="0" err="1"/>
              <a:t>للاحداث</a:t>
            </a:r>
            <a:r>
              <a:rPr lang="ar-IQ" dirty="0"/>
              <a:t> ( الماضي ) بالنسبة لحجم النشاط / بهدف تقديرها في المستقبل ، وتستخدم التكلفة التقديرية في اطار الموازنات التخطيطية </a:t>
            </a:r>
            <a:r>
              <a:rPr lang="ar-IQ" dirty="0" err="1"/>
              <a:t>للاغراض</a:t>
            </a:r>
            <a:r>
              <a:rPr lang="ar-IQ"/>
              <a:t> الرقابة على عناصر المدخلات ( غير مباشرة ) ولذلك فهي توقعات وليست حقائق واقعية وان قياسها ما هو الا تقدير ، ولكن رغم ذلك تعتبر مهمه في اعداد الموازنات التخطيطية .</a:t>
            </a:r>
          </a:p>
          <a:p>
            <a:endParaRPr lang="ar-IQ" dirty="0"/>
          </a:p>
        </p:txBody>
      </p:sp>
    </p:spTree>
    <p:extLst>
      <p:ext uri="{BB962C8B-B14F-4D97-AF65-F5344CB8AC3E}">
        <p14:creationId xmlns:p14="http://schemas.microsoft.com/office/powerpoint/2010/main" val="2006621712"/>
      </p:ext>
    </p:extLst>
  </p:cSld>
  <p:clrMapOvr>
    <a:masterClrMapping/>
  </p:clrMapOvr>
</p:sld>
</file>

<file path=ppt/theme/theme1.xml><?xml version="1.0" encoding="utf-8"?>
<a:theme xmlns:a="http://schemas.openxmlformats.org/drawingml/2006/main" name="سمة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TotalTime>
  <Words>554</Words>
  <Application>Microsoft Office PowerPoint</Application>
  <PresentationFormat>On-screen Show (4:3)</PresentationFormat>
  <Paragraphs>27</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سمة Office</vt:lpstr>
      <vt:lpstr>د. امتثال رشيد بجاي  محاسبة كلفة 1  مرحلة ثالثة</vt:lpstr>
      <vt:lpstr>التكاليف المعيارية المفهوم والاهمية </vt:lpstr>
      <vt:lpstr>PowerPoint Presentation</vt:lpstr>
      <vt:lpstr>PowerPoint Presentation</vt:lpstr>
      <vt:lpstr>PowerPoint Presentation</vt:lpstr>
      <vt:lpstr>المعايير وانواعها :  هناك عدة انواع من المعايير تختلف بعضها عن البعض الاخر وهذا الاختلاف ناجم من حيث المسموحات الخاصة بالفاقد والتالف المسموح به للانتاج وتوقف الالات وغيرها من المسموحات وبشكل عام فأن هذه المعايير تتكون :- 1- المعايير المثالية ( Ideal Standards  )  ان هذه المعايير تعد في ضوء اقصى درجات الكفاءة التي يمكن تحققها ومن ثم تكون المسموحات المشار اليها عند حدها الادنى كما لا تسمح بتوقف الالات الا التي تسمح لها المواصفات الفنية فمثلاً لا يسمح بتوقف الالات لعدم توفر المواد كما انها تحدد الوقت الضائع المسموح به بحده الادنى لذا تسمى بالمعايير المثالية ( النظرية ) والتي يكون من الصعب جداً تحقيقها . 2- المعايير الطبيعية ( Normal Standards ) وتسمى ايضاً بالمعايير العادية وان هذه المعايير تحتوي على قدر واقعي من المسموحات في مختلف عناصر التكاليف وانها تستند على مفهوم الطاقة في الاجل الطويل وان هذه المعايير تكون قابلة للتحقق اذا تم العمل وفق الظروف المتوافرة في المنشأة . 3- المعايير المتوقعة ( Expected Standards )  ان هذه المعايير تعد على اساس ما يتوقع تحقيقه في المستقبل ، وغالباً ما تعد بالاعتماد على نتائج العمل الفعلية وبالتالي فهي تحتوي على عوامل عدم الكفاءة والاسراف التي كانت موجودة في الماضي والتي بالامكان تجنبها .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د. امتثال رشيد بجاي  محاسبة كلفة 1  مرحلة ثالثة</dc:title>
  <dc:creator>RAGHAD</dc:creator>
  <cp:lastModifiedBy>HP ProBook 6570b</cp:lastModifiedBy>
  <cp:revision>2</cp:revision>
  <dcterms:created xsi:type="dcterms:W3CDTF">2020-11-03T17:37:49Z</dcterms:created>
  <dcterms:modified xsi:type="dcterms:W3CDTF">2020-11-03T18:14:43Z</dcterms:modified>
</cp:coreProperties>
</file>