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03244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dirty="0">
                <a:solidFill>
                  <a:srgbClr val="8064A2">
                    <a:lumMod val="75000"/>
                  </a:srgbClr>
                </a:solidFill>
                <a:ea typeface="+mn-ea"/>
                <a:cs typeface="Arial"/>
              </a:rPr>
              <a:t>د. امتثال رشيد بجاي </a:t>
            </a:r>
            <a:br>
              <a:rPr lang="ar-IQ" dirty="0">
                <a:solidFill>
                  <a:srgbClr val="8064A2">
                    <a:lumMod val="75000"/>
                  </a:srgbClr>
                </a:solidFill>
                <a:ea typeface="+mn-ea"/>
                <a:cs typeface="Arial"/>
              </a:rPr>
            </a:br>
            <a:r>
              <a:rPr lang="ar-IQ" dirty="0">
                <a:solidFill>
                  <a:srgbClr val="8064A2">
                    <a:lumMod val="75000"/>
                  </a:srgbClr>
                </a:solidFill>
                <a:ea typeface="+mn-ea"/>
                <a:cs typeface="Arial"/>
              </a:rPr>
              <a:t>محاسبة كلفة 1 </a:t>
            </a:r>
            <a:br>
              <a:rPr lang="ar-IQ" dirty="0">
                <a:solidFill>
                  <a:srgbClr val="8064A2">
                    <a:lumMod val="75000"/>
                  </a:srgbClr>
                </a:solidFill>
                <a:ea typeface="+mn-ea"/>
                <a:cs typeface="Arial"/>
              </a:rPr>
            </a:br>
            <a:r>
              <a:rPr lang="ar-IQ" dirty="0">
                <a:solidFill>
                  <a:srgbClr val="8064A2">
                    <a:lumMod val="75000"/>
                  </a:srgbClr>
                </a:solidFill>
                <a:ea typeface="+mn-ea"/>
                <a:cs typeface="Arial"/>
              </a:rPr>
              <a:t>مرحلة ثالثة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25844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6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9124" y="548680"/>
            <a:ext cx="7945752" cy="557748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54009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2- نظرية التكاليف المتغيرة</a:t>
            </a:r>
          </a:p>
        </p:txBody>
      </p:sp>
      <p:pic>
        <p:nvPicPr>
          <p:cNvPr id="4" name="image20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520" y="1556792"/>
            <a:ext cx="8229600" cy="703206"/>
          </a:xfrm>
          <a:prstGeom prst="rect">
            <a:avLst/>
          </a:prstGeom>
          <a:ln/>
        </p:spPr>
      </p:pic>
      <p:pic>
        <p:nvPicPr>
          <p:cNvPr id="5" name="image5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27584" y="2276873"/>
            <a:ext cx="7776864" cy="345638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1237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552" y="692696"/>
            <a:ext cx="7992888" cy="543346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84681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08912" cy="4896544"/>
          </a:xfrm>
        </p:spPr>
        <p:txBody>
          <a:bodyPr>
            <a:noAutofit/>
          </a:bodyPr>
          <a:lstStyle/>
          <a:p>
            <a:r>
              <a:rPr lang="ar-IQ" sz="1800" b="1" dirty="0"/>
              <a:t>قوائم التكاليف  </a:t>
            </a:r>
          </a:p>
          <a:p>
            <a:r>
              <a:rPr lang="ar-IQ" sz="1800" b="1" dirty="0"/>
              <a:t>أولا- قائمة التكاليف : </a:t>
            </a:r>
          </a:p>
          <a:p>
            <a:r>
              <a:rPr lang="ar-IQ" sz="1800" b="1" dirty="0"/>
              <a:t>             وتعتبر الوسيلة التي يتم بموجبها تحديد تكلفة الوحدات المنتجة أو المباعة ويعتمد إعداد قائمة  </a:t>
            </a:r>
          </a:p>
          <a:p>
            <a:r>
              <a:rPr lang="ar-IQ" sz="1800" b="1" dirty="0"/>
              <a:t>                        التكاليف على :</a:t>
            </a:r>
          </a:p>
          <a:p>
            <a:r>
              <a:rPr lang="ar-IQ" sz="1800" b="1" dirty="0"/>
              <a:t>1.	تحليل عناصر التكاليف حسب وظيفتها وعلى أساس طبيعتها .</a:t>
            </a:r>
          </a:p>
          <a:p>
            <a:r>
              <a:rPr lang="ar-IQ" sz="1800" b="1" dirty="0"/>
              <a:t>2.	تتضمن قائمة التكاليف :التكاليف الإنتاجية ( الصناعية ) والتسويقية أما التكاليف الإدارية والتمويلية تعتبر عبء توضع في قائمة الدخل لأنها تعتبر تكاليف عامة .</a:t>
            </a:r>
          </a:p>
          <a:p>
            <a:r>
              <a:rPr lang="ar-IQ" sz="1800" b="1" dirty="0"/>
              <a:t>3.	تكلفة المواد المستخدمة في الإنتاج.</a:t>
            </a:r>
          </a:p>
          <a:p>
            <a:r>
              <a:rPr lang="ar-IQ" sz="1800" b="1" dirty="0"/>
              <a:t>4.	مخزون آخر الفترة التام.</a:t>
            </a:r>
          </a:p>
          <a:p>
            <a:r>
              <a:rPr lang="ar-IQ" sz="1800" b="1" dirty="0"/>
              <a:t>5.	التكلفة الأولية للإنتاج.</a:t>
            </a:r>
          </a:p>
          <a:p>
            <a:r>
              <a:rPr lang="ar-IQ" sz="1800" b="1" dirty="0"/>
              <a:t>6.	تكلفة الإنتاج التام.</a:t>
            </a:r>
          </a:p>
          <a:p>
            <a:r>
              <a:rPr lang="ar-IQ" sz="1800" b="1" dirty="0"/>
              <a:t>7.	تكلفة الإنتاج للوحدات المباعة.</a:t>
            </a:r>
          </a:p>
          <a:p>
            <a:r>
              <a:rPr lang="ar-IQ" sz="1800" b="1" dirty="0"/>
              <a:t> ثانيا-  قائمة نتائج الأعمال : (قائمة الدخل )  </a:t>
            </a:r>
          </a:p>
          <a:p>
            <a:r>
              <a:rPr lang="ar-IQ" sz="1800" b="1" dirty="0"/>
              <a:t>            وتتضمن إيرادات المبيعات مطروحا منها تكلفة المبيعات لتعطي إجمالي الربح . ثم يتم طرح كافة</a:t>
            </a:r>
          </a:p>
          <a:p>
            <a:r>
              <a:rPr lang="ar-IQ" sz="1800" b="1" dirty="0"/>
              <a:t>             التكاليف التي استبعدت من قائمة التكاليف للوصول إلى صافي الربح .</a:t>
            </a:r>
          </a:p>
          <a:p>
            <a:endParaRPr lang="ar-IQ" sz="1800" b="1" dirty="0"/>
          </a:p>
        </p:txBody>
      </p:sp>
    </p:spTree>
    <p:extLst>
      <p:ext uri="{BB962C8B-B14F-4D97-AF65-F5344CB8AC3E}">
        <p14:creationId xmlns:p14="http://schemas.microsoft.com/office/powerpoint/2010/main" val="2095971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2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404664"/>
            <a:ext cx="8229600" cy="539678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60230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8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404664"/>
            <a:ext cx="8229600" cy="502913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07298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9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620688"/>
            <a:ext cx="8229600" cy="545371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436148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9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620689"/>
            <a:ext cx="8229600" cy="539801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432329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2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548680"/>
            <a:ext cx="8229600" cy="472326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67557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800" dirty="0"/>
              <a:t>1-	نظرية التكاليف الكلية</a:t>
            </a:r>
          </a:p>
        </p:txBody>
      </p:sp>
      <p:pic>
        <p:nvPicPr>
          <p:cNvPr id="4" name="image40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484784"/>
            <a:ext cx="8229600" cy="4069511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133262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3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54395" y="692696"/>
            <a:ext cx="7035210" cy="543346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37227366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Office PowerPoint</Application>
  <PresentationFormat>On-screen Show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سمة Office</vt:lpstr>
      <vt:lpstr>د. امتثال رشيد بجاي  محاسبة كلفة 1  مرحلة ثالثة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1- نظرية التكاليف الكلية</vt:lpstr>
      <vt:lpstr>PowerPoint Presentation</vt:lpstr>
      <vt:lpstr>PowerPoint Presentation</vt:lpstr>
      <vt:lpstr>2- نظرية التكاليف المتغيرة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RAGHAD</dc:creator>
  <cp:lastModifiedBy>HP ProBook 6570b</cp:lastModifiedBy>
  <cp:revision>3</cp:revision>
  <dcterms:created xsi:type="dcterms:W3CDTF">2020-11-02T19:18:42Z</dcterms:created>
  <dcterms:modified xsi:type="dcterms:W3CDTF">2020-11-03T18:14:55Z</dcterms:modified>
</cp:coreProperties>
</file>