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4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18/03/1442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18/03/1442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18/03/1442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3528" y="476672"/>
            <a:ext cx="8280920" cy="5184576"/>
          </a:xfrm>
        </p:spPr>
        <p:style>
          <a:lnRef idx="1">
            <a:schemeClr val="accent2"/>
          </a:lnRef>
          <a:fillRef idx="2">
            <a:schemeClr val="accent2"/>
          </a:fillRef>
          <a:effectRef idx="1">
            <a:schemeClr val="accent2"/>
          </a:effectRef>
          <a:fontRef idx="minor">
            <a:schemeClr val="dk1"/>
          </a:fontRef>
        </p:style>
        <p:txBody>
          <a:bodyPr>
            <a:normAutofit fontScale="90000"/>
          </a:bodyPr>
          <a:lstStyle/>
          <a:p>
            <a:pPr>
              <a:lnSpc>
                <a:spcPct val="200000"/>
              </a:lnSpc>
            </a:pPr>
            <a:r>
              <a:rPr lang="ar-IQ" sz="4800" dirty="0">
                <a:solidFill>
                  <a:schemeClr val="accent5">
                    <a:lumMod val="50000"/>
                  </a:schemeClr>
                </a:solidFill>
              </a:rPr>
              <a:t/>
            </a:r>
            <a:br>
              <a:rPr lang="ar-IQ" sz="4800" dirty="0">
                <a:solidFill>
                  <a:schemeClr val="accent5">
                    <a:lumMod val="50000"/>
                  </a:schemeClr>
                </a:solidFill>
              </a:rPr>
            </a:br>
            <a:r>
              <a:rPr lang="ar-IQ" sz="4800" dirty="0" smtClean="0">
                <a:solidFill>
                  <a:schemeClr val="accent5">
                    <a:lumMod val="50000"/>
                  </a:schemeClr>
                </a:solidFill>
              </a:rPr>
              <a:t>د. امتثال رشيد بجاي </a:t>
            </a:r>
            <a:br>
              <a:rPr lang="ar-IQ" sz="4800" dirty="0" smtClean="0">
                <a:solidFill>
                  <a:schemeClr val="accent5">
                    <a:lumMod val="50000"/>
                  </a:schemeClr>
                </a:solidFill>
              </a:rPr>
            </a:br>
            <a:r>
              <a:rPr lang="ar-IQ" sz="4800" dirty="0" smtClean="0">
                <a:solidFill>
                  <a:schemeClr val="accent5">
                    <a:lumMod val="50000"/>
                  </a:schemeClr>
                </a:solidFill>
              </a:rPr>
              <a:t>محاسبة كلفة 1</a:t>
            </a:r>
            <a:br>
              <a:rPr lang="ar-IQ" sz="4800" dirty="0" smtClean="0">
                <a:solidFill>
                  <a:schemeClr val="accent5">
                    <a:lumMod val="50000"/>
                  </a:schemeClr>
                </a:solidFill>
              </a:rPr>
            </a:br>
            <a:r>
              <a:rPr lang="ar-IQ" sz="4800" dirty="0" smtClean="0">
                <a:solidFill>
                  <a:schemeClr val="accent5">
                    <a:lumMod val="50000"/>
                  </a:schemeClr>
                </a:solidFill>
              </a:rPr>
              <a:t>مرحلة ثالثة</a:t>
            </a:r>
            <a:endParaRPr lang="ar-IQ" sz="4800" dirty="0">
              <a:solidFill>
                <a:schemeClr val="accent5">
                  <a:lumMod val="50000"/>
                </a:schemeClr>
              </a:solidFill>
            </a:endParaRPr>
          </a:p>
        </p:txBody>
      </p:sp>
    </p:spTree>
    <p:extLst>
      <p:ext uri="{BB962C8B-B14F-4D97-AF65-F5344CB8AC3E}">
        <p14:creationId xmlns:p14="http://schemas.microsoft.com/office/powerpoint/2010/main" val="409688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الكلفة المستهدفة</a:t>
            </a:r>
          </a:p>
        </p:txBody>
      </p:sp>
      <p:sp>
        <p:nvSpPr>
          <p:cNvPr id="3" name="عنصر نائب للمحتوى 2"/>
          <p:cNvSpPr>
            <a:spLocks noGrp="1"/>
          </p:cNvSpPr>
          <p:nvPr>
            <p:ph idx="1"/>
          </p:nvPr>
        </p:nvSpPr>
        <p:spPr/>
        <p:txBody>
          <a:bodyPr>
            <a:normAutofit lnSpcReduction="10000"/>
          </a:bodyPr>
          <a:lstStyle/>
          <a:p>
            <a:r>
              <a:rPr lang="ar-IQ" dirty="0"/>
              <a:t>بدء  ظهور مفهوم التكلفة المستهدفة في اليابان منذ عام 1973 ،  حيث تم تطبيقه في أكثر من 40 شركة من الشركات الصناعية اليابانية ، وكانت النتيجة هي تحقيق مزايا تنافسية متعددة في مجال التكلفة والأسعار وتحسين الجودة ، مما أدى إلي تفوق تلك الشركات وكسب أسواق جديدة في العديد من دول العالم ، ومع التطورات التكنولوجية في نظم الإنتاج والإدارة الاستراتيجية في الآونة الأخيرة سعت معظم الشركات الكبرى في دول العالم المتقدم نحو تطبيق أسلوب التكلفة المستهدفة خاصة بعد ما حققته الشركات اليابانية من نجاحات نتيجة تطبيقه.</a:t>
            </a:r>
          </a:p>
        </p:txBody>
      </p:sp>
    </p:spTree>
    <p:extLst>
      <p:ext uri="{BB962C8B-B14F-4D97-AF65-F5344CB8AC3E}">
        <p14:creationId xmlns:p14="http://schemas.microsoft.com/office/powerpoint/2010/main" val="1322743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r>
              <a:rPr lang="ar-IQ" dirty="0"/>
              <a:t>ومع نجاح تطبيق أسلوب التكلفة المستهدفة في الشركات الصناعية ، وزيادة حدة المنافسة في مجال الإنتاج والخدمات والتطور الهائل في نظم المعلومات خاصة منذ بداية القرن الحادي والعشرين ، بدأت الدراسات تتجه نحو تطبيقه في قطاع خدمات البنوك التجارية ، حيث يعتبر أسلوب التكلفة المستهدفة من المداخل الحديثة التي أثبتت كفاءتها في مجال خفض التكلفة وتحقيق مميزات استراتيجية داخلية وخارجية للشركات الإنتاجية والخدمية علي حد سواء ، فإن الباحث سوف يتناول أسلوب التكلفة المستهدفة من خلال المحورين التاليين:ــ</a:t>
            </a:r>
          </a:p>
        </p:txBody>
      </p:sp>
    </p:spTree>
    <p:extLst>
      <p:ext uri="{BB962C8B-B14F-4D97-AF65-F5344CB8AC3E}">
        <p14:creationId xmlns:p14="http://schemas.microsoft.com/office/powerpoint/2010/main" val="3319285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77500" lnSpcReduction="20000"/>
          </a:bodyPr>
          <a:lstStyle/>
          <a:p>
            <a:endParaRPr lang="ar-IQ" dirty="0"/>
          </a:p>
          <a:p>
            <a:r>
              <a:rPr lang="ar-IQ" dirty="0"/>
              <a:t>  2/1 :ــ أسلوب التكلفة المستهدفة ومزايا تطبيقه في مجال التسعير وخفض التكلفة.</a:t>
            </a:r>
          </a:p>
          <a:p>
            <a:r>
              <a:rPr lang="ar-IQ" dirty="0"/>
              <a:t>  2/2 :ــ مشكلات ومراحل تطبيق التكلفة المستهدفة في قطاعي الإنتاج والخدمات.</a:t>
            </a:r>
          </a:p>
          <a:p>
            <a:r>
              <a:rPr lang="ar-IQ" dirty="0"/>
              <a:t>2/1 :ــ أسلوب التكلفة المستهدفة ومزايا تطبيقه في مجال التسعير وخفض التكلفة.</a:t>
            </a:r>
          </a:p>
          <a:p>
            <a:r>
              <a:rPr lang="ar-IQ" dirty="0"/>
              <a:t>     لقد انتشر تطبيق أسلوب التكلفة المستهدفة في معظم الشركات اليابانية بشكل كبير في بداية التسعينيات ، وامتد إلي العديد من دول العالم المتقدم منذ عام 1995 ، وبالتالي زاد الاهتمام بتأصيل جوانب تطبيق التكلفة المستهدفة خاصة بعد أن أثبت تطبيقه نجاحات كبيرة في الشركات اليابانية ، حيث ذكرت إحدى الدراسات ( عبد الرحمن ، د./ عاطف عبد المجيد ، 2000 ) ، أنه في ظل المنافسة الحادة التي تواجهها الشركات ، وعدم قدرة أنظمة التكاليف التقليدية علي توفير الرقابة الفعالة والخفض الحقيقي للتكلفة ، أصبح تبني إدارة نظم التكاليف لأسلوب التكلفة المستهدفة هو الأسلوب الأكثر فعالية في تحقيق التكاليف التنافسية.</a:t>
            </a:r>
          </a:p>
          <a:p>
            <a:endParaRPr lang="ar-IQ" dirty="0"/>
          </a:p>
        </p:txBody>
      </p:sp>
    </p:spTree>
    <p:extLst>
      <p:ext uri="{BB962C8B-B14F-4D97-AF65-F5344CB8AC3E}">
        <p14:creationId xmlns:p14="http://schemas.microsoft.com/office/powerpoint/2010/main" val="778054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85000" lnSpcReduction="10000"/>
          </a:bodyPr>
          <a:lstStyle/>
          <a:p>
            <a:r>
              <a:rPr lang="ar-IQ" dirty="0"/>
              <a:t>وقد ذكرت نفس الدراسة السابقة أن المنافسة </a:t>
            </a:r>
            <a:r>
              <a:rPr lang="ar-IQ" dirty="0" err="1"/>
              <a:t>التكاليفية</a:t>
            </a:r>
            <a:r>
              <a:rPr lang="ar-IQ" dirty="0"/>
              <a:t> الهادفة إلي الخفض الإيجابي للتكلفة تعتبر من أهم الجوانب الأساسية للمنافسة السائدة بين الشركات ، حيث أصبحت الأسواق الآن هي التي تفرض الأسعار علي منتجي السلع أو مقدمي الخدمات ، وبالتالي لم تترك لهم إلا خيار السعي بل والاستمرار في خفض التكلفة بالصورة التي تقبل الأسعار التنافسية السائدة في الأسواق مع مراعاة الحفاظ علي الجودة المقبولة وتحقيق هامش الربح المستهدف والمعقول ، وهذا لا يمكن تحقيقه إلا من خلال ما يسمى بالقدرة التنافسية </a:t>
            </a:r>
            <a:r>
              <a:rPr lang="ar-IQ" dirty="0" err="1"/>
              <a:t>التكاليفية</a:t>
            </a:r>
            <a:r>
              <a:rPr lang="ar-IQ" dirty="0"/>
              <a:t>.</a:t>
            </a:r>
          </a:p>
          <a:p>
            <a:r>
              <a:rPr lang="ar-IQ" dirty="0"/>
              <a:t>    وهنا يتضح للباحث أنه في ظل ما حققه أسلوب التكلفة المستهدفة من تقدم للصناعة اليابانية والعديد من الصناعات علي مستوى العالم أصبح من الضروري أن يوضح ماهية وطبيعة التكلفة المستهدفة والمزايا والدوافع التي أدت إلي التحول نحو تطبيقها ، ومشكلات هذا التطبيق في كل من قطاعي الإنتاج والخدمات ، وهو ما سوف يعرض له الباحث في النقاط التالية إن شاء الله.</a:t>
            </a:r>
          </a:p>
          <a:p>
            <a:endParaRPr lang="ar-IQ" dirty="0"/>
          </a:p>
        </p:txBody>
      </p:sp>
    </p:spTree>
    <p:extLst>
      <p:ext uri="{BB962C8B-B14F-4D97-AF65-F5344CB8AC3E}">
        <p14:creationId xmlns:p14="http://schemas.microsoft.com/office/powerpoint/2010/main" val="59252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77500" lnSpcReduction="20000"/>
          </a:bodyPr>
          <a:lstStyle/>
          <a:p>
            <a:endParaRPr lang="ar-IQ" dirty="0"/>
          </a:p>
          <a:p>
            <a:r>
              <a:rPr lang="ar-IQ" dirty="0"/>
              <a:t>2/1/1 :ــ مفهوم وطبيعة أسلوب التكلفة المستهدفة:ــ</a:t>
            </a:r>
          </a:p>
          <a:p>
            <a:r>
              <a:rPr lang="ar-IQ" dirty="0"/>
              <a:t>     لقد عرف أحد الكتاب الباحثين ( فوده ، د./ شوقي ، 2007 ) التكلفة المستهدفة بأنها أداه لإدارة التكلفة تهدف إلي تخفيض تكلفة المنتج أثناء مرحلة التخطيط والتطوير والتصميم ، ومن ثم فإن هذه الأداة تحاول تخفيض التكلفة عند مرحلة التصميم لسرعة وكبر حجم </a:t>
            </a:r>
            <a:r>
              <a:rPr lang="ar-IQ" dirty="0" err="1"/>
              <a:t>الوفورات</a:t>
            </a:r>
            <a:r>
              <a:rPr lang="ar-IQ" dirty="0"/>
              <a:t> التي يمكن تحقيقها عند تلك المرحلة عنها في المراحل الأخرى التالية لها ، مع مراعاة الاحتفاظ بجودة الإنتاج ودرجة الثقة والرضا من جانب العملاء.</a:t>
            </a:r>
          </a:p>
          <a:p>
            <a:r>
              <a:rPr lang="ar-IQ" dirty="0"/>
              <a:t>     كما عرفها كاتب آخر (عبد الدائم ، د./ صفاء ، 2001 ) بقوله :ــ أن التكلفة المستهدفة عبارة عن نشاط تمارسه الإدارة بغرض تخفيض تكلفة دورة حياة المنتجات الجديدة مع مراعاة التأكيد علي ضمان وتحقيق جودة المنتجات وتحقيق رغبات العملاء الأخرى ، من خلال دراسة المقترحات المطروحة لخفض التكلفة أثناء مراحل التخطيط والبحث والتطوير للمنتج ، خاصة في المراحل التجريبية للإنتاج ، ومن خلال فحص وتقييم التصورات المتاحة لخفض التكلفة.</a:t>
            </a:r>
          </a:p>
          <a:p>
            <a:endParaRPr lang="ar-IQ" dirty="0"/>
          </a:p>
        </p:txBody>
      </p:sp>
    </p:spTree>
    <p:extLst>
      <p:ext uri="{BB962C8B-B14F-4D97-AF65-F5344CB8AC3E}">
        <p14:creationId xmlns:p14="http://schemas.microsoft.com/office/powerpoint/2010/main" val="306296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85000" lnSpcReduction="20000"/>
          </a:bodyPr>
          <a:lstStyle/>
          <a:p>
            <a:r>
              <a:rPr lang="ar-IQ" dirty="0"/>
              <a:t>وعرفت جمعية المحاسبون اليابانيون ( </a:t>
            </a:r>
            <a:r>
              <a:rPr lang="en-US" dirty="0" err="1"/>
              <a:t>Keun</a:t>
            </a:r>
            <a:r>
              <a:rPr lang="en-US" dirty="0"/>
              <a:t> – </a:t>
            </a:r>
            <a:r>
              <a:rPr lang="en-US" dirty="0" err="1"/>
              <a:t>Hyo</a:t>
            </a:r>
            <a:r>
              <a:rPr lang="en-US" dirty="0"/>
              <a:t> , Y. , 2005) ، ( </a:t>
            </a:r>
            <a:r>
              <a:rPr lang="ar-IQ" dirty="0"/>
              <a:t>منصور ، أ./ محمود ، 2008 ) ، ( نور ، د./ أحمد محمد ، وآخرون ، 2005 ) ، التكلفة المستهدفة بأنها عبارة عن عملية لإدارة الأرباح بصفة عامة ، وذلك عن طريق تحديد مستويات لجودة المنتجات وأسعارها وشروط توزيعها ، وغير ذلك من الأمور المتعلقة بالمنتجات التي يمكن أن تساعد الشركات علي تحقيق استراتيجيتها للربح ، وبشرط أن تتم تحقيق هذه المستويات في مرحلة التخطيط والتطوير للمنتجات بحيث تحقق التطلعات وتفي باحتياجات العملاء.</a:t>
            </a:r>
          </a:p>
          <a:p>
            <a:r>
              <a:rPr lang="ar-IQ" dirty="0"/>
              <a:t>     كما عرفها كاتب آخر ( النابلسي ، د./ طارق تيسير ، 2008 ) ، عبارة عن عملية ضبط وتحديد أجمالي تكاليف المنتج المقترح والمحدد والذي يؤدي إنتاجه إلي توليد الربحية المطلوبة عند السعر الذي يتوقع البيع به في المستقبل ، وهناك العديد من التعريفات لأسلوب التكلفة المستهدفة التي تدور في نفس الإطار ، ولا تخرج عن نفس المضمون المذكور في التعريفات السابقة ، وهو أن التكلفة المستهدفة هي وسيلة يتم الاعتماد عليها لخفض تكلفة المنتج أو الخدمة ، مع مراعاة المحافظة علي الجودة المطلوبة لإشباع رغبات العملاء.</a:t>
            </a:r>
          </a:p>
          <a:p>
            <a:endParaRPr lang="ar-IQ" dirty="0"/>
          </a:p>
        </p:txBody>
      </p:sp>
    </p:spTree>
    <p:extLst>
      <p:ext uri="{BB962C8B-B14F-4D97-AF65-F5344CB8AC3E}">
        <p14:creationId xmlns:p14="http://schemas.microsoft.com/office/powerpoint/2010/main" val="1875631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normAutofit fontScale="77500" lnSpcReduction="20000"/>
          </a:bodyPr>
          <a:lstStyle/>
          <a:p>
            <a:r>
              <a:rPr lang="ar-IQ" dirty="0"/>
              <a:t>من التعريفات السابقة يرى الباحث أن أسلوب التكلفة المستهدفة هو الأداة التي تعتمد علي السعر السائد في السوق في تحديد سعر البيع المستهدف ، وتعتبره العامل المتحكم في خفض التكلفة من خلال التركيز علي إدارة التكاليف في مرحلة تخطيط وتصميم المنتج ، مع مراعاة العلاقة المباشرة بين الوضع التنافسي في السوق وأرباح الشركة وعملية إدارة التكاليف في الأجل الطويل ، حيث أن هذا الأسلوب يأخذ في اعتباره ثلاثة متغيرات يتم استهدافها ، وهي:ــ</a:t>
            </a:r>
          </a:p>
          <a:p>
            <a:r>
              <a:rPr lang="ar-IQ" dirty="0"/>
              <a:t>(1) سعر السوق المستهدف:ــ وهو نقطة البداية ، والذي يتم تحديده في ضوء الوضع التنافسي في السوق ، وإشباع رغبات العملاء وقدرتهم علي الدفع ، </a:t>
            </a:r>
            <a:r>
              <a:rPr lang="ar-IQ" dirty="0" err="1"/>
              <a:t>وإستراتيجية</a:t>
            </a:r>
            <a:r>
              <a:rPr lang="ar-IQ" dirty="0"/>
              <a:t> الوحدة الاقتصادية .</a:t>
            </a:r>
          </a:p>
          <a:p>
            <a:r>
              <a:rPr lang="ar-IQ" dirty="0"/>
              <a:t>(2) هامش الربح المستهدف:ــ والذي يتحدد وفقاً لعملية تخطيط الربحية ، والذي يجب أن يأخذ في الاعتبار عدة أطراف ورغبتهم في تحقيق أعلي عائد ممكن للشركة ، منها:ــ المستثمرين وإدارة الشركة.</a:t>
            </a:r>
          </a:p>
          <a:p>
            <a:r>
              <a:rPr lang="ar-IQ" dirty="0"/>
              <a:t>(3) التكلفة المستهدفة:ــ وهي التكلفة المسموح بها ، والتي يتم تحديدها بالفرق بين سعر البيع المستهدف وهامش الربح المستهدف ، والتي لا يجب تجاوزها عند القيام بعملية الإنتاج.</a:t>
            </a:r>
          </a:p>
          <a:p>
            <a:endParaRPr lang="ar-IQ" dirty="0"/>
          </a:p>
        </p:txBody>
      </p:sp>
    </p:spTree>
    <p:extLst>
      <p:ext uri="{BB962C8B-B14F-4D97-AF65-F5344CB8AC3E}">
        <p14:creationId xmlns:p14="http://schemas.microsoft.com/office/powerpoint/2010/main" val="1511701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47500" lnSpcReduction="20000"/>
          </a:bodyPr>
          <a:lstStyle/>
          <a:p>
            <a:r>
              <a:rPr lang="ar-IQ" dirty="0"/>
              <a:t>وبالتالي يمكن للباحث من خلال عرض وتحليل التعريفات السابقة أن يستخلص العديد من النقاط الأساسية من أهمها:ــ</a:t>
            </a:r>
          </a:p>
          <a:p>
            <a:r>
              <a:rPr lang="ar-IQ" dirty="0"/>
              <a:t>(1) أن التكلفة المستهدفة هي واحدة من أهم أدوات إدارة التكلفة الحديثة التي يعتمد عليها في تحقيق أهداف الإدارة من تخطيط وإنتاج ورقابة ، من أجل دعم وزيادة القدرة التنافسية في الأسواق للشركات.</a:t>
            </a:r>
          </a:p>
          <a:p>
            <a:r>
              <a:rPr lang="ar-IQ" dirty="0"/>
              <a:t>(2) أن التكلفة المستهدفة توفر الضمانات الكافية لنجاح المنتجات الجديدة في السوق ، من خلال تخفيض درجة عدم التأكد ، بالإضافة إلي التأكد من تحقيق هامش ربح مستهدف ومقبول للشركة قبل طرح المنتجات في الأسواق التنافسية السائدة.</a:t>
            </a:r>
          </a:p>
          <a:p>
            <a:r>
              <a:rPr lang="ar-IQ" dirty="0"/>
              <a:t>(3) أن التكلفة المستهدفة تحاول بالدرجة الأولي تخفيض تكلفة المنتج أو تخفيض تكلفة تقديم الخدمة مع مراعاة الحفاظ علي الجودة التنافسية في حدود السعر ووفقاً للمواصفات التي تشبع رغبات العملاء ، إلي جانب تحقيق الأرباح المخططة التي ترضي كل من المساهمين وإدارة الشركة علي حد سواء.</a:t>
            </a:r>
          </a:p>
          <a:p>
            <a:r>
              <a:rPr lang="ar-IQ" dirty="0"/>
              <a:t>(4) أن أسلوب التكلفة المستهدفة هدفه الرئيسي خفض التكلفة في مرحلة تخطيط وتصميم المنتج ، حيث تمثل التكلفة في هذه المرحلة الجزء الأكبر من تكلفة الإنتاج ، بالإضافة إلي أن خفض التكلفة تعتبر هدف استراتيجي يساهم بشكل فعال في زيادة القدرة التنافسية للشركة.</a:t>
            </a:r>
          </a:p>
          <a:p>
            <a:r>
              <a:rPr lang="ar-IQ" dirty="0"/>
              <a:t>(5) يعتبر أسلوب التكلفة المستهدفة أكثر واقعية من الأساليب الأخرى ، حيث يركز علي كافة الأبعاد المؤثرة علي تحديد التكلفة ، وبالتالي يتم تحديد التكلفة في ضوء تكلفة المنافسين ، ومدى تقبل السوق لتلك التكلفة ، إلي جانب مراعاة إمكانيات المشروع ، حتى تساعد التكلفة علي تحقيق الميزة التنافسية إلي جانب تحقيق أهداف كافة الأطراف المرتبطة بالشركة.</a:t>
            </a:r>
          </a:p>
          <a:p>
            <a:r>
              <a:rPr lang="ar-IQ" dirty="0"/>
              <a:t>    وفقاً لما سبق ، وبناءً علي ما ذكرته بعض الدراسات الأخرى في هذا الموضوع ( </a:t>
            </a:r>
            <a:r>
              <a:rPr lang="ar-IQ" dirty="0" err="1"/>
              <a:t>زعرب</a:t>
            </a:r>
            <a:r>
              <a:rPr lang="ar-IQ" dirty="0"/>
              <a:t> ، د./ حمدي ، 2011 ) ، ( خطاب ، د./ جمال ، سعد ، د./ السيد أحمد ، 2004 ) ، يشير الباحث إلي أن أسلوب التكلفة المستهدفة يحكمه عدة مبادئ أساسية هي:ــ</a:t>
            </a:r>
          </a:p>
          <a:p>
            <a:r>
              <a:rPr lang="ar-IQ" dirty="0"/>
              <a:t>(1) أن سعر البيع المستهدف هو القائد لنظام التكاليف بالشركة.</a:t>
            </a:r>
          </a:p>
          <a:p>
            <a:r>
              <a:rPr lang="ar-IQ" dirty="0"/>
              <a:t>(2) الاهتمام بمتطلبات العملاء وإشباع رغباتهم من ناحية السعر والجودة والتوقيت المناسب لحصوله علي المنتج.</a:t>
            </a:r>
          </a:p>
          <a:p>
            <a:r>
              <a:rPr lang="ar-IQ" dirty="0"/>
              <a:t>(3) أن يكون تصميم المنتج وتطويره من خلال فريق عمل مكون من عدة تخصصات وإدارات مختلفة بالشركة.</a:t>
            </a:r>
          </a:p>
          <a:p>
            <a:r>
              <a:rPr lang="ar-IQ" dirty="0"/>
              <a:t>(4) العمل علي تخفيض تكلفة المنتج في كافة مراحل دورة حياته ، سواء تكاليف الشراء أو التشغيل أو التوزيع أو الصيانة ، وبما في ذلك تكلفة التخلص من المنتج بعد نهاية الغرض من استخدامه بالشركة.</a:t>
            </a:r>
          </a:p>
          <a:p>
            <a:r>
              <a:rPr lang="ar-IQ" dirty="0"/>
              <a:t>(5) التركيز علي خفض التكلفة في مرحلة تصميم المنتج ، أي مرحلة ما قبل الإنتاج التي يترتب عليها خلق التكلفة قبل البدء في العملية الإنتاجية.</a:t>
            </a:r>
          </a:p>
          <a:p>
            <a:r>
              <a:rPr lang="ar-IQ" dirty="0"/>
              <a:t>(6) الاهتمام بمراحل سلسلة القيمة ، بدءً من العلاقة مع الموردين وانتهاء بالعلاقة مع العملاء المستهلكين للمنتج أو المستفيدين من الخدمة.</a:t>
            </a:r>
          </a:p>
          <a:p>
            <a:endParaRPr lang="ar-IQ" dirty="0"/>
          </a:p>
        </p:txBody>
      </p:sp>
    </p:spTree>
    <p:extLst>
      <p:ext uri="{BB962C8B-B14F-4D97-AF65-F5344CB8AC3E}">
        <p14:creationId xmlns:p14="http://schemas.microsoft.com/office/powerpoint/2010/main" val="410013240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1411</Words>
  <Application>Microsoft Office PowerPoint</Application>
  <PresentationFormat>On-screen Show (4:3)</PresentationFormat>
  <Paragraphs>34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سمة Office</vt:lpstr>
      <vt:lpstr> د. امتثال رشيد بجاي  محاسبة كلفة 1 مرحلة ثالثة</vt:lpstr>
      <vt:lpstr>الكلفة المستهدفة</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 امتثال رشيد بجاي  محاسبة كلفة 1 مرحلة ثالثة</dc:title>
  <dc:creator>RAGHAD</dc:creator>
  <cp:lastModifiedBy>HP ProBook 6570b</cp:lastModifiedBy>
  <cp:revision>2</cp:revision>
  <dcterms:created xsi:type="dcterms:W3CDTF">2020-11-03T17:11:55Z</dcterms:created>
  <dcterms:modified xsi:type="dcterms:W3CDTF">2020-11-03T18:15:40Z</dcterms:modified>
</cp:coreProperties>
</file>