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139" autoAdjust="0"/>
    <p:restoredTop sz="94660"/>
  </p:normalViewPr>
  <p:slideViewPr>
    <p:cSldViewPr>
      <p:cViewPr>
        <p:scale>
          <a:sx n="66" d="100"/>
          <a:sy n="66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48965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ar-IQ" dirty="0" smtClean="0">
                <a:solidFill>
                  <a:schemeClr val="accent4">
                    <a:lumMod val="75000"/>
                  </a:schemeClr>
                </a:solidFill>
              </a:rPr>
              <a:t>د. امتثال رشيد بجاي </a:t>
            </a:r>
            <a:br>
              <a:rPr lang="ar-IQ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ar-IQ" dirty="0" smtClean="0">
                <a:solidFill>
                  <a:schemeClr val="accent4">
                    <a:lumMod val="75000"/>
                  </a:schemeClr>
                </a:solidFill>
              </a:rPr>
              <a:t>محاسبة كلفة 1 </a:t>
            </a:r>
            <a:br>
              <a:rPr lang="ar-IQ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ar-IQ" dirty="0" smtClean="0">
                <a:solidFill>
                  <a:schemeClr val="accent4">
                    <a:lumMod val="75000"/>
                  </a:schemeClr>
                </a:solidFill>
              </a:rPr>
              <a:t>مرحلة ثالثة</a:t>
            </a:r>
            <a:endParaRPr lang="ar-IQ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158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772400" cy="1470025"/>
          </a:xfrm>
        </p:spPr>
        <p:txBody>
          <a:bodyPr>
            <a:normAutofit/>
          </a:bodyPr>
          <a:lstStyle/>
          <a:p>
            <a:r>
              <a:rPr lang="ar-IQ" sz="3200" dirty="0"/>
              <a:t>طرق توزيع التكاليف على المراكز الإنتاجية والخدمية 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539552" y="2132856"/>
            <a:ext cx="7416824" cy="450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latin typeface="Simplified Arabic"/>
                <a:ea typeface="Simplified Arabic"/>
                <a:cs typeface="Calibri"/>
              </a:rPr>
              <a:t>EX1 LTD has three production department A,B and C and six service departments ,the following  figures are extracted from the records of the company:</a:t>
            </a:r>
            <a:endParaRPr lang="en-US" sz="1600" dirty="0">
              <a:ea typeface="Calibri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600" u="sng" dirty="0">
                <a:latin typeface="Simplified Arabic"/>
                <a:ea typeface="Simplified Arabic"/>
                <a:cs typeface="Calibri"/>
              </a:rPr>
              <a:t>Production Departments</a:t>
            </a:r>
            <a:r>
              <a:rPr lang="en-US" sz="1600" dirty="0">
                <a:latin typeface="Simplified Arabic"/>
                <a:ea typeface="Simplified Arabic"/>
                <a:cs typeface="Calibri"/>
              </a:rPr>
              <a:t>:         </a:t>
            </a:r>
            <a:r>
              <a:rPr lang="en-US" sz="1600" u="sng" dirty="0">
                <a:latin typeface="Simplified Arabic"/>
                <a:ea typeface="Simplified Arabic"/>
                <a:cs typeface="Calibri"/>
              </a:rPr>
              <a:t>Service Departments:</a:t>
            </a:r>
            <a:r>
              <a:rPr lang="en-US" sz="1600" dirty="0">
                <a:latin typeface="Simplified Arabic"/>
                <a:ea typeface="Simplified Arabic"/>
                <a:cs typeface="Calibri"/>
              </a:rPr>
              <a:t>     </a:t>
            </a:r>
            <a:endParaRPr lang="en-US" sz="1600" dirty="0">
              <a:ea typeface="Calibri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latin typeface="Simplified Arabic"/>
                <a:ea typeface="Simplified Arabic"/>
                <a:cs typeface="Calibri"/>
              </a:rPr>
              <a:t>A 16000 $                             Stores         2000 $                                                                    </a:t>
            </a:r>
            <a:endParaRPr lang="en-US" sz="1600" dirty="0">
              <a:ea typeface="Calibri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latin typeface="Simplified Arabic"/>
                <a:ea typeface="Simplified Arabic"/>
                <a:cs typeface="Calibri"/>
              </a:rPr>
              <a:t>B 10000 $                             Timekeeping 3000 $                                                                </a:t>
            </a:r>
            <a:endParaRPr lang="en-US" sz="1600" dirty="0">
              <a:ea typeface="Calibri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600" u="sng" dirty="0">
                <a:latin typeface="Simplified Arabic"/>
                <a:ea typeface="Simplified Arabic"/>
                <a:cs typeface="Calibri"/>
              </a:rPr>
              <a:t>C 12000</a:t>
            </a:r>
            <a:r>
              <a:rPr lang="en-US" sz="1600" dirty="0">
                <a:latin typeface="Simplified Arabic"/>
                <a:ea typeface="Simplified Arabic"/>
                <a:cs typeface="Calibri"/>
              </a:rPr>
              <a:t> $                             Maintenance 1000 $       </a:t>
            </a:r>
            <a:endParaRPr lang="en-US" sz="1600" dirty="0">
              <a:ea typeface="Calibri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latin typeface="Simplified Arabic"/>
                <a:ea typeface="Simplified Arabic"/>
                <a:cs typeface="Calibri"/>
              </a:rPr>
              <a:t> 38000 $                                Power         2000 $ </a:t>
            </a:r>
            <a:endParaRPr lang="en-US" sz="1600" dirty="0">
              <a:ea typeface="Calibri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latin typeface="Simplified Arabic"/>
                <a:ea typeface="Simplified Arabic"/>
                <a:cs typeface="Calibri"/>
              </a:rPr>
              <a:t>                                            Welfare       1000 $</a:t>
            </a:r>
            <a:endParaRPr lang="en-US" sz="1600" dirty="0">
              <a:ea typeface="Calibri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latin typeface="Simplified Arabic"/>
                <a:ea typeface="Simplified Arabic"/>
                <a:cs typeface="Calibri"/>
              </a:rPr>
              <a:t>                                            </a:t>
            </a:r>
            <a:r>
              <a:rPr lang="en-US" sz="1600" u="sng" dirty="0">
                <a:latin typeface="Simplified Arabic"/>
                <a:ea typeface="Simplified Arabic"/>
                <a:cs typeface="Calibri"/>
              </a:rPr>
              <a:t>Supervision  2000 $ </a:t>
            </a:r>
            <a:endParaRPr lang="en-US" sz="1600" dirty="0">
              <a:ea typeface="Calibri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latin typeface="Simplified Arabic"/>
                <a:ea typeface="Simplified Arabic"/>
                <a:cs typeface="Calibri"/>
              </a:rPr>
              <a:t>                                            Total  49000 $</a:t>
            </a:r>
            <a:endParaRPr lang="en-US" sz="16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4605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dirty="0"/>
              <a:t>The other information available in respect of the production departments :</a:t>
            </a:r>
            <a:endParaRPr lang="ar-IQ" sz="1800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069340"/>
              </p:ext>
            </p:extLst>
          </p:nvPr>
        </p:nvGraphicFramePr>
        <p:xfrm>
          <a:off x="683568" y="1268760"/>
          <a:ext cx="7560840" cy="2808312"/>
        </p:xfrm>
        <a:graphic>
          <a:graphicData uri="http://schemas.openxmlformats.org/drawingml/2006/table">
            <a:tbl>
              <a:tblPr bandRow="1"/>
              <a:tblGrid>
                <a:gridCol w="2113333"/>
                <a:gridCol w="1219591"/>
                <a:gridCol w="2113958"/>
                <a:gridCol w="2113958"/>
              </a:tblGrid>
              <a:tr h="373565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Simplified Arabic"/>
                          <a:ea typeface="Simplified Arabic"/>
                          <a:cs typeface="Calibri"/>
                        </a:rPr>
                        <a:t>Particulars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Simplified Arabic"/>
                          <a:ea typeface="Simplified Arabic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Simplified Arabic"/>
                          <a:ea typeface="Simplified Arabic"/>
                          <a:cs typeface="Calibri"/>
                        </a:rPr>
                        <a:t>Production Departments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566922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Simplified Arabic"/>
                          <a:ea typeface="Simplified Arabic"/>
                          <a:cs typeface="Calibri"/>
                        </a:rPr>
                        <a:t>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Simplified Arabic"/>
                          <a:ea typeface="Simplified Arabic"/>
                          <a:cs typeface="Calibri"/>
                        </a:rPr>
                        <a:t>B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Simplified Arabic"/>
                          <a:ea typeface="Simplified Arabic"/>
                          <a:cs typeface="Calibri"/>
                        </a:rPr>
                        <a:t>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56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Simplified Arabic"/>
                          <a:ea typeface="Simplified Arabic"/>
                          <a:cs typeface="Calibri"/>
                        </a:rPr>
                        <a:t>Employees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Simplified Arabic"/>
                          <a:ea typeface="Simplified Arabic"/>
                          <a:cs typeface="Calibri"/>
                        </a:rPr>
                        <a:t>40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Simplified Arabic"/>
                          <a:ea typeface="Simplified Arabic"/>
                          <a:cs typeface="Calibri"/>
                        </a:rPr>
                        <a:t>30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Simplified Arabic"/>
                          <a:ea typeface="Simplified Arabic"/>
                          <a:cs typeface="Calibri"/>
                        </a:rPr>
                        <a:t>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56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Simplified Arabic"/>
                          <a:ea typeface="Simplified Arabic"/>
                          <a:cs typeface="Calibri"/>
                        </a:rPr>
                        <a:t>Stores Requisition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Simplified Arabic"/>
                          <a:ea typeface="Simplified Arabic"/>
                          <a:cs typeface="Calibri"/>
                        </a:rPr>
                        <a:t>30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Simplified Arabic"/>
                          <a:ea typeface="Simplified Arabic"/>
                          <a:cs typeface="Calibri"/>
                        </a:rPr>
                        <a:t>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Simplified Arabic"/>
                          <a:ea typeface="Simplified Arabic"/>
                          <a:cs typeface="Calibri"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13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Simplified Arabic"/>
                          <a:ea typeface="Simplified Arabic"/>
                          <a:cs typeface="Calibri"/>
                        </a:rPr>
                        <a:t>Hours Power of Machines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Simplified Arabic"/>
                          <a:ea typeface="Simplified Arabic"/>
                          <a:cs typeface="Calibri"/>
                        </a:rPr>
                        <a:t>500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Simplified Arabic"/>
                          <a:ea typeface="Simplified Arabic"/>
                          <a:cs typeface="Calibri"/>
                        </a:rPr>
                        <a:t>500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Simplified Arabic"/>
                          <a:ea typeface="Simplified Arabic"/>
                          <a:cs typeface="Calibri"/>
                        </a:rPr>
                        <a:t>600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56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Simplified Arabic"/>
                          <a:ea typeface="Simplified Arabic"/>
                          <a:cs typeface="Calibri"/>
                        </a:rPr>
                        <a:t>Machine Hours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Simplified Arabic"/>
                          <a:ea typeface="Simplified Arabic"/>
                          <a:cs typeface="Calibri"/>
                        </a:rPr>
                        <a:t>2500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Simplified Arabic"/>
                          <a:ea typeface="Simplified Arabic"/>
                          <a:cs typeface="Calibri"/>
                        </a:rPr>
                        <a:t>1500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Simplified Arabic"/>
                          <a:ea typeface="Simplified Arabic"/>
                          <a:cs typeface="Calibri"/>
                        </a:rPr>
                        <a:t>1000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683568" y="4293096"/>
            <a:ext cx="7632848" cy="1176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Simplified Arabic"/>
                <a:ea typeface="Simplified Arabic"/>
                <a:cs typeface="Calibri"/>
              </a:rPr>
              <a:t>You are required to apportion the costs of various service departments to production departments.</a:t>
            </a:r>
            <a:endParaRPr lang="en-US" sz="1400" dirty="0">
              <a:ea typeface="Calibri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Simplified Arabic"/>
                <a:ea typeface="Simplified Arabic"/>
                <a:cs typeface="Calibri"/>
              </a:rPr>
              <a:t> </a:t>
            </a:r>
            <a:endParaRPr lang="en-US" sz="1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9936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36712"/>
            <a:ext cx="7920880" cy="5289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855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96752"/>
            <a:ext cx="6481763" cy="269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77072"/>
            <a:ext cx="6337300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7392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11275"/>
            <a:ext cx="8064896" cy="4205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503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3282"/>
            <a:ext cx="6444811" cy="2220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56795"/>
            <a:ext cx="561722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373790"/>
            <a:ext cx="63373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6309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404664"/>
            <a:ext cx="6337300" cy="897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3"/>
            <a:ext cx="7704856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5371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r>
              <a:rPr lang="en-US" sz="1400" dirty="0"/>
              <a:t>EX2 Bristol manufacturing ,</a:t>
            </a:r>
            <a:r>
              <a:rPr lang="en-US" sz="1400" dirty="0" err="1"/>
              <a:t>Inc</a:t>
            </a:r>
            <a:r>
              <a:rPr lang="en-US" sz="1400" dirty="0"/>
              <a:t> , uses the job order cost system of accounting , the following information was taken from the company's book after all posting had been completed at the end of May : 	</a:t>
            </a:r>
          </a:p>
          <a:p>
            <a:r>
              <a:rPr lang="en-US" sz="1400" dirty="0"/>
              <a:t>Jobs Completed	Direct Materials Cost	Direct Labor Cost	Factory Overhead	Unit Completed</a:t>
            </a:r>
          </a:p>
          <a:p>
            <a:r>
              <a:rPr lang="en-US" sz="1400" dirty="0"/>
              <a:t>50	3600 $	4000 $	1600 $	400</a:t>
            </a:r>
          </a:p>
          <a:p>
            <a:r>
              <a:rPr lang="en-US" sz="1400" dirty="0"/>
              <a:t>51	2380	2500	1000	240</a:t>
            </a:r>
          </a:p>
          <a:p>
            <a:r>
              <a:rPr lang="en-US" sz="1400" dirty="0"/>
              <a:t>52	1800	1700	680	200</a:t>
            </a:r>
          </a:p>
          <a:p>
            <a:r>
              <a:rPr lang="en-US" sz="1400" dirty="0"/>
              <a:t>Required :</a:t>
            </a:r>
          </a:p>
          <a:p>
            <a:r>
              <a:rPr lang="en-US" sz="1400" dirty="0"/>
              <a:t>(a)	Prepare the journal  entries to charge the costs of materials.</a:t>
            </a:r>
          </a:p>
          <a:p>
            <a:r>
              <a:rPr lang="en-US" sz="1400" dirty="0"/>
              <a:t>(b)	Compute the total production cost of each job.</a:t>
            </a:r>
          </a:p>
          <a:p>
            <a:r>
              <a:rPr lang="en-US" sz="1400" dirty="0"/>
              <a:t>(c)	Prepare the journal  entry to transfer the cost of jobs completed to finished good  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Analysis Variance   </a:t>
            </a:r>
            <a:r>
              <a:rPr lang="ar-IQ" sz="1400" dirty="0"/>
              <a:t>تحليل الانحرافات</a:t>
            </a:r>
          </a:p>
          <a:p>
            <a:r>
              <a:rPr lang="en-US" sz="1400" dirty="0"/>
              <a:t>EX1</a:t>
            </a:r>
          </a:p>
          <a:p>
            <a:r>
              <a:rPr lang="en-US" sz="1400" dirty="0"/>
              <a:t>During the month 1200 unit of TOCO were produced Actual direct labor required 650 direct labor at an Actual total cost of $ 6435, according to the Standard cost card for TOCO one-half  hours of labor should be required per unit of TOCO produced, at a Standard cost of $10  per labor hour.</a:t>
            </a:r>
          </a:p>
          <a:p>
            <a:r>
              <a:rPr lang="en-US" sz="1400" dirty="0"/>
              <a:t>Required: compute the labor rate and efficiency variances ,indicating whether the variance are favorable or un favorable.  </a:t>
            </a:r>
          </a:p>
          <a:p>
            <a:r>
              <a:rPr lang="en-US" sz="1400" dirty="0"/>
              <a:t>EX2 	</a:t>
            </a:r>
          </a:p>
          <a:p>
            <a:r>
              <a:rPr lang="en-US" sz="1400" dirty="0"/>
              <a:t>The Standard cost per unit of material $13.50 per pound ,during the month 4500 pounds of were purchase at actual at a total cost of $ 60975 in addition 3900 pounds of were used during the month ;however the Standard quantity allowed of actual production is 3800 pounds .</a:t>
            </a:r>
          </a:p>
          <a:p>
            <a:r>
              <a:rPr lang="en-US" sz="1400" dirty="0"/>
              <a:t> Required: compute the material purchase price variance, price usage variance and quantity variance, indicating whether the variance are favorable or un favorable.  </a:t>
            </a:r>
          </a:p>
          <a:p>
            <a:r>
              <a:rPr lang="en-US" sz="1400" dirty="0"/>
              <a:t> EX3 </a:t>
            </a:r>
          </a:p>
          <a:p>
            <a:r>
              <a:rPr lang="en-US" sz="1400" dirty="0"/>
              <a:t>The normal capacity of the Assembly Department is 12000 machine hours per month , At normal capacity the Standard factory overhead rate is $ 12.50 per machine hour based  on $ 96000 of budget fixed expenses per month and  a variable expense rate of $4.50 per machine hour ,During April the Department  operated at 12500 machine hour ,with actual factory overhead of $166000 ,the number of standard machine hours allowed of the production actually  attained is 11000.</a:t>
            </a:r>
          </a:p>
          <a:p>
            <a:r>
              <a:rPr lang="en-US" sz="1400" dirty="0"/>
              <a:t>Required: compute overall factory overhead variance and analysis  it using the tow- variance method indicate whether the variance are favorable or un favorable. </a:t>
            </a:r>
            <a:endParaRPr lang="ar-IQ" sz="1400" dirty="0"/>
          </a:p>
        </p:txBody>
      </p:sp>
    </p:spTree>
    <p:extLst>
      <p:ext uri="{BB962C8B-B14F-4D97-AF65-F5344CB8AC3E}">
        <p14:creationId xmlns:p14="http://schemas.microsoft.com/office/powerpoint/2010/main" val="484689217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169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سمة Office</vt:lpstr>
      <vt:lpstr>د. امتثال رشيد بجاي  محاسبة كلفة 1  مرحلة ثالثة</vt:lpstr>
      <vt:lpstr>طرق توزيع التكاليف على المراكز الإنتاجية والخدمية </vt:lpstr>
      <vt:lpstr>The other information available in respect of the production departments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RAGHAD</dc:creator>
  <cp:lastModifiedBy>HP ProBook 6570b</cp:lastModifiedBy>
  <cp:revision>3</cp:revision>
  <dcterms:created xsi:type="dcterms:W3CDTF">2020-11-03T16:12:19Z</dcterms:created>
  <dcterms:modified xsi:type="dcterms:W3CDTF">2020-11-03T18:16:59Z</dcterms:modified>
</cp:coreProperties>
</file>