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772400" cy="4176463"/>
          </a:xfrm>
        </p:spPr>
        <p:style>
          <a:lnRef idx="1">
            <a:schemeClr val="accent2"/>
          </a:lnRef>
          <a:fillRef idx="2">
            <a:schemeClr val="accent2"/>
          </a:fillRef>
          <a:effectRef idx="1">
            <a:schemeClr val="accent2"/>
          </a:effectRef>
          <a:fontRef idx="minor">
            <a:schemeClr val="dk1"/>
          </a:fontRef>
        </p:style>
        <p:txBody>
          <a:bodyPr>
            <a:normAutofit/>
          </a:bodyPr>
          <a:lstStyle/>
          <a:p>
            <a:r>
              <a:rPr lang="ar-IQ" dirty="0">
                <a:solidFill>
                  <a:srgbClr val="002060"/>
                </a:solidFill>
              </a:rPr>
              <a:t>د. امتثال رشيد بجاي </a:t>
            </a:r>
            <a:br>
              <a:rPr lang="ar-IQ" dirty="0">
                <a:solidFill>
                  <a:srgbClr val="002060"/>
                </a:solidFill>
              </a:rPr>
            </a:br>
            <a:r>
              <a:rPr lang="ar-IQ" dirty="0">
                <a:solidFill>
                  <a:srgbClr val="002060"/>
                </a:solidFill>
              </a:rPr>
              <a:t>محاسبة كلفة 1 </a:t>
            </a:r>
            <a:br>
              <a:rPr lang="ar-IQ" dirty="0">
                <a:solidFill>
                  <a:srgbClr val="002060"/>
                </a:solidFill>
              </a:rPr>
            </a:br>
            <a:r>
              <a:rPr lang="ar-IQ" dirty="0">
                <a:solidFill>
                  <a:srgbClr val="002060"/>
                </a:solidFill>
              </a:rPr>
              <a:t>مرحلة ثالثة</a:t>
            </a:r>
          </a:p>
        </p:txBody>
      </p:sp>
    </p:spTree>
    <p:extLst>
      <p:ext uri="{BB962C8B-B14F-4D97-AF65-F5344CB8AC3E}">
        <p14:creationId xmlns:p14="http://schemas.microsoft.com/office/powerpoint/2010/main" val="217902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55000" lnSpcReduction="20000"/>
          </a:bodyPr>
          <a:lstStyle/>
          <a:p>
            <a:r>
              <a:rPr lang="en-US" dirty="0"/>
              <a:t>2 / Variance analysis : materials , labor , and factory overhead. </a:t>
            </a:r>
            <a:r>
              <a:rPr lang="en-US" dirty="0" err="1"/>
              <a:t>ArmandoCorporation</a:t>
            </a:r>
            <a:r>
              <a:rPr lang="en-US" dirty="0"/>
              <a:t> </a:t>
            </a:r>
            <a:r>
              <a:rPr lang="en-US" dirty="0" err="1"/>
              <a:t>manufactues</a:t>
            </a:r>
            <a:r>
              <a:rPr lang="en-US" dirty="0"/>
              <a:t> a product with the following standard costs:</a:t>
            </a:r>
          </a:p>
          <a:p>
            <a:r>
              <a:rPr lang="en-US" dirty="0"/>
              <a:t>      Direct materials – 20 yards @ $ 1.35 per yard ………………………..   $27</a:t>
            </a:r>
          </a:p>
          <a:p>
            <a:r>
              <a:rPr lang="en-US" dirty="0"/>
              <a:t>      Direct labor – 4 hours @ $9 per hour……………………………………    36</a:t>
            </a:r>
          </a:p>
          <a:p>
            <a:r>
              <a:rPr lang="en-US" dirty="0"/>
              <a:t>      Factory overhead – 1 direct labor hour  @  $7.50 per hour : ratio of </a:t>
            </a:r>
          </a:p>
          <a:p>
            <a:r>
              <a:rPr lang="en-US" dirty="0"/>
              <a:t>          Variable to fixed factory overhead is 2.1 ……………………………   30</a:t>
            </a:r>
          </a:p>
          <a:p>
            <a:r>
              <a:rPr lang="en-US" dirty="0"/>
              <a:t>       Total standard cost  per unit of output ………………………………...   $93</a:t>
            </a:r>
          </a:p>
          <a:p>
            <a:r>
              <a:rPr lang="en-US" dirty="0"/>
              <a:t> Standards are based on normal monthly capacity of 2.400 direct </a:t>
            </a:r>
            <a:r>
              <a:rPr lang="en-US" dirty="0" err="1"/>
              <a:t>laber</a:t>
            </a:r>
            <a:r>
              <a:rPr lang="en-US" dirty="0"/>
              <a:t> hours. The following information pertains to July , 19A :</a:t>
            </a:r>
          </a:p>
          <a:p>
            <a:r>
              <a:rPr lang="en-US" dirty="0"/>
              <a:t>        Units produced in July …………………………………………………...  500</a:t>
            </a:r>
          </a:p>
          <a:p>
            <a:r>
              <a:rPr lang="en-US" dirty="0"/>
              <a:t>        Direct materials purchased – 18,000 yards @ $1.38 per yard ……..  $24,840</a:t>
            </a:r>
          </a:p>
          <a:p>
            <a:r>
              <a:rPr lang="en-US" dirty="0"/>
              <a:t>        Direct materials used – 9,500 yards </a:t>
            </a:r>
          </a:p>
          <a:p>
            <a:r>
              <a:rPr lang="en-US" dirty="0"/>
              <a:t>        Direct </a:t>
            </a:r>
            <a:r>
              <a:rPr lang="en-US" dirty="0" err="1"/>
              <a:t>laber</a:t>
            </a:r>
            <a:r>
              <a:rPr lang="en-US" dirty="0"/>
              <a:t> – 2,100 hours  @  $9.15 per hour…………………………  19,215</a:t>
            </a:r>
          </a:p>
          <a:p>
            <a:r>
              <a:rPr lang="en-US" dirty="0"/>
              <a:t>         Actual factory overhead ………………………………………………….   16,650</a:t>
            </a:r>
          </a:p>
          <a:p>
            <a:r>
              <a:rPr lang="en-US" dirty="0"/>
              <a:t>Required :</a:t>
            </a:r>
          </a:p>
          <a:p>
            <a:r>
              <a:rPr lang="en-US" dirty="0"/>
              <a:t>( 1 ) Compute the variable factory overhead rate per direct labor hour and the total fixed factory overhead based on normal monthly capacity .</a:t>
            </a:r>
          </a:p>
          <a:p>
            <a:r>
              <a:rPr lang="en-US" dirty="0"/>
              <a:t>( 2 ) Compute two variances each for materials labor , and factory overhead .</a:t>
            </a:r>
          </a:p>
          <a:p>
            <a:endParaRPr lang="ar-IQ" dirty="0"/>
          </a:p>
        </p:txBody>
      </p:sp>
    </p:spTree>
    <p:extLst>
      <p:ext uri="{BB962C8B-B14F-4D97-AF65-F5344CB8AC3E}">
        <p14:creationId xmlns:p14="http://schemas.microsoft.com/office/powerpoint/2010/main" val="183786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32500" lnSpcReduction="20000"/>
          </a:bodyPr>
          <a:lstStyle/>
          <a:p>
            <a:endParaRPr lang="en-US" dirty="0"/>
          </a:p>
          <a:p>
            <a:r>
              <a:rPr lang="en-US" dirty="0"/>
              <a:t>Solution </a:t>
            </a:r>
          </a:p>
          <a:p>
            <a:r>
              <a:rPr lang="en-US" dirty="0"/>
              <a:t>( 1 ) 7.50 * 1/3 = 2.5$     per hour   fixed </a:t>
            </a:r>
            <a:r>
              <a:rPr lang="en-US" dirty="0" err="1"/>
              <a:t>vate</a:t>
            </a:r>
            <a:endParaRPr lang="en-US" dirty="0"/>
          </a:p>
          <a:p>
            <a:r>
              <a:rPr lang="en-US" dirty="0"/>
              <a:t>        7.50 * 2/3 = 5          per hour   variable </a:t>
            </a:r>
            <a:r>
              <a:rPr lang="en-US" dirty="0" err="1"/>
              <a:t>vate</a:t>
            </a:r>
            <a:endParaRPr lang="en-US" dirty="0"/>
          </a:p>
          <a:p>
            <a:r>
              <a:rPr lang="en-US" dirty="0"/>
              <a:t>        2400 * 2.5 = 6000    fixed  F. O . H based on normal capacity.</a:t>
            </a:r>
          </a:p>
          <a:p>
            <a:r>
              <a:rPr lang="en-US" dirty="0"/>
              <a:t> ( 2 ) Material variances </a:t>
            </a:r>
          </a:p>
          <a:p>
            <a:r>
              <a:rPr lang="en-US" dirty="0"/>
              <a:t>        Price variances = ( PQ * AP ) – ( PQ * SP ) </a:t>
            </a:r>
          </a:p>
          <a:p>
            <a:r>
              <a:rPr lang="en-US" dirty="0"/>
              <a:t>                                  = ( 18000 * 1.38 ) – ( 18000 * 1.35 ) </a:t>
            </a:r>
          </a:p>
          <a:p>
            <a:r>
              <a:rPr lang="en-US" dirty="0"/>
              <a:t>                                   = 540 unfavorable</a:t>
            </a:r>
          </a:p>
          <a:p>
            <a:r>
              <a:rPr lang="en-US" dirty="0"/>
              <a:t>        Quantity variances = ( AQ * SP ) – ( SQ * SP )</a:t>
            </a:r>
          </a:p>
          <a:p>
            <a:r>
              <a:rPr lang="en-US" dirty="0"/>
              <a:t>                                        = ( 9500 * 1.35 ) – ( 10000 * 1.35 ) </a:t>
            </a:r>
          </a:p>
          <a:p>
            <a:r>
              <a:rPr lang="en-US" dirty="0"/>
              <a:t>                                         = 675 favorable </a:t>
            </a:r>
          </a:p>
          <a:p>
            <a:r>
              <a:rPr lang="en-US" dirty="0"/>
              <a:t>         20 *  500 units        = 10000 yards </a:t>
            </a:r>
          </a:p>
          <a:p>
            <a:r>
              <a:rPr lang="en-US" dirty="0"/>
              <a:t>          Labor variances </a:t>
            </a:r>
          </a:p>
          <a:p>
            <a:r>
              <a:rPr lang="en-US" dirty="0"/>
              <a:t>           Rate variances      = ( AH * AR ) – ( AH * SR ) </a:t>
            </a:r>
          </a:p>
          <a:p>
            <a:r>
              <a:rPr lang="en-US" dirty="0"/>
              <a:t>                                          =(  2100 * 9.15 ) – ( 2100 * 9 ) </a:t>
            </a:r>
          </a:p>
          <a:p>
            <a:r>
              <a:rPr lang="en-US" dirty="0"/>
              <a:t>                                           = 315   unfavorable</a:t>
            </a:r>
          </a:p>
          <a:p>
            <a:r>
              <a:rPr lang="en-US" dirty="0"/>
              <a:t>          Labor efficiency variance   = ( AH * SR ) – ( SH * SR ) </a:t>
            </a:r>
          </a:p>
          <a:p>
            <a:r>
              <a:rPr lang="en-US" dirty="0"/>
              <a:t>                                                       = ( 2100* 9 ) – ( 4 * 9 ) </a:t>
            </a:r>
          </a:p>
          <a:p>
            <a:r>
              <a:rPr lang="en-US" dirty="0"/>
              <a:t>                                                       = 17.100</a:t>
            </a:r>
          </a:p>
          <a:p>
            <a:r>
              <a:rPr lang="en-US" dirty="0"/>
              <a:t>           Factory overhead </a:t>
            </a:r>
          </a:p>
          <a:p>
            <a:r>
              <a:rPr lang="en-US" dirty="0"/>
              <a:t>            Two variance method </a:t>
            </a:r>
          </a:p>
          <a:p>
            <a:r>
              <a:rPr lang="en-US" dirty="0"/>
              <a:t>            Controllable variance       = ( A . OH  ) – (( F . OH . B + ( V . SR * SH))</a:t>
            </a:r>
          </a:p>
          <a:p>
            <a:r>
              <a:rPr lang="en-US" dirty="0"/>
              <a:t>                                                      = 16650 – (( 6000 + ( 5 * 2000) </a:t>
            </a:r>
          </a:p>
          <a:p>
            <a:r>
              <a:rPr lang="en-US" dirty="0"/>
              <a:t>                                                      = 16650 – 16000</a:t>
            </a:r>
          </a:p>
          <a:p>
            <a:r>
              <a:rPr lang="en-US" dirty="0"/>
              <a:t>                                                      = 650</a:t>
            </a:r>
          </a:p>
          <a:p>
            <a:r>
              <a:rPr lang="en-US" dirty="0"/>
              <a:t>              4 * 500 = 2000 SH </a:t>
            </a:r>
          </a:p>
          <a:p>
            <a:endParaRPr lang="en-US" dirty="0"/>
          </a:p>
          <a:p>
            <a:r>
              <a:rPr lang="en-US" dirty="0"/>
              <a:t>             Volume Variance = (( F . OH . B + ( V . SR * SH )) – ( T . SR * SH )</a:t>
            </a:r>
          </a:p>
          <a:p>
            <a:r>
              <a:rPr lang="en-US" dirty="0"/>
              <a:t>                                           = (( 6000 + ( 5 * 2000 )) </a:t>
            </a:r>
          </a:p>
          <a:p>
            <a:r>
              <a:rPr lang="en-US" dirty="0"/>
              <a:t>                                           = 16000 – ( 7.50 * 2000 ) </a:t>
            </a:r>
          </a:p>
          <a:p>
            <a:r>
              <a:rPr lang="en-US" dirty="0"/>
              <a:t>                                           =   16000 – 15000 </a:t>
            </a:r>
          </a:p>
          <a:p>
            <a:r>
              <a:rPr lang="en-US" dirty="0"/>
              <a:t>                                           = 1000 </a:t>
            </a:r>
          </a:p>
          <a:p>
            <a:endParaRPr lang="ar-IQ" dirty="0"/>
          </a:p>
        </p:txBody>
      </p:sp>
    </p:spTree>
    <p:extLst>
      <p:ext uri="{BB962C8B-B14F-4D97-AF65-F5344CB8AC3E}">
        <p14:creationId xmlns:p14="http://schemas.microsoft.com/office/powerpoint/2010/main" val="97816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62500" lnSpcReduction="20000"/>
          </a:bodyPr>
          <a:lstStyle/>
          <a:p>
            <a:r>
              <a:rPr lang="en-US" dirty="0"/>
              <a:t>3 / Variance analysis : materials , labor , and factory overhead . Alpha Company has developed the following standard unit cost for product beta , the only product produced in gamma department :</a:t>
            </a:r>
          </a:p>
          <a:p>
            <a:r>
              <a:rPr lang="en-US" dirty="0"/>
              <a:t>                               Direct materials……………….. 4bs .  @  $3  = $12</a:t>
            </a:r>
          </a:p>
          <a:p>
            <a:r>
              <a:rPr lang="en-US" dirty="0"/>
              <a:t>                               Direct labor ……………………. 2 hrs.   @   9  =   18</a:t>
            </a:r>
          </a:p>
          <a:p>
            <a:r>
              <a:rPr lang="en-US" dirty="0"/>
              <a:t>                               Variable overhead ……………. 2 </a:t>
            </a:r>
            <a:r>
              <a:rPr lang="en-US" dirty="0" err="1"/>
              <a:t>hrs</a:t>
            </a:r>
            <a:r>
              <a:rPr lang="en-US" dirty="0"/>
              <a:t>   @   2  =    4</a:t>
            </a:r>
          </a:p>
          <a:p>
            <a:r>
              <a:rPr lang="en-US" dirty="0"/>
              <a:t>                                Fixed overhead ………………. 2 </a:t>
            </a:r>
            <a:r>
              <a:rPr lang="en-US" dirty="0" err="1"/>
              <a:t>hrs</a:t>
            </a:r>
            <a:r>
              <a:rPr lang="en-US" dirty="0"/>
              <a:t>    @  5  =   10</a:t>
            </a:r>
          </a:p>
          <a:p>
            <a:r>
              <a:rPr lang="en-US" dirty="0"/>
              <a:t>                                Standard cost per unit of beta produced …….$44</a:t>
            </a:r>
          </a:p>
          <a:p>
            <a:r>
              <a:rPr lang="en-US" dirty="0"/>
              <a:t>The company recognizes the materials price variance at the point of purchase . Fixed factory overhead is budgeted at $120,000 . Actual activity for January included :</a:t>
            </a:r>
          </a:p>
          <a:p>
            <a:r>
              <a:rPr lang="en-US" dirty="0"/>
              <a:t>      50,000 </a:t>
            </a:r>
            <a:r>
              <a:rPr lang="en-US" dirty="0" err="1"/>
              <a:t>lbs</a:t>
            </a:r>
            <a:r>
              <a:rPr lang="en-US" dirty="0"/>
              <a:t> . of direct materials purchased for $149,000 total.</a:t>
            </a:r>
          </a:p>
          <a:p>
            <a:r>
              <a:rPr lang="en-US" dirty="0"/>
              <a:t>      10,000 unit of beta were produced .</a:t>
            </a:r>
          </a:p>
          <a:p>
            <a:r>
              <a:rPr lang="en-US" dirty="0"/>
              <a:t>       41,500 </a:t>
            </a:r>
            <a:r>
              <a:rPr lang="en-US" dirty="0" err="1"/>
              <a:t>lbs</a:t>
            </a:r>
            <a:r>
              <a:rPr lang="en-US" dirty="0"/>
              <a:t> . of direct  materials were used in current production .</a:t>
            </a:r>
          </a:p>
          <a:p>
            <a:r>
              <a:rPr lang="en-US" dirty="0"/>
              <a:t>       The direct </a:t>
            </a:r>
            <a:r>
              <a:rPr lang="en-US" dirty="0" err="1"/>
              <a:t>laber</a:t>
            </a:r>
            <a:r>
              <a:rPr lang="en-US" dirty="0"/>
              <a:t> payroll was $196,560 ( 21,000 </a:t>
            </a:r>
            <a:r>
              <a:rPr lang="en-US" dirty="0" err="1"/>
              <a:t>hrs</a:t>
            </a:r>
            <a:r>
              <a:rPr lang="en-US" dirty="0"/>
              <a:t> . @  $9.36 ) .</a:t>
            </a:r>
          </a:p>
          <a:p>
            <a:r>
              <a:rPr lang="en-US" dirty="0"/>
              <a:t>        Actual factory overhead costs totaled  $158.000.</a:t>
            </a:r>
          </a:p>
          <a:p>
            <a:r>
              <a:rPr lang="en-US" dirty="0"/>
              <a:t>Required : Compute two variances for materials and </a:t>
            </a:r>
            <a:r>
              <a:rPr lang="en-US" dirty="0" err="1"/>
              <a:t>laber</a:t>
            </a:r>
            <a:r>
              <a:rPr lang="en-US" dirty="0"/>
              <a:t> , and reconcile the overall </a:t>
            </a:r>
            <a:r>
              <a:rPr lang="en-US" dirty="0" err="1"/>
              <a:t>fatory</a:t>
            </a:r>
            <a:r>
              <a:rPr lang="en-US" dirty="0"/>
              <a:t> overhead variance using three- variance method B . </a:t>
            </a:r>
            <a:r>
              <a:rPr lang="en-US"/>
              <a:t>Indicate whether the variances are favorable or unfavorable .</a:t>
            </a:r>
          </a:p>
          <a:p>
            <a:endParaRPr lang="ar-IQ"/>
          </a:p>
        </p:txBody>
      </p:sp>
    </p:spTree>
    <p:extLst>
      <p:ext uri="{BB962C8B-B14F-4D97-AF65-F5344CB8AC3E}">
        <p14:creationId xmlns:p14="http://schemas.microsoft.com/office/powerpoint/2010/main" val="422517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تحليل الانحرافات   </a:t>
            </a:r>
            <a:r>
              <a:rPr lang="en-US" dirty="0"/>
              <a:t>Analyzing Variances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انحراف المواد                                                 </a:t>
            </a:r>
            <a:r>
              <a:rPr lang="en-US" dirty="0"/>
              <a:t>Materials Standards &amp; Variances</a:t>
            </a:r>
          </a:p>
          <a:p>
            <a:r>
              <a:rPr lang="ar-IQ" dirty="0"/>
              <a:t>ان كلفة المواد المباشرة تساوي (الكمية  * السعر) فأذن المواد المباشرة تتكون من قسمين الاول كمية المواد والثاني السعر فأذن يجب اولاً ان نحدد الكمية المعيارية الواجبة الاستعمال </a:t>
            </a:r>
            <a:r>
              <a:rPr lang="ar-IQ" dirty="0" err="1"/>
              <a:t>لانتاج</a:t>
            </a:r>
            <a:r>
              <a:rPr lang="ar-IQ" dirty="0"/>
              <a:t> وحدة واحدة ، ولكي يكون معيار كمية المواد دقيق ، لابد ان تحدد من قبل لجنة تسمى بلجنة اعداد المعايير وهذه اللجنة متخصصة بعمليات التصنيع وبالمواد المستخدمة في العمليات الانتاجية ، وتضم هذه اللجنة مسؤولي قسم الانتاج الذين لهم اطلاع كامل بالمواد وانواعها وطبيعتها .</a:t>
            </a:r>
          </a:p>
          <a:p>
            <a:r>
              <a:rPr lang="ar-IQ" dirty="0"/>
              <a:t>وعند اعداد معايير كمية المواد المستخدمة ، لابد من الاخذ بنظر الاعتبار الفقد او التلف الطبيعي حيث ان هذا الفقد والتلف يكون من مستلزمات العملية الانتاجية ، وهو لابد من حدوثة فيجب ان تكون هذه الكمية من ضمن المعايير المحددة ، ففي صناعة الاثاث لابد من الاخذ بنظر الاعتبار بعض القصاصات التي تحدث عند التفصيل ، اما بالنسبة للسعر فأيضاً يحدد من قبل اللجنة التي يجب ان تضم مسؤول قسم المشتريات الذي لديه اطلاع في اسعار المواد في السوق ، ودائماً الانحراف الذي يتعلق بالمواد يتكون من قسمين :- </a:t>
            </a:r>
          </a:p>
          <a:p>
            <a:endParaRPr lang="ar-IQ" dirty="0"/>
          </a:p>
        </p:txBody>
      </p:sp>
    </p:spTree>
    <p:extLst>
      <p:ext uri="{BB962C8B-B14F-4D97-AF65-F5344CB8AC3E}">
        <p14:creationId xmlns:p14="http://schemas.microsoft.com/office/powerpoint/2010/main" val="377103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10000"/>
          </a:bodyPr>
          <a:lstStyle/>
          <a:p>
            <a:endParaRPr lang="ar-IQ" dirty="0"/>
          </a:p>
          <a:p>
            <a:r>
              <a:rPr lang="ar-IQ" dirty="0"/>
              <a:t>1-	انحراف الكمية                                                              </a:t>
            </a:r>
            <a:r>
              <a:rPr lang="en-US" dirty="0"/>
              <a:t>Quantity Variance </a:t>
            </a:r>
          </a:p>
          <a:p>
            <a:r>
              <a:rPr lang="ar-IQ" dirty="0"/>
              <a:t>ويكون انحراف ملائم عندما يكون الفعلي المصروف اقل من المعياري ويكون انحراف غير ملائم عندما يكون المصروف الفعلي اكثر من المعياري .</a:t>
            </a:r>
          </a:p>
          <a:p>
            <a:r>
              <a:rPr lang="en-US" dirty="0"/>
              <a:t>Materials Quantity Variance</a:t>
            </a:r>
          </a:p>
          <a:p>
            <a:r>
              <a:rPr lang="en-US" dirty="0"/>
              <a:t>		</a:t>
            </a:r>
          </a:p>
          <a:p>
            <a:r>
              <a:rPr lang="en-US" dirty="0"/>
              <a:t>Actual Quantity x Standard Price-  	Standard Quantity x Standard Price</a:t>
            </a:r>
          </a:p>
          <a:p>
            <a:r>
              <a:rPr lang="en-US" dirty="0"/>
              <a:t>MQ Variance = (AQ x SP) – (SQ x SP) = (AQ – SQ) SP</a:t>
            </a:r>
          </a:p>
          <a:p>
            <a:r>
              <a:rPr lang="en-US" dirty="0"/>
              <a:t>Total Materials Variance = MP Variance + MQ Variance</a:t>
            </a:r>
          </a:p>
          <a:p>
            <a:endParaRPr lang="en-US" dirty="0"/>
          </a:p>
          <a:p>
            <a:endParaRPr lang="ar-IQ" dirty="0"/>
          </a:p>
        </p:txBody>
      </p:sp>
    </p:spTree>
    <p:extLst>
      <p:ext uri="{BB962C8B-B14F-4D97-AF65-F5344CB8AC3E}">
        <p14:creationId xmlns:p14="http://schemas.microsoft.com/office/powerpoint/2010/main" val="327015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10000"/>
          </a:bodyPr>
          <a:lstStyle/>
          <a:p>
            <a:endParaRPr lang="ar-IQ" dirty="0"/>
          </a:p>
          <a:p>
            <a:r>
              <a:rPr lang="ar-IQ" dirty="0"/>
              <a:t>2-	انحراف السعر </a:t>
            </a:r>
            <a:r>
              <a:rPr lang="en-US" dirty="0"/>
              <a:t>Price Variance                                                            </a:t>
            </a:r>
          </a:p>
          <a:p>
            <a:r>
              <a:rPr lang="ar-IQ" dirty="0"/>
              <a:t>وتمثل الفرق بين السعر المعياري والسعر الفعلي فأن كان السعر المعياري اكثر من السعر الفعلي فيكون الانحراف ملائم وفي حالة كون السعر المعياري اقل من السعر الفعلي يكون الانحراف غير ملائم . وفي كل الاحوال يجب دراسة اسباب الانحراف ومعالجته .</a:t>
            </a:r>
          </a:p>
          <a:p>
            <a:r>
              <a:rPr lang="ar-IQ" dirty="0"/>
              <a:t>	</a:t>
            </a:r>
            <a:r>
              <a:rPr lang="en-US" dirty="0"/>
              <a:t>Materials Price Variance</a:t>
            </a:r>
          </a:p>
          <a:p>
            <a:r>
              <a:rPr lang="en-US" dirty="0"/>
              <a:t>	( – )	</a:t>
            </a:r>
          </a:p>
          <a:p>
            <a:r>
              <a:rPr lang="en-US" dirty="0"/>
              <a:t>Actual Price x Actual Quantity	Standard Price x Actual Quantity</a:t>
            </a:r>
          </a:p>
          <a:p>
            <a:r>
              <a:rPr lang="en-US" dirty="0"/>
              <a:t>MP Variance = (AP x AQ) – (SP x AQ) = (AP – SP) AQ</a:t>
            </a:r>
          </a:p>
          <a:p>
            <a:endParaRPr lang="en-US" dirty="0"/>
          </a:p>
          <a:p>
            <a:endParaRPr lang="ar-IQ" dirty="0"/>
          </a:p>
        </p:txBody>
      </p:sp>
    </p:spTree>
    <p:extLst>
      <p:ext uri="{BB962C8B-B14F-4D97-AF65-F5344CB8AC3E}">
        <p14:creationId xmlns:p14="http://schemas.microsoft.com/office/powerpoint/2010/main" val="252323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r>
              <a:rPr lang="ar-IQ" dirty="0"/>
              <a:t>انحراف الاجور المباشرة                                      </a:t>
            </a:r>
            <a:r>
              <a:rPr lang="en-US" dirty="0"/>
              <a:t>Labor Rate Variance</a:t>
            </a:r>
          </a:p>
          <a:p>
            <a:r>
              <a:rPr lang="ar-IQ" dirty="0"/>
              <a:t>ان الكلفة المعيارية </a:t>
            </a:r>
            <a:r>
              <a:rPr lang="ar-IQ" dirty="0" err="1"/>
              <a:t>للاجور</a:t>
            </a:r>
            <a:r>
              <a:rPr lang="ar-IQ" dirty="0"/>
              <a:t> تتكون من قسمين الاول معيار الكمية والذي يمثل ساعات العمل المباشر ، وان تحديد ساعات العمل المباشر لكل منتج تتوقف على دراسة الوقت والحركة او عمل اختبار وقتي لتحديد وقت انتاج الوحدة الواحدة على ان يضاف على هذا الوقت المعياري وقت الضياع المسموح به والذي </a:t>
            </a:r>
            <a:r>
              <a:rPr lang="ar-IQ" dirty="0" err="1"/>
              <a:t>لايمكن</a:t>
            </a:r>
            <a:r>
              <a:rPr lang="ar-IQ" dirty="0"/>
              <a:t> تجاوزه ، ويعتبر من مستلزمات العملية الانتاجية ، والقسم الثاني يمثل معدل اجر الساعة الذي يحدد حسب طبيعة النشاط وحسب درجة مهارة العاملين ويضاف الى اجمالي الاجر مساهمة الشركة في الضمان الاجتماعي وانحراف الاجر هو يشبه انحراف المواد ويتكون من نوعين :- </a:t>
            </a:r>
          </a:p>
          <a:p>
            <a:r>
              <a:rPr lang="ar-IQ" dirty="0"/>
              <a:t> </a:t>
            </a:r>
          </a:p>
          <a:p>
            <a:endParaRPr lang="ar-IQ" dirty="0"/>
          </a:p>
        </p:txBody>
      </p:sp>
    </p:spTree>
    <p:extLst>
      <p:ext uri="{BB962C8B-B14F-4D97-AF65-F5344CB8AC3E}">
        <p14:creationId xmlns:p14="http://schemas.microsoft.com/office/powerpoint/2010/main" val="173752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7632847" cy="4824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695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r>
              <a:rPr lang="ar-IQ" dirty="0"/>
              <a:t>1-	انحراف معدل الاجر                                   </a:t>
            </a:r>
            <a:r>
              <a:rPr lang="en-US" dirty="0"/>
              <a:t>Labor Rate Variance</a:t>
            </a:r>
          </a:p>
          <a:p>
            <a:r>
              <a:rPr lang="ar-IQ" dirty="0"/>
              <a:t>ويمثل الفرق بين معدل الاجر الفعلي ومعدل الاجر المعياري مضروباً في عدد ساعات العمل الفعلي ويكون الانحراف مفضلاً اذا كان المعدل المعياري اكثر من المعدل الفعلي ويكون الانحراف غير مفضل اذا كان المعدل المعياري اقل من المعدل الفعلي .</a:t>
            </a:r>
          </a:p>
          <a:p>
            <a:r>
              <a:rPr lang="en-US" dirty="0"/>
              <a:t>Labor Rate Variance</a:t>
            </a:r>
          </a:p>
          <a:p>
            <a:endParaRPr lang="en-US" dirty="0"/>
          </a:p>
          <a:p>
            <a:r>
              <a:rPr lang="en-US" dirty="0"/>
              <a:t>Actual Price x Actual Hours–	Standard Price x Actual Hours</a:t>
            </a:r>
          </a:p>
          <a:p>
            <a:r>
              <a:rPr lang="en-US" dirty="0"/>
              <a:t>LR Variance = (AP x AH) – (SP x AH) = (AP – SP) AH</a:t>
            </a:r>
          </a:p>
          <a:p>
            <a:endParaRPr lang="en-US" dirty="0"/>
          </a:p>
          <a:p>
            <a:endParaRPr lang="ar-IQ" dirty="0"/>
          </a:p>
        </p:txBody>
      </p:sp>
    </p:spTree>
    <p:extLst>
      <p:ext uri="{BB962C8B-B14F-4D97-AF65-F5344CB8AC3E}">
        <p14:creationId xmlns:p14="http://schemas.microsoft.com/office/powerpoint/2010/main" val="134644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lnSpcReduction="10000"/>
          </a:bodyPr>
          <a:lstStyle/>
          <a:p>
            <a:r>
              <a:rPr lang="ar-IQ" dirty="0"/>
              <a:t>2-	انحراف الاجور ( الكفاءة )                              </a:t>
            </a:r>
            <a:r>
              <a:rPr lang="en-US" dirty="0"/>
              <a:t>Labor Rate Variance </a:t>
            </a:r>
          </a:p>
          <a:p>
            <a:r>
              <a:rPr lang="ar-IQ" dirty="0"/>
              <a:t>ويكون الانحراف ملائم عندما تكون ساعات العمل الفعلية اقل من ساعات العمل المعيارية ويكون الانحراف غير ملائم عندما تكون ساعات العمل الفعلية اكثر من ساعات العمل المعيارية .</a:t>
            </a:r>
          </a:p>
          <a:p>
            <a:r>
              <a:rPr lang="en-US" dirty="0"/>
              <a:t>Labor Efficiency Variance</a:t>
            </a:r>
          </a:p>
          <a:p>
            <a:endParaRPr lang="en-US" dirty="0"/>
          </a:p>
          <a:p>
            <a:r>
              <a:rPr lang="en-US" dirty="0"/>
              <a:t>Actual Hours x Standard Price –	Standard Hours x Standard Price</a:t>
            </a:r>
          </a:p>
          <a:p>
            <a:r>
              <a:rPr lang="en-US" dirty="0"/>
              <a:t>LE Variance = (AH x SP) – (SH x SP) = (AH – SH) SP</a:t>
            </a:r>
          </a:p>
          <a:p>
            <a:r>
              <a:rPr lang="en-US" dirty="0"/>
              <a:t>Total Labor Variance = LR Variance + LE Variance</a:t>
            </a:r>
          </a:p>
          <a:p>
            <a:endParaRPr lang="ar-IQ" dirty="0"/>
          </a:p>
        </p:txBody>
      </p:sp>
    </p:spTree>
    <p:extLst>
      <p:ext uri="{BB962C8B-B14F-4D97-AF65-F5344CB8AC3E}">
        <p14:creationId xmlns:p14="http://schemas.microsoft.com/office/powerpoint/2010/main" val="301883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40000" lnSpcReduction="20000"/>
          </a:bodyPr>
          <a:lstStyle/>
          <a:p>
            <a:r>
              <a:rPr lang="en-US" dirty="0"/>
              <a:t>Questions</a:t>
            </a:r>
          </a:p>
          <a:p>
            <a:r>
              <a:rPr lang="en-US" dirty="0"/>
              <a:t>1 / Materials and labor variance analysis .The following data pertain to the first week operations during the month of June:</a:t>
            </a:r>
          </a:p>
          <a:p>
            <a:r>
              <a:rPr lang="en-US" dirty="0"/>
              <a:t>            Materials :    Actual purchases ……1,500 units at $3.80 per unit</a:t>
            </a:r>
          </a:p>
          <a:p>
            <a:r>
              <a:rPr lang="en-US" dirty="0"/>
              <a:t>                              Actual usage ……        1,350 units </a:t>
            </a:r>
          </a:p>
          <a:p>
            <a:r>
              <a:rPr lang="en-US" dirty="0"/>
              <a:t>                               Standard usage…..       1,020 units at $4.00 per </a:t>
            </a:r>
            <a:r>
              <a:rPr lang="en-US" dirty="0" err="1"/>
              <a:t>unut</a:t>
            </a:r>
            <a:endParaRPr lang="en-US" dirty="0"/>
          </a:p>
          <a:p>
            <a:r>
              <a:rPr lang="en-US" dirty="0"/>
              <a:t>           Direct labor     Actual hours……          310 hours at $12.10 per hour Standard hours…….    340 hours at $12.00 per hour</a:t>
            </a:r>
          </a:p>
          <a:p>
            <a:r>
              <a:rPr lang="en-US" dirty="0"/>
              <a:t>Required:  </a:t>
            </a:r>
          </a:p>
          <a:p>
            <a:r>
              <a:rPr lang="en-US" dirty="0"/>
              <a:t> Compute the following variances. Indicating whether the variances favorable or unfavorable:</a:t>
            </a:r>
          </a:p>
          <a:p>
            <a:r>
              <a:rPr lang="en-US" dirty="0"/>
              <a:t>  -Materials purchase price variance, price usage variance , and quantity variance </a:t>
            </a:r>
          </a:p>
          <a:p>
            <a:r>
              <a:rPr lang="en-US" dirty="0"/>
              <a:t>-Labor rate and efficiency variances.</a:t>
            </a:r>
          </a:p>
          <a:p>
            <a:r>
              <a:rPr lang="en-US" dirty="0"/>
              <a:t>Solution </a:t>
            </a:r>
          </a:p>
          <a:p>
            <a:r>
              <a:rPr lang="en-US" dirty="0"/>
              <a:t>Purchase price variance = ( AQ *AP) – (AQ*SP)</a:t>
            </a:r>
          </a:p>
          <a:p>
            <a:r>
              <a:rPr lang="en-US" dirty="0"/>
              <a:t>                                          = ( 1500* 3.8 ) – (1500*4 ) = 300$</a:t>
            </a:r>
          </a:p>
          <a:p>
            <a:r>
              <a:rPr lang="en-US" dirty="0"/>
              <a:t> Price usage variance      = ( AQ * AP ) – ( AQ * SP ) </a:t>
            </a:r>
          </a:p>
          <a:p>
            <a:r>
              <a:rPr lang="en-US" dirty="0"/>
              <a:t>                                           = ( 1350 * 3.8 ) – ( 1350 * 4 ) </a:t>
            </a:r>
          </a:p>
          <a:p>
            <a:r>
              <a:rPr lang="en-US" dirty="0"/>
              <a:t>                                           = 270$ Favorable </a:t>
            </a:r>
          </a:p>
          <a:p>
            <a:r>
              <a:rPr lang="en-US" dirty="0"/>
              <a:t>Quantity Variance             = ( AQ * SP ) – ( SQ *SP ) </a:t>
            </a:r>
          </a:p>
          <a:p>
            <a:r>
              <a:rPr lang="en-US" dirty="0"/>
              <a:t>                                            = ( 1350 * 4 ) – ( 1020 * 4 ) </a:t>
            </a:r>
          </a:p>
          <a:p>
            <a:r>
              <a:rPr lang="en-US" dirty="0"/>
              <a:t>                                             = 1320 Favorable</a:t>
            </a:r>
          </a:p>
          <a:p>
            <a:r>
              <a:rPr lang="en-US" dirty="0"/>
              <a:t>Labor Rate Variance          = ( AH * AR ) – ( AH * SR ) </a:t>
            </a:r>
          </a:p>
          <a:p>
            <a:r>
              <a:rPr lang="en-US" dirty="0"/>
              <a:t>                                             = ( 310 * 12.10 ) – ( 310 * 12.00 )  </a:t>
            </a:r>
          </a:p>
          <a:p>
            <a:r>
              <a:rPr lang="en-US" dirty="0"/>
              <a:t>                                             = 31 unfavorable</a:t>
            </a:r>
          </a:p>
          <a:p>
            <a:r>
              <a:rPr lang="en-US" dirty="0" err="1"/>
              <a:t>Laborefficiency</a:t>
            </a:r>
            <a:r>
              <a:rPr lang="en-US" dirty="0"/>
              <a:t> variance = ( AH * SR ) – ( SH * SR ) </a:t>
            </a:r>
          </a:p>
          <a:p>
            <a:r>
              <a:rPr lang="en-US" dirty="0"/>
              <a:t>                                              = ( 310* 12.00 ) – ( 340 * 12.00) </a:t>
            </a:r>
          </a:p>
          <a:p>
            <a:r>
              <a:rPr lang="en-US" dirty="0"/>
              <a:t>                                               = 36 Favorable </a:t>
            </a:r>
            <a:endParaRPr lang="ar-IQ" dirty="0"/>
          </a:p>
        </p:txBody>
      </p:sp>
    </p:spTree>
    <p:extLst>
      <p:ext uri="{BB962C8B-B14F-4D97-AF65-F5344CB8AC3E}">
        <p14:creationId xmlns:p14="http://schemas.microsoft.com/office/powerpoint/2010/main" val="163687347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1256</Words>
  <Application>Microsoft Office PowerPoint</Application>
  <PresentationFormat>On-screen Show (4:3)</PresentationFormat>
  <Paragraphs>122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سمة Office</vt:lpstr>
      <vt:lpstr>د. امتثال رشيد بجاي  محاسبة كلفة 1  مرحلة ثالثة</vt:lpstr>
      <vt:lpstr>تحليل الانحرافات   Analyzing Variances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 امتثال رشيد بجاي  محاسبة كلفة 1  مرحلة ثالثة</dc:title>
  <dc:creator>RAGHAD</dc:creator>
  <cp:lastModifiedBy>HP ProBook 6570b</cp:lastModifiedBy>
  <cp:revision>2</cp:revision>
  <dcterms:created xsi:type="dcterms:W3CDTF">2020-11-03T17:45:00Z</dcterms:created>
  <dcterms:modified xsi:type="dcterms:W3CDTF">2020-11-03T18:17:27Z</dcterms:modified>
</cp:coreProperties>
</file>