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60" r:id="rId5"/>
    <p:sldId id="26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2DE5C54-850E-41AC-8E9A-B8E844412F60}">
          <p14:sldIdLst>
            <p14:sldId id="256"/>
            <p14:sldId id="257"/>
            <p14:sldId id="259"/>
            <p14:sldId id="260"/>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lma" initials="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48" autoAdjust="0"/>
  </p:normalViewPr>
  <p:slideViewPr>
    <p:cSldViewPr snapToGrid="0" snapToObjects="1">
      <p:cViewPr varScale="1">
        <p:scale>
          <a:sx n="83" d="100"/>
          <a:sy n="83" d="100"/>
        </p:scale>
        <p:origin x="-98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 /><Relationship Id="rId3" Type="http://schemas.openxmlformats.org/officeDocument/2006/relationships/slide" Target="slides/slide2.xml" /><Relationship Id="rId7" Type="http://schemas.openxmlformats.org/officeDocument/2006/relationships/notesMaster" Target="notesMasters/notesMaster1.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E98909-F580-45DF-B45D-F2EF2E3633F2}" type="datetimeFigureOut">
              <a:rPr lang="en-US" smtClean="0"/>
              <a:t>11/28/2020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35F806-2B25-4E5E-A504-761C35D19342}" type="slidenum">
              <a:rPr lang="en-US" smtClean="0"/>
              <a:t>‹#›</a:t>
            </a:fld>
            <a:endParaRPr lang="en-US"/>
          </a:p>
        </p:txBody>
      </p:sp>
    </p:spTree>
    <p:extLst>
      <p:ext uri="{BB962C8B-B14F-4D97-AF65-F5344CB8AC3E}">
        <p14:creationId xmlns:p14="http://schemas.microsoft.com/office/powerpoint/2010/main" val="721448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29613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95800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68084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1544834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577098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17982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D58E9E-8B47-4800-886A-3C9300FC9C28}" type="datetimeFigureOut">
              <a:rPr lang="en-US" smtClean="0"/>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1239926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D58E9E-8B47-4800-886A-3C9300FC9C28}" type="datetimeFigureOut">
              <a:rPr lang="en-US" smtClean="0"/>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45030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58E9E-8B47-4800-886A-3C9300FC9C28}" type="datetimeFigureOut">
              <a:rPr lang="en-US" smtClean="0"/>
              <a:t>11/28/2020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51790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585255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2591812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58E9E-8B47-4800-886A-3C9300FC9C28}" type="datetimeFigureOut">
              <a:rPr lang="en-US" smtClean="0"/>
              <a:t>11/28/2020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CA898-EBCA-4239-A3FC-D45C8E7D70F3}" type="slidenum">
              <a:rPr lang="en-US" smtClean="0"/>
              <a:t>‹#›</a:t>
            </a:fld>
            <a:endParaRPr lang="en-US"/>
          </a:p>
        </p:txBody>
      </p:sp>
    </p:spTree>
    <p:extLst>
      <p:ext uri="{BB962C8B-B14F-4D97-AF65-F5344CB8AC3E}">
        <p14:creationId xmlns:p14="http://schemas.microsoft.com/office/powerpoint/2010/main" val="1490477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25780"/>
            <a:ext cx="7772400" cy="3257549"/>
          </a:xfrm>
        </p:spPr>
        <p:txBody>
          <a:bodyPr>
            <a:normAutofit fontScale="90000"/>
          </a:bodyPr>
          <a:lstStyle/>
          <a:p>
            <a:r>
              <a:rPr lang="ar-IQ" sz="4800" dirty="0"/>
              <a:t>اسباب نشأة الادارة المحلية </a:t>
            </a:r>
            <a:br>
              <a:rPr lang="ar-IQ" sz="4800" dirty="0"/>
            </a:br>
            <a:r>
              <a:rPr lang="ar-IQ" sz="4800" dirty="0"/>
              <a:t>د.سلمى حتيتة رحيمة </a:t>
            </a:r>
            <a:br>
              <a:rPr lang="ar-IQ" sz="4800" dirty="0"/>
            </a:br>
            <a:r>
              <a:rPr lang="ar-IQ" sz="4800" dirty="0"/>
              <a:t> </a:t>
            </a:r>
            <a:br>
              <a:rPr lang="ar-IQ" sz="4800" dirty="0"/>
            </a:br>
            <a:r>
              <a:rPr lang="ar-IQ" sz="4800" dirty="0"/>
              <a:t>2019-2020</a:t>
            </a:r>
            <a:br>
              <a:rPr lang="ar-IQ" sz="4800" dirty="0"/>
            </a:br>
            <a:r>
              <a:rPr lang="ar-IQ" sz="4800" dirty="0"/>
              <a:t>قسم الادارة العامة</a:t>
            </a:r>
            <a:r>
              <a:rPr lang="ar-IQ" dirty="0"/>
              <a:t> </a:t>
            </a:r>
            <a:endParaRPr lang="en-US" dirty="0"/>
          </a:p>
        </p:txBody>
      </p:sp>
    </p:spTree>
    <p:extLst>
      <p:ext uri="{BB962C8B-B14F-4D97-AF65-F5344CB8AC3E}">
        <p14:creationId xmlns:p14="http://schemas.microsoft.com/office/powerpoint/2010/main" val="1281335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0190" y="1443841"/>
            <a:ext cx="6435090" cy="4893647"/>
          </a:xfrm>
          <a:prstGeom prst="rect">
            <a:avLst/>
          </a:prstGeom>
        </p:spPr>
        <p:txBody>
          <a:bodyPr wrap="square">
            <a:spAutoFit/>
          </a:bodyPr>
          <a:lstStyle/>
          <a:p>
            <a:pPr algn="r"/>
            <a:r>
              <a:rPr lang="ar-IQ" sz="2400" dirty="0"/>
              <a:t>ترجع أسباب نشأة نظام الحكم المحلي إلى أسباب متعددة نذكر منها اآلتي: </a:t>
            </a:r>
          </a:p>
          <a:p>
            <a:pPr algn="r"/>
            <a:r>
              <a:rPr lang="ar-IQ" sz="2400" dirty="0"/>
              <a:t>1 -ازدياد وظائف الدولة: قامة العدل بين في السابق كانت وظيفة الدولة مقتصرة على المحافظة على األمن الداخلي وا الناس، ومع أتساع وظائف الدولة في الوقت الحاضر ظهرت فكرة وجود هيئات أو حكومات محلية تتولى بعض الوظائف مما يخفف من مهام الدولة وتقسيم العمل بين خدمات تقوم بها الحكومة المركزية </a:t>
            </a:r>
          </a:p>
          <a:p>
            <a:pPr algn="r"/>
            <a:r>
              <a:rPr lang="ar-IQ" sz="2400" dirty="0"/>
              <a:t>2 -تنوع أساليب اإلدارة تبعاً للظروف المحلية: تقوم الحكومة المركزية باعتماد أساليب متشابهة تطبق على كافة المواطنين وفي جميع أنحاء الدولة عندما تؤدي الخدمات لكن األمر يختلف كلياً بالنسبة للخدمات المحلية فالتفاوت بين المناطق يتطلب تباين واختالف في األساليب المتبعة.وخدمات محلية تتوالها الحكومات المحلية.</a:t>
            </a:r>
            <a:endParaRPr lang="en-US" sz="2400" dirty="0"/>
          </a:p>
        </p:txBody>
      </p:sp>
    </p:spTree>
    <p:extLst>
      <p:ext uri="{BB962C8B-B14F-4D97-AF65-F5344CB8AC3E}">
        <p14:creationId xmlns:p14="http://schemas.microsoft.com/office/powerpoint/2010/main" val="346821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62940" y="1443841"/>
            <a:ext cx="7829550" cy="4154984"/>
          </a:xfrm>
          <a:prstGeom prst="rect">
            <a:avLst/>
          </a:prstGeom>
        </p:spPr>
        <p:txBody>
          <a:bodyPr wrap="square">
            <a:spAutoFit/>
          </a:bodyPr>
          <a:lstStyle/>
          <a:p>
            <a:pPr algn="r"/>
            <a:r>
              <a:rPr lang="ar-IQ" sz="2400" dirty="0"/>
              <a:t>3 -الحكومات المحلية أكثر إد اركاً للحاجات المحلية: يعمل نظام الحكم المحلي على إشراك أكبر عدد ممكن من السكان المحليين في إدارة شؤونهم المحلية وهم يكونون أكثر تفهماً للحاجات والرغبات المحلية من موظفي اإلدارة المركزية. </a:t>
            </a:r>
          </a:p>
          <a:p>
            <a:pPr algn="r"/>
            <a:r>
              <a:rPr lang="ar-IQ" sz="2400" dirty="0"/>
              <a:t>4-التدريب على أساليب الحكم: يساعد نظام الحكم المحلي على تربية المواطنين تربية سياسية صالحة وتدريبهم على أساليب الحياة النيابية عن طريق إيجاد مجالس محلية منتخبة من السكان المحليين وتنمية </a:t>
            </a:r>
          </a:p>
          <a:p>
            <a:pPr algn="r"/>
            <a:r>
              <a:rPr lang="ar-IQ" sz="2400" dirty="0"/>
              <a:t>5 -العدالة في توزيع األعباء المالية: إن تبني نظام الحكم المحلي هو خير وسيلة لتوزيع المال حيث يتم بمشيئة أهالي الوحدات اإلدارية فما يدفعه أهالي الوحدات اإلدارية من الضرائب المحلية لمرافقهم المحلية سيتم صرفه على المرافق بالذات وفي ذلك تحقيق لمبدأ العدالة االجتماعية. الشعور لديهم بالدور الذي يؤدونه </a:t>
            </a:r>
            <a:r>
              <a:rPr lang="ar-IQ" dirty="0"/>
              <a:t>في </a:t>
            </a:r>
            <a:r>
              <a:rPr lang="ar-IQ" sz="2400" dirty="0"/>
              <a:t>إدارة مرافقهم المحلية.</a:t>
            </a:r>
            <a:endParaRPr lang="en-US" sz="2400" dirty="0"/>
          </a:p>
        </p:txBody>
      </p:sp>
    </p:spTree>
    <p:extLst>
      <p:ext uri="{BB962C8B-B14F-4D97-AF65-F5344CB8AC3E}">
        <p14:creationId xmlns:p14="http://schemas.microsoft.com/office/powerpoint/2010/main" val="1903701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1570" y="889844"/>
            <a:ext cx="6755130" cy="5016758"/>
          </a:xfrm>
          <a:prstGeom prst="rect">
            <a:avLst/>
          </a:prstGeom>
        </p:spPr>
        <p:txBody>
          <a:bodyPr wrap="square">
            <a:spAutoFit/>
          </a:bodyPr>
          <a:lstStyle/>
          <a:p>
            <a:pPr algn="r"/>
            <a:r>
              <a:rPr lang="ar-IQ" sz="2000" dirty="0"/>
              <a:t>6 -تبسيط اإلجراءات والقضاء على الروتين: يساعد وجود الهيئات المحلية على تبسيط اإلجراءات والقضاء على الروتين اإلداري وبذلك تحل المشاكل المحلية محلياً دون الرجوع إلى الحكومة المركزية في العاصمة وفي ذلك اقتصاد للمال والوقت والجهد. </a:t>
            </a:r>
          </a:p>
          <a:p>
            <a:pPr algn="r"/>
            <a:r>
              <a:rPr lang="ar-IQ" sz="2000" dirty="0"/>
              <a:t>7 -التنمية المحلية: طر يق التنمية الشاملة يمر التنمية المحلية، والتنمية المحلية هي مجموعة السياسات والمشروعات والبرامج التي تتم وفق توجهات عامة إلحداث تغيير مقصود ومرغوب فيه في المجتمعات المحلية بهدف رفع مستوى المعيشة في تلك المجتمعات وذلك بتحسين نظام الدخول، ويمكن تلخيص مفهوم التنمية المحلية في أربعة عناصر أساسية هي: أ- الشمول: إذ ينبغي أن تغطي برامج التنمية كافة مجاالت احتياجات المجتمع الصحية واالقتصادية والتعليمية. </a:t>
            </a:r>
          </a:p>
          <a:p>
            <a:pPr algn="r"/>
            <a:r>
              <a:rPr lang="ar-IQ" sz="2000" dirty="0"/>
              <a:t>ب- التوازن: تحديد معدالت االستثمار في كل جانب بالنسب المالئمة وتعديل نسب بعض البرامج ار فيها بالنسبة لغيرها تحقيقاً أو درجة االستثم للتوازن الذي يتطلبه تحريك التنمية في مجتمع ما، كما يتناول التوازن أيضاً دور المجهودات الحكومية وغير الحكومية. </a:t>
            </a:r>
          </a:p>
          <a:p>
            <a:pPr algn="r"/>
            <a:r>
              <a:rPr lang="ar-IQ" sz="2000" dirty="0"/>
              <a:t>ج- التنسيق: ضرورة وجود قدر مناسب من التنسيق لمنع التداخل بين  </a:t>
            </a:r>
          </a:p>
          <a:p>
            <a:pPr algn="r"/>
            <a:r>
              <a:rPr lang="ar-IQ" sz="2000" dirty="0"/>
              <a:t> البرامج ولتحديد األدوار وتوقيتها على ضوء وضوح أهداف عملية التنمية.</a:t>
            </a:r>
            <a:endParaRPr lang="en-US" sz="2000" dirty="0"/>
          </a:p>
        </p:txBody>
      </p:sp>
    </p:spTree>
    <p:extLst>
      <p:ext uri="{BB962C8B-B14F-4D97-AF65-F5344CB8AC3E}">
        <p14:creationId xmlns:p14="http://schemas.microsoft.com/office/powerpoint/2010/main" val="2118073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14400" y="751344"/>
            <a:ext cx="7223760" cy="923330"/>
          </a:xfrm>
          <a:prstGeom prst="rect">
            <a:avLst/>
          </a:prstGeom>
        </p:spPr>
        <p:txBody>
          <a:bodyPr wrap="square">
            <a:spAutoFit/>
          </a:bodyPr>
          <a:lstStyle/>
          <a:p>
            <a:pPr algn="r"/>
            <a:r>
              <a:rPr lang="ar-IQ" dirty="0"/>
              <a:t>د- التعاون والتفاعل الايجابي: ضرورة وجود تعاون وتأثير متبادل بين أنشطة المجتمع وعناصر الحياة االجتماعية سواء كانت أجهزة التنمية حكومية أو غير حكومية حتى يكون تأثيرها المتبادل ايجابياً لدعم بعضها البعض وليس سلبياً إلعاقة بعضها. </a:t>
            </a:r>
            <a:endParaRPr lang="en-US" dirty="0"/>
          </a:p>
        </p:txBody>
      </p:sp>
    </p:spTree>
    <p:extLst>
      <p:ext uri="{BB962C8B-B14F-4D97-AF65-F5344CB8AC3E}">
        <p14:creationId xmlns:p14="http://schemas.microsoft.com/office/powerpoint/2010/main" val="873362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TotalTime>
  <Words>455</Words>
  <Application>Microsoft Office PowerPoint</Application>
  <PresentationFormat>عرض على الشاشة (4:3)</PresentationFormat>
  <Paragraphs>13</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Office Theme</vt:lpstr>
      <vt:lpstr>اسباب نشأة الادارة المحلية  د.سلمى حتيتة رحيمة    2019-2020 قسم الادارة العامة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salma</dc:creator>
  <cp:lastModifiedBy>9647702907118</cp:lastModifiedBy>
  <cp:revision>49</cp:revision>
  <dcterms:created xsi:type="dcterms:W3CDTF">2020-03-24T08:03:13Z</dcterms:created>
  <dcterms:modified xsi:type="dcterms:W3CDTF">2020-11-28T10:10:42Z</dcterms:modified>
</cp:coreProperties>
</file>