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60" r:id="rId5"/>
    <p:sldId id="26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2DE5C54-850E-41AC-8E9A-B8E844412F60}">
          <p14:sldIdLst>
            <p14:sldId id="256"/>
            <p14:sldId id="257"/>
            <p14:sldId id="259"/>
            <p14:sldId id="260"/>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lma" initials="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48" autoAdjust="0"/>
  </p:normalViewPr>
  <p:slideViewPr>
    <p:cSldViewPr snapToGrid="0" snapToObjects="1">
      <p:cViewPr varScale="1">
        <p:scale>
          <a:sx n="83" d="100"/>
          <a:sy n="83" d="100"/>
        </p:scale>
        <p:origin x="-98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 /><Relationship Id="rId3" Type="http://schemas.openxmlformats.org/officeDocument/2006/relationships/slide" Target="slides/slide2.xml" /><Relationship Id="rId7" Type="http://schemas.openxmlformats.org/officeDocument/2006/relationships/notesMaster" Target="notesMasters/notesMaster1.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E98909-F580-45DF-B45D-F2EF2E3633F2}" type="datetimeFigureOut">
              <a:rPr lang="en-US" smtClean="0"/>
              <a:t>11/28/2020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35F806-2B25-4E5E-A504-761C35D19342}" type="slidenum">
              <a:rPr lang="en-US" smtClean="0"/>
              <a:t>‹#›</a:t>
            </a:fld>
            <a:endParaRPr lang="en-US"/>
          </a:p>
        </p:txBody>
      </p:sp>
    </p:spTree>
    <p:extLst>
      <p:ext uri="{BB962C8B-B14F-4D97-AF65-F5344CB8AC3E}">
        <p14:creationId xmlns:p14="http://schemas.microsoft.com/office/powerpoint/2010/main" val="721448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29613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95800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68084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1544834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577098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17982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D58E9E-8B47-4800-886A-3C9300FC9C28}" type="datetimeFigureOut">
              <a:rPr lang="en-US" smtClean="0"/>
              <a:t>11/28/2020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1239926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D58E9E-8B47-4800-886A-3C9300FC9C28}" type="datetimeFigureOut">
              <a:rPr lang="en-US" smtClean="0"/>
              <a:t>11/28/2020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45030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58E9E-8B47-4800-886A-3C9300FC9C28}" type="datetimeFigureOut">
              <a:rPr lang="en-US" smtClean="0"/>
              <a:t>11/28/2020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51790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585255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2591812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58E9E-8B47-4800-886A-3C9300FC9C28}" type="datetimeFigureOut">
              <a:rPr lang="en-US" smtClean="0"/>
              <a:t>11/28/2020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CA898-EBCA-4239-A3FC-D45C8E7D70F3}" type="slidenum">
              <a:rPr lang="en-US" smtClean="0"/>
              <a:t>‹#›</a:t>
            </a:fld>
            <a:endParaRPr lang="en-US"/>
          </a:p>
        </p:txBody>
      </p:sp>
    </p:spTree>
    <p:extLst>
      <p:ext uri="{BB962C8B-B14F-4D97-AF65-F5344CB8AC3E}">
        <p14:creationId xmlns:p14="http://schemas.microsoft.com/office/powerpoint/2010/main" val="1490477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standalone="yes"?>
<Relationships xmlns="http://schemas.openxmlformats.org/package/2006/relationships"><Relationship Id="rId2" Type="http://schemas.openxmlformats.org/officeDocument/2006/relationships/hyperlink" Target="https://www.al-jazirah.com/2001/20010109/ec.htm" TargetMode="External" /><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91640"/>
            <a:ext cx="7772400" cy="2480309"/>
          </a:xfrm>
        </p:spPr>
        <p:txBody>
          <a:bodyPr>
            <a:normAutofit fontScale="90000"/>
          </a:bodyPr>
          <a:lstStyle/>
          <a:p>
            <a:r>
              <a:rPr lang="ar-IQ" sz="4800" dirty="0"/>
              <a:t>مفهوم الادارة المحلية </a:t>
            </a:r>
            <a:br>
              <a:rPr lang="ar-IQ" sz="4800" dirty="0"/>
            </a:br>
            <a:r>
              <a:rPr lang="ar-IQ" sz="4800" dirty="0"/>
              <a:t>د.سلمى حتيتة رحيمة </a:t>
            </a:r>
            <a:br>
              <a:rPr lang="ar-IQ" sz="4800" dirty="0"/>
            </a:br>
            <a:r>
              <a:rPr lang="ar-IQ" sz="4800" dirty="0"/>
              <a:t> </a:t>
            </a:r>
            <a:br>
              <a:rPr lang="ar-IQ" sz="4800" dirty="0"/>
            </a:br>
            <a:r>
              <a:rPr lang="ar-IQ" sz="4800" dirty="0"/>
              <a:t>2019-2020</a:t>
            </a:r>
            <a:br>
              <a:rPr lang="ar-IQ" sz="4800" dirty="0"/>
            </a:br>
            <a:r>
              <a:rPr lang="ar-IQ" sz="4800" dirty="0"/>
              <a:t>قسم الادارة العامة</a:t>
            </a:r>
            <a:r>
              <a:rPr lang="ar-IQ" dirty="0"/>
              <a:t> </a:t>
            </a:r>
            <a:endParaRPr lang="en-US" dirty="0"/>
          </a:p>
        </p:txBody>
      </p:sp>
    </p:spTree>
    <p:extLst>
      <p:ext uri="{BB962C8B-B14F-4D97-AF65-F5344CB8AC3E}">
        <p14:creationId xmlns:p14="http://schemas.microsoft.com/office/powerpoint/2010/main" val="1281335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062990" y="1443841"/>
            <a:ext cx="6606540" cy="2862322"/>
          </a:xfrm>
          <a:prstGeom prst="rect">
            <a:avLst/>
          </a:prstGeom>
        </p:spPr>
        <p:txBody>
          <a:bodyPr wrap="square">
            <a:spAutoFit/>
          </a:bodyPr>
          <a:lstStyle/>
          <a:p>
            <a:pPr algn="r"/>
            <a:r>
              <a:rPr lang="ar-IQ" b="1" dirty="0"/>
              <a:t>عُرف نظام الادارة المحلية منذ زمن بعيد، غير أنه لم يأخذ شكله القانوني وسمته النظامي إلا بعد قيام الدولة الوطنية أو القطرية الحديثة, ذلك ان الدولة الحديثة ازدادت أعباؤها تجاه المواطنين، مما جعل نقل أو تفويض بعض هذه الأعباء الى وحدات محلية أمرا لا محيد عنه.</a:t>
            </a:r>
            <a:br>
              <a:rPr lang="ar-IQ" b="1" dirty="0"/>
            </a:br>
            <a:r>
              <a:rPr lang="ar-IQ" b="1" dirty="0"/>
              <a:t>إن الادارة المحلية لم تحظ بالدراسات الأكاديمية إلا منذ وقت قريب.</a:t>
            </a:r>
            <a:br>
              <a:rPr lang="ar-IQ" b="1" dirty="0"/>
            </a:br>
            <a:r>
              <a:rPr lang="ar-IQ" b="1" dirty="0"/>
              <a:t>فقد بدأ الاهتمام بهذا الحقل العلمي من جانب رجال القانون العام والسياسيين أواخر القرن التاسع عشر، وبقيت دراسة الادارة المحلية فرعا من دراسات القانون العام ليصبح علما قائما بذاته, ولقد كانت الادارة المحلية تأخذ أنظمتها ضمن مراحل التكوينات القبلية، والحكومات الاقليمية، والامبراطوريات، ونظم الاقطاع ثم أخيرا نظام الدولة الحديثة.</a:t>
            </a:r>
            <a:endParaRPr lang="en-US" dirty="0"/>
          </a:p>
        </p:txBody>
      </p:sp>
    </p:spTree>
    <p:extLst>
      <p:ext uri="{BB962C8B-B14F-4D97-AF65-F5344CB8AC3E}">
        <p14:creationId xmlns:p14="http://schemas.microsoft.com/office/powerpoint/2010/main" val="3468213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62940" y="1443841"/>
            <a:ext cx="7829550" cy="2585323"/>
          </a:xfrm>
          <a:prstGeom prst="rect">
            <a:avLst/>
          </a:prstGeom>
        </p:spPr>
        <p:txBody>
          <a:bodyPr wrap="square">
            <a:spAutoFit/>
          </a:bodyPr>
          <a:lstStyle/>
          <a:p>
            <a:pPr algn="r"/>
            <a:r>
              <a:rPr lang="ar-IQ" b="1" dirty="0"/>
              <a:t>ففي تلك الأنظمة يظهر التزاوج بين نظامي المركزية واللامركزية ضمن اطار الادارة المحلية, فالهند عرفت نظام المجالس المحلية التي تمثل عددا من القرى قبل بداية التاريخ الميلادي.</a:t>
            </a:r>
            <a:br>
              <a:rPr lang="ar-IQ" b="1" dirty="0"/>
            </a:br>
            <a:r>
              <a:rPr lang="ar-IQ" b="1" dirty="0"/>
              <a:t>وفي بلاد الاغريق ساد نظام دولة المدينة التي كانت تتمتع باكتفاء ذاتي، وتكون وحدة سياسية مستقلة، وتضم دولة المدينة عددا من القرى، وتضم القرية عددا من القبائل، والقبيلة عندهم كانت الوحدة الأساسية التي يقوم عليها المجتمع الانساني، ويعتبر مثل هذا النظام مثاليا إذا ما حقق الاكتفاء الذاتي والادارة الذاتية.</a:t>
            </a:r>
            <a:br>
              <a:rPr lang="ar-IQ" b="1" dirty="0"/>
            </a:br>
            <a:r>
              <a:rPr lang="ar-IQ" b="1" dirty="0"/>
              <a:t>وبعد ذلك ظهرت الحكومات الاقليمية كمنافس للقبيلة عندما تكونت اتحادات بعض الكيانات المحلية الصغيرة، واتخذت لنفسها شكل الملكيات المركزية باسطة نفوذها على كيانات اقليمية تفوق القرية والمدينة مساحة وسكانا.</a:t>
            </a:r>
            <a:endParaRPr lang="en-US" dirty="0"/>
          </a:p>
        </p:txBody>
      </p:sp>
    </p:spTree>
    <p:extLst>
      <p:ext uri="{BB962C8B-B14F-4D97-AF65-F5344CB8AC3E}">
        <p14:creationId xmlns:p14="http://schemas.microsoft.com/office/powerpoint/2010/main" val="1903701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1570" y="889844"/>
            <a:ext cx="6755130" cy="3693319"/>
          </a:xfrm>
          <a:prstGeom prst="rect">
            <a:avLst/>
          </a:prstGeom>
        </p:spPr>
        <p:txBody>
          <a:bodyPr wrap="square">
            <a:spAutoFit/>
          </a:bodyPr>
          <a:lstStyle/>
          <a:p>
            <a:pPr algn="r"/>
            <a:r>
              <a:rPr lang="ar-IQ" b="1" dirty="0"/>
              <a:t>ثم جاء حكم الارستقراطيين ثم جاء حكم العامة.</a:t>
            </a:r>
            <a:br>
              <a:rPr lang="ar-IQ" b="1" dirty="0"/>
            </a:br>
            <a:r>
              <a:rPr lang="ar-IQ" b="1" dirty="0"/>
              <a:t>واتسعت الحكومات الاقليمية لتتكون منها الامبراطوريات, وبهذا ظل التقارب والتمازج بين المركزية، واللامركزية قائما.</a:t>
            </a:r>
            <a:br>
              <a:rPr lang="ar-IQ" b="1" dirty="0"/>
            </a:br>
            <a:r>
              <a:rPr lang="ar-IQ" b="1" dirty="0"/>
              <a:t>غير ان بدء الامبراطوريات صاحبته مركزية مفرطة وذلك لبسط سلطانها على المساحة الجغرافية، وأدى تجانس سكانها الثقافي والروحي الى سيادة عوامل التوحد ضد الفرقة (1) .</a:t>
            </a:r>
            <a:br>
              <a:rPr lang="ar-IQ" b="1" dirty="0"/>
            </a:br>
            <a:r>
              <a:rPr lang="ar-IQ" b="1" dirty="0"/>
              <a:t>ومع انفتاح الامبراطوريات القديمة والوسيطة على شعوب ومناطق وأجناس متنوعة قامت فكرة الحكومة المحلية مرة أخرى على حساب الامبراطوريات ومع ضعف نظام الاقطاع والمدن والأقاليم الصغيرة جاءت نظم بديلة للامبراطوريات.</a:t>
            </a:r>
            <a:br>
              <a:rPr lang="ar-IQ" b="1" dirty="0"/>
            </a:br>
            <a:r>
              <a:rPr lang="ar-IQ" b="1" dirty="0"/>
              <a:t>ولقد برز الشكل الجديد للدولة الوطنية من خلال الدولتين البريطانية والفرنسية، وسرعان ما انتشر في العالم المعاصر كوريث للامبراطوريات القديمة، والامارات الاقطاعية التي قامت على انقاضها, وظهرت اللامركزية فكرا فلسفيا اداريا مع قيام الثورة الفرنسية عام 1789م ثم انتشرت منها إلى أوروبا وباقي دول العالم بما في ذلك العالم العربي.</a:t>
            </a:r>
            <a:endParaRPr lang="en-US" dirty="0"/>
          </a:p>
        </p:txBody>
      </p:sp>
    </p:spTree>
    <p:extLst>
      <p:ext uri="{BB962C8B-B14F-4D97-AF65-F5344CB8AC3E}">
        <p14:creationId xmlns:p14="http://schemas.microsoft.com/office/powerpoint/2010/main" val="2118073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14400" y="751344"/>
            <a:ext cx="7223760" cy="3970318"/>
          </a:xfrm>
          <a:prstGeom prst="rect">
            <a:avLst/>
          </a:prstGeom>
        </p:spPr>
        <p:txBody>
          <a:bodyPr wrap="square">
            <a:spAutoFit/>
          </a:bodyPr>
          <a:lstStyle/>
          <a:p>
            <a:pPr algn="r"/>
            <a:r>
              <a:rPr lang="ar-IQ" b="1" dirty="0"/>
              <a:t>ولكي تضمن الحكومة المركزية ولاء حكام الأقاليم الفرنسية استبدلت بهم موظفين مركزيين يدينون لها بالولاء, ونشأ بعد ذلك مبدأ اللاوزارية أو عدم التركيز الاداري للتخفيف من حدة المركزية.</a:t>
            </a:r>
            <a:br>
              <a:rPr lang="ar-IQ" b="1" dirty="0"/>
            </a:br>
            <a:r>
              <a:rPr lang="ar-IQ" b="1" dirty="0"/>
              <a:t>أما الفيدرالية فلقد نشأت مع منظري الثورة الأمريكية ضد الاستعمار البريطاني تلبية لرغبة الولايات المتحدة الأمريكية في الوحدة السياسية مع بقاء بعض مظاهر الاستقلال السياسي بين الولايات, لذا يعتبر النظام الفيدرالي منشأ الدولة الكبيرة من كيانات صغيرة (2) .</a:t>
            </a:r>
            <a:br>
              <a:rPr lang="ar-IQ" b="1" dirty="0"/>
            </a:br>
            <a:r>
              <a:rPr lang="ar-IQ" b="1" dirty="0"/>
              <a:t>أما نظام الحكم المحلي أو الادارة المحلية كظاهرة قانونية لا يرجع تاريخه التشريعي الى أكثر من القرن التاسع عشر, ففي انجلترا لم يكن للمدن مجالس محلية يشترك فيها المواطنون قبل عام 1835م، ولعل أول تشريع صدر في هذا المجال هو قانون الاصلاح عام 1832م ثم توالى بعد ذلك ظهور التشريعات المنظمة للحكم المحلي بها.</a:t>
            </a:r>
            <a:br>
              <a:rPr lang="ar-IQ" b="1" dirty="0"/>
            </a:br>
            <a:r>
              <a:rPr lang="ar-IQ" b="1" dirty="0"/>
              <a:t>أما فرنسا فلم تنشأ بها المجالس المحلية إلا في عام 1833م ولم تعط تلك المجالس حق اصدار  </a:t>
            </a:r>
            <a:r>
              <a:rPr lang="ar-IQ" b="1" dirty="0">
                <a:hlinkClick r:id="rId2"/>
              </a:rPr>
              <a:t>مفهوم الإدارة المحلية</a:t>
            </a:r>
            <a:br>
              <a:rPr lang="ar-IQ">
                <a:hlinkClick r:id="rId2"/>
              </a:rPr>
            </a:br>
            <a:r>
              <a:rPr lang="ar-IQ">
                <a:hlinkClick r:id="rId2"/>
              </a:rPr>
              <a:t> </a:t>
            </a:r>
            <a:r>
              <a:rPr lang="ar-IQ" b="1">
                <a:hlinkClick r:id="rId2"/>
              </a:rPr>
              <a:t>د</a:t>
            </a:r>
            <a:r>
              <a:rPr lang="ar-IQ" b="1" dirty="0">
                <a:hlinkClick r:id="rId2"/>
              </a:rPr>
              <a:t>, عبدالمحسن محمد الرشود </a:t>
            </a:r>
            <a:r>
              <a:rPr lang="ar-IQ" b="1" dirty="0"/>
              <a:t>القرارات الادارية إلا في عام 1884م.</a:t>
            </a:r>
            <a:br>
              <a:rPr lang="ar-IQ" b="1" dirty="0"/>
            </a:br>
            <a:endParaRPr lang="en-US" dirty="0"/>
          </a:p>
        </p:txBody>
      </p:sp>
    </p:spTree>
    <p:extLst>
      <p:ext uri="{BB962C8B-B14F-4D97-AF65-F5344CB8AC3E}">
        <p14:creationId xmlns:p14="http://schemas.microsoft.com/office/powerpoint/2010/main" val="873362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TotalTime>
  <Words>121</Words>
  <Application>Microsoft Office PowerPoint</Application>
  <PresentationFormat>عرض على الشاشة (4:3)</PresentationFormat>
  <Paragraphs>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Office Theme</vt:lpstr>
      <vt:lpstr>مفهوم الادارة المحلية  د.سلمى حتيتة رحيمة    2019-2020 قسم الادارة العامة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salma</dc:creator>
  <cp:lastModifiedBy>9647702907118</cp:lastModifiedBy>
  <cp:revision>46</cp:revision>
  <dcterms:created xsi:type="dcterms:W3CDTF">2020-03-24T08:03:13Z</dcterms:created>
  <dcterms:modified xsi:type="dcterms:W3CDTF">2020-11-28T10:10:15Z</dcterms:modified>
</cp:coreProperties>
</file>