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64"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 id="264"/>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83" d="100"/>
          <a:sy n="83"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commentAuthors" Target="commentAuthor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2980"/>
            <a:ext cx="7772400" cy="3188969"/>
          </a:xfrm>
        </p:spPr>
        <p:txBody>
          <a:bodyPr>
            <a:normAutofit fontScale="90000"/>
          </a:bodyPr>
          <a:lstStyle/>
          <a:p>
            <a:r>
              <a:rPr lang="ar-IQ" b="1" dirty="0"/>
              <a:t>المركزية الإدارية</a:t>
            </a:r>
            <a:br>
              <a:rPr lang="ar-IQ" sz="4800" dirty="0"/>
            </a:br>
            <a:r>
              <a:rPr lang="ar-IQ" sz="4800" dirty="0"/>
              <a:t>د.سلمى حتيتة رحيمة </a:t>
            </a:r>
            <a:br>
              <a:rPr lang="ar-IQ" sz="4800" dirty="0"/>
            </a:br>
            <a:r>
              <a:rPr lang="ar-IQ" sz="4800" dirty="0"/>
              <a:t> </a:t>
            </a:r>
            <a:br>
              <a:rPr lang="ar-IQ" sz="4800" dirty="0"/>
            </a:br>
            <a:r>
              <a:rPr lang="ar-IQ" sz="4800" dirty="0"/>
              <a:t>2019-2020</a:t>
            </a:r>
            <a:br>
              <a:rPr lang="ar-IQ" sz="4800" dirty="0"/>
            </a:br>
            <a:r>
              <a:rPr lang="ar-IQ" sz="4800" dirty="0"/>
              <a:t>قسم الادارة العامة</a:t>
            </a:r>
            <a:r>
              <a:rPr lang="ar-IQ" dirty="0"/>
              <a:t> </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62990" y="769471"/>
            <a:ext cx="6606540" cy="5909310"/>
          </a:xfrm>
          <a:prstGeom prst="rect">
            <a:avLst/>
          </a:prstGeom>
        </p:spPr>
        <p:txBody>
          <a:bodyPr wrap="square">
            <a:spAutoFit/>
          </a:bodyPr>
          <a:lstStyle/>
          <a:p>
            <a:pPr algn="r" rtl="1"/>
            <a:r>
              <a:rPr lang="ar-IQ" b="1" dirty="0"/>
              <a:t>المركزية تعني التوحيد وعدم التجزئة أما في مجال التنظيم الإداري فالمركزية تقوم علي أساس مباشرة الاختصاصات والصلاحيات المتعلقة بالوظيفة الإدارية بواسطة الحكومة المركزية وأجهزة تابعة لها خاضعة لسلطانها بدون أن تتمتع هذه الأجهزة بالشخصية المعنوية المستقلة(1). والمركزية قد تكون مركزية سياسية، كما كان سائداً عند نشأة الدولة الحديثة في أواخر القرن الخامس عشر، حيث قامت هذه الدولة علي منطق نظرية الحق الإلهي، والتي اقتضى قيامها على أساس النظام الملكي المطلق، والذي يتحدد بناؤه الدستوري علي مبدأ تركيز السلطات، وأخذت هذه الدولة الحديثة بالمركزية السياسية، ذلك ضماناً لتحقيق وحدتها السياسية والقانونية حتى لا تعود للنظام الإقطاعي الذي كان سائداً من جديد حيث كانت السلطة فيه مقننة. وقد تأخذ المركزية صورة اقتصادية، حيث يكون توجه الاقتصاد القومي في كلياته وجزئياته مرهوناً بإرادة سلطات عامة مركزية في الدولة وهذا هو الطابع الغالب في الدولة الإشتراكية المتطرفة، كما تأخذ به بعض الدول المتخلفة التي تسعى سعياً حثيثاً نحو تحقيق التنمية الاقتصادية عن طريق توجيه النشاط الاقتصادي مركزياً ووفقاً لخطة مرسومة وفي إطار زمني محدد.   ويتخذ النظام المركزي شكل الهرم إذ توجد في قمته الوزراء وفي قاعدته يوجد الموظفين العموميين وتعدد وحدات الجهاز الإداري لا يهدر المفهوم العام للمركزية طالما كانت الوظيفة الإدارية في النهاية في يد السلطة الموحدة بالمركز، وأن هذه الوحدات المتعددة مرتبطة فيما بينها برباط التبعية العضوية وخاضعة لرئاسة عليا واحدة(2).</a:t>
            </a:r>
          </a:p>
          <a:p>
            <a:pPr algn="r" rtl="1"/>
            <a:r>
              <a:rPr lang="ar-IQ" b="1" dirty="0"/>
              <a:t>ويتضح لما سبق أن المركزية الإدارية تقوم على ثلاثة عناصر هي:</a:t>
            </a:r>
          </a:p>
          <a:p>
            <a:pPr algn="r" rtl="1"/>
            <a:r>
              <a:rPr lang="ar-IQ" b="1" dirty="0"/>
              <a:t>1- تجميع الاختصاصات المتعلقة بالوظيفة الإدارية في يد السلطة المركزية.</a:t>
            </a:r>
          </a:p>
          <a:p>
            <a:pPr algn="r" rtl="1"/>
            <a:r>
              <a:rPr lang="ar-IQ" b="1" dirty="0"/>
              <a:t>2- التدرج الإداري والسلطة الرئاسية.</a:t>
            </a:r>
          </a:p>
          <a:p>
            <a:pPr algn="r" rtl="1"/>
            <a:r>
              <a:rPr lang="ar-IQ" b="1" dirty="0"/>
              <a:t>3- السلطة الرئاسية.</a:t>
            </a:r>
          </a:p>
        </p:txBody>
      </p:sp>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2940" y="1443841"/>
            <a:ext cx="7829550" cy="4401205"/>
          </a:xfrm>
          <a:prstGeom prst="rect">
            <a:avLst/>
          </a:prstGeom>
        </p:spPr>
        <p:txBody>
          <a:bodyPr wrap="square">
            <a:spAutoFit/>
          </a:bodyPr>
          <a:lstStyle/>
          <a:p>
            <a:pPr algn="r" rtl="1"/>
            <a:r>
              <a:rPr lang="ar-IQ" sz="2000" b="1" dirty="0"/>
              <a:t>العنصر الأول: تجميع الاختصاصات المتعلقة بالوظيفة الإدارية في يد السلطة المركزية.</a:t>
            </a:r>
          </a:p>
          <a:p>
            <a:pPr algn="r" rtl="1"/>
            <a:r>
              <a:rPr lang="ar-IQ" sz="2000" b="1" dirty="0"/>
              <a:t>وهذا يعني تركيز سلطة البت النهائي في أمور الوظيفة الإدارية في يد الحكومة المركزية، ولا يمنع ذلك من إنشاء هيئات إدارية تابعة للسلطة المركزية تعاونها في القيام بنشاطها وتمارس اختصاصات في جزء من إقليم الدولة.        ولكن هذه الوحدات لا تصدر القرارات إلا بإسم الحكومة المركزية أي أنها لا تتمتع بالشخصية القانونية المستقلة، وتظل تابعة للسلطة المركزية(3).</a:t>
            </a:r>
          </a:p>
          <a:p>
            <a:pPr algn="r" rtl="1"/>
            <a:r>
              <a:rPr lang="ar-IQ" sz="2000" b="1" dirty="0"/>
              <a:t>ويتمثل هذا التركيز من الناحية الإدارية في المظاهر الآتية:</a:t>
            </a:r>
          </a:p>
          <a:p>
            <a:pPr algn="r" rtl="1"/>
            <a:r>
              <a:rPr lang="ar-IQ" sz="2000" b="1" dirty="0"/>
              <a:t>1- تركيز سلطات الأمن والشرطة، إذ من المعلوم أن وظيفة حماية الأمن داخل ربوع الدولة كانت ولا تزال تمثل أهم وظائف الدولة، وطالما كانت هذه السلطات موزعة بين أفراد أو هيئات أخرى غير الدولة فإن فكرة الدولة كوحدة قانونية وسياسية متكاملة يكون في حكم المستحيل.</a:t>
            </a:r>
          </a:p>
          <a:p>
            <a:pPr algn="r" rtl="1"/>
            <a:r>
              <a:rPr lang="ar-IQ" sz="2000" b="1" dirty="0"/>
              <a:t>2- تركيز الاختصاصات الفنية، كسلطات التخطيط والبحث الفني والضروري لإعداد المشروعات القرارات المختلفة التي تتعلق بممارسة الوظيفة الإدارية.</a:t>
            </a:r>
          </a:p>
          <a:p>
            <a:pPr algn="r" rtl="1"/>
            <a:r>
              <a:rPr lang="ar-IQ" sz="2000" b="1" dirty="0"/>
              <a:t>3- تركيز ولاية البت النهائي لسلطة التعيين في الوظائف العامة بإعتبار أن الموظفين القائمين بأعمال هذه الوظائف هم مجموعة المعاونين لها رئاسياً.</a:t>
            </a:r>
          </a:p>
        </p:txBody>
      </p:sp>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1570" y="889844"/>
            <a:ext cx="6755130" cy="5632311"/>
          </a:xfrm>
          <a:prstGeom prst="rect">
            <a:avLst/>
          </a:prstGeom>
        </p:spPr>
        <p:txBody>
          <a:bodyPr wrap="square">
            <a:spAutoFit/>
          </a:bodyPr>
          <a:lstStyle/>
          <a:p>
            <a:pPr algn="r" rtl="1"/>
            <a:r>
              <a:rPr lang="ar-IQ" sz="2400" b="1" dirty="0"/>
              <a:t>العنصر الثاني: التدرج الإداري والسلطة الإدارية:</a:t>
            </a:r>
          </a:p>
          <a:p>
            <a:pPr algn="r" rtl="1"/>
            <a:r>
              <a:rPr lang="ar-IQ" sz="2400" b="1" dirty="0"/>
              <a:t> الأخذ بالنظام المركزي يستتبع أن يخضع الموظفون لفكرة السلم الإداري بحيث ينتظم الموظفون علي طول السلم الإداري في رابطة ذات مدارج تصاعدية تنتهي إلي الرئيس الإداري الأعلى وهو (رئيس الجمهورية في النظام الرئاسي والوزير في النظام البرلماني).     وتعرف هذه الصورة بقاعدة التبعية حيث تلتزم الدرجات الأدنى بالخضوع للدرجات الأعلى في الجهاز الإداري(4).    وهذا يعني أن تكون هناك تبعية عضوية ترتبط بها جميع المصالح العامة، علي طول السلم الإداري الذي تتجمع حوله الحكومة المركزية وهيئاتها في الأقاليم.  وعلى هذا الأساس فإن المركزية لا تعني تركيز الوظيفة في القمة ولكنها تسمح بإنحدار بعض مظاهر هذه الوظيفة من قمة السلم الإداري تجاه القاعدة، ولوحدات الجهاز الإداري أن تمارس جزاءاً من هذه الوظيفة في حدود اختصاصها علي أن تخضع هذه الوحدات فيما بينها لفكرة التبعية الإدارية للوحدة التي تعلوها(5).</a:t>
            </a:r>
          </a:p>
        </p:txBody>
      </p:sp>
    </p:spTree>
    <p:extLst>
      <p:ext uri="{BB962C8B-B14F-4D97-AF65-F5344CB8AC3E}">
        <p14:creationId xmlns:p14="http://schemas.microsoft.com/office/powerpoint/2010/main" val="211807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751344"/>
            <a:ext cx="7223760" cy="5909310"/>
          </a:xfrm>
          <a:prstGeom prst="rect">
            <a:avLst/>
          </a:prstGeom>
        </p:spPr>
        <p:txBody>
          <a:bodyPr wrap="square">
            <a:spAutoFit/>
          </a:bodyPr>
          <a:lstStyle/>
          <a:p>
            <a:pPr algn="r" rtl="1"/>
            <a:r>
              <a:rPr lang="ar-IQ" b="1" dirty="0"/>
              <a:t>العنصر الثالث: السلطة الرئاسية :</a:t>
            </a:r>
          </a:p>
          <a:p>
            <a:pPr algn="r" rtl="1"/>
            <a:r>
              <a:rPr lang="ar-IQ" b="1" dirty="0"/>
              <a:t>وتعني السلطة الرئاسية أن كل درجة من درجات الجهاز الإداري يوجد علي رأسها رئيس أعلى يتعبه الموظفون الذين يعملون في هذه الدرجة، وتعتبر السلطة الرئاسية أصلاً من أصول الوظيفة العامة حيث تثبت للرؤساء الإداريين دون حاجة لوجود نص قانوني صريح بإقرارها، ولا تنتفي هذه السلطة إلا بنص صريح يقر لموظف معين أو مجموعة من الموظفين اختصاصاً نهائياً دون تعقيب الرؤساء الإداريين(6).       وتتضمن السلطة الرئاسية التي يجريها الرئيس علي مرؤسيه عنصرين أحدهما هو عنصر التوجيه ويهدف إلي إرشاد وتوجيه الموظفين عن طريق إصدار الأوامر والتعليمات تكون واجبة الاتباع والخضوع لها، إلا إذا كانت هذه الأوامر غير مشروعة. والعنصر الثاني وهو عنصر الرقابة، وهذه الرقابة قد تكون علي أعمال الموظفين أو علي أشخاصهم.</a:t>
            </a:r>
          </a:p>
          <a:p>
            <a:pPr algn="r" rtl="1"/>
            <a:r>
              <a:rPr lang="ar-IQ" b="1" dirty="0"/>
              <a:t>ففي الأولى: للرئيس حق رقابة أعمال مرؤسيه علي إقرارها أو إلغائها أو الحلول محلهم في أدائها.</a:t>
            </a:r>
          </a:p>
          <a:p>
            <a:pPr algn="r" rtl="1"/>
            <a:r>
              <a:rPr lang="ar-IQ" b="1" dirty="0"/>
              <a:t>فمن ناحية يحق للرئيس الإداري إقرار وإجازة تصرفات مرؤسيه وقد يكون هذا الإقرار صريحاً أو ضمنياً ومن ناحية ثانية يستطيع الرئيس الإداري وقف قرارات مرؤسيه أو تعديلها أو إلغائها أو سحبها، إلا إذا ترتب عليه حق للغير ففي هذه الحالة لا يجوز للرئيس إبطالها وكذلك للرئيس حق الحلول محل المرؤوس في تأدية عمله والأصل أن يسري هذا الحق علي كافة المرؤوسين إلا ما استثنى بنص خاص.</a:t>
            </a:r>
          </a:p>
          <a:p>
            <a:pPr algn="r" rtl="1"/>
            <a:r>
              <a:rPr lang="ar-IQ" b="1" dirty="0"/>
              <a:t>وفي الثانية تتضمن هذه الرقابة طريقة تعيين الموظفين وتنقلاتهم وترقياتهم ومسائلتهم تأديبياً(7).</a:t>
            </a:r>
          </a:p>
          <a:p>
            <a:pPr algn="r"/>
            <a:br>
              <a:rPr lang="ar-IQ" b="1" dirty="0"/>
            </a:br>
            <a:endParaRPr lang="en-US" dirty="0"/>
          </a:p>
        </p:txBody>
      </p:sp>
    </p:spTree>
    <p:extLst>
      <p:ext uri="{BB962C8B-B14F-4D97-AF65-F5344CB8AC3E}">
        <p14:creationId xmlns:p14="http://schemas.microsoft.com/office/powerpoint/2010/main" val="87336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8690" y="1305342"/>
            <a:ext cx="7498080" cy="3693319"/>
          </a:xfrm>
          <a:prstGeom prst="rect">
            <a:avLst/>
          </a:prstGeom>
        </p:spPr>
        <p:txBody>
          <a:bodyPr wrap="square">
            <a:spAutoFit/>
          </a:bodyPr>
          <a:lstStyle/>
          <a:p>
            <a:pPr algn="r" rtl="1"/>
            <a:r>
              <a:rPr lang="ar-IQ" b="1" dirty="0"/>
              <a:t>1- راجع  مبادئ القانون الإداري ، د. طعيمة الجرف ، طبعة 1962م ، دار النهضة العربية ، القاهرة ، ص 175.</a:t>
            </a:r>
          </a:p>
          <a:p>
            <a:pPr algn="r" rtl="1"/>
            <a:r>
              <a:rPr lang="ar-IQ" b="1" dirty="0"/>
              <a:t>2- راجع د. عثمان خليل عثمان – القانون الإداري، ط2، 1958م،ود. طعيمة الجرف، مرجع سابق، ص175.</a:t>
            </a:r>
          </a:p>
          <a:p>
            <a:pPr algn="r" rtl="1"/>
            <a:r>
              <a:rPr lang="ar-IQ" b="1" dirty="0"/>
              <a:t>3- راجع مبادئ وأحكام القانون الإداري ، د. توفيق شحاتة ، طبعة 1953م ، دار النهضة العربية ، ص174</a:t>
            </a:r>
          </a:p>
          <a:p>
            <a:pPr algn="r" rtl="1"/>
            <a:r>
              <a:rPr lang="ar-IQ" b="1" dirty="0"/>
              <a:t>4- راجع د. شقيق شحاتة – القانون الإداري – مرجع سابق، ص174.</a:t>
            </a:r>
          </a:p>
          <a:p>
            <a:pPr algn="r" rtl="1"/>
            <a:r>
              <a:rPr lang="ar-IQ" b="1" dirty="0"/>
              <a:t>5-  راجع د. طعيمة الجرف، مرجع سابق، ص 176.</a:t>
            </a:r>
          </a:p>
          <a:p>
            <a:pPr algn="r" rtl="1"/>
            <a:r>
              <a:rPr lang="ar-IQ" b="1" dirty="0"/>
              <a:t>6-  محاضرات في القانون الإداري ، د. يسري العصار  ، وحد الطبع والتصوير جامعة القاهرة فرع الخرطوم 1989م ، ص 69.</a:t>
            </a:r>
          </a:p>
          <a:p>
            <a:pPr algn="r" rtl="1"/>
            <a:r>
              <a:rPr lang="ar-IQ" b="1" dirty="0"/>
              <a:t>7-  د. يسري العطار ، مرجع سابق، ص 73، ود. فؤاد العطار، محاضرات في تنظيم الإدارة العامة، دار النهضة العربية ، ط 1956م ، ص 70.</a:t>
            </a:r>
          </a:p>
          <a:p>
            <a:pPr algn="r" rtl="1"/>
            <a:r>
              <a:rPr lang="en-US" b="1"/>
              <a:t>https://almerja.net/reading.php?idm=105503</a:t>
            </a:r>
            <a:endParaRPr lang="ar-IQ" b="1" dirty="0"/>
          </a:p>
        </p:txBody>
      </p:sp>
    </p:spTree>
    <p:extLst>
      <p:ext uri="{BB962C8B-B14F-4D97-AF65-F5344CB8AC3E}">
        <p14:creationId xmlns:p14="http://schemas.microsoft.com/office/powerpoint/2010/main" val="2019921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303</Words>
  <Application>Microsoft Office PowerPoint</Application>
  <PresentationFormat>عرض على الشاشة (4:3)</PresentationFormat>
  <Paragraphs>28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Office Theme</vt:lpstr>
      <vt:lpstr>المركزية الإدارية د.سلمى حتيتة رحيمة    2019-2020 قسم الادارة العامة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47</cp:revision>
  <dcterms:created xsi:type="dcterms:W3CDTF">2020-03-24T08:03:13Z</dcterms:created>
  <dcterms:modified xsi:type="dcterms:W3CDTF">2020-11-28T10:11:09Z</dcterms:modified>
</cp:coreProperties>
</file>