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4" r:id="rId6"/>
    <p:sldId id="265" r:id="rId7"/>
    <p:sldId id="263" r:id="rId8"/>
    <p:sldId id="266"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 id="265"/>
            <p14:sldId id="263"/>
            <p14:sldId id="266"/>
            <p14:sldId id="268"/>
            <p14:sldId id="269"/>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71" d="100"/>
          <a:sy n="71" d="100"/>
        </p:scale>
        <p:origin x="-13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commentAuthors" Target="commentAuthor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z="4800" dirty="0"/>
              <a:t>تجارب دول العالم في اختيار المحافظ</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00"/>
                </a:solidFill>
              </a:rPr>
              <a:t>الجهات التي لاتقع ضمن صلاحية المحافظ :</a:t>
            </a:r>
            <a:endParaRPr lang="en-US" dirty="0">
              <a:solidFill>
                <a:srgbClr val="FF0000"/>
              </a:solidFill>
            </a:endParaRPr>
          </a:p>
        </p:txBody>
      </p:sp>
      <p:sp>
        <p:nvSpPr>
          <p:cNvPr id="3" name="Content Placeholder 2"/>
          <p:cNvSpPr>
            <a:spLocks noGrp="1"/>
          </p:cNvSpPr>
          <p:nvPr>
            <p:ph idx="1"/>
          </p:nvPr>
        </p:nvSpPr>
        <p:spPr/>
        <p:txBody>
          <a:bodyPr/>
          <a:lstStyle/>
          <a:p>
            <a:r>
              <a:rPr lang="ar-IQ" dirty="0"/>
              <a:t>1- رجال القضاء وموظفي النواب واجهزة الشرطة والجيش </a:t>
            </a:r>
          </a:p>
          <a:p>
            <a:r>
              <a:rPr lang="ar-IQ" dirty="0"/>
              <a:t>2- موظفي المؤسسات العامة والوحدات الاقتصادية التابعة لها. </a:t>
            </a:r>
          </a:p>
          <a:p>
            <a:r>
              <a:rPr lang="ar-IQ" dirty="0"/>
              <a:t>3- تشكيلات الوزارة وفروعها التي لم تنتقل صلاحياتها الى المحافظات ولا يملك المحافظ سوى التنسيق والاشراف عليها.</a:t>
            </a:r>
          </a:p>
          <a:p>
            <a:r>
              <a:rPr lang="ar-IQ" dirty="0"/>
              <a:t>وقد قررت الحكومة الاتحادية نقل اختصاصات 8 وزارات الى مجالس المحافظات .</a:t>
            </a:r>
          </a:p>
          <a:p>
            <a:endParaRPr lang="ar-IQ" dirty="0"/>
          </a:p>
          <a:p>
            <a:endParaRPr lang="ar-IQ" dirty="0"/>
          </a:p>
          <a:p>
            <a:endParaRPr lang="ar-IQ" dirty="0"/>
          </a:p>
          <a:p>
            <a:pPr marL="0" indent="0">
              <a:buNone/>
            </a:pPr>
            <a:endParaRPr lang="en-US" dirty="0"/>
          </a:p>
        </p:txBody>
      </p:sp>
    </p:spTree>
    <p:extLst>
      <p:ext uri="{BB962C8B-B14F-4D97-AF65-F5344CB8AC3E}">
        <p14:creationId xmlns:p14="http://schemas.microsoft.com/office/powerpoint/2010/main" val="197348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47153"/>
          </a:xfrm>
        </p:spPr>
        <p:txBody>
          <a:bodyPr>
            <a:normAutofit/>
          </a:bodyPr>
          <a:lstStyle/>
          <a:p>
            <a:r>
              <a:rPr lang="ar-IQ" sz="3200" dirty="0">
                <a:solidFill>
                  <a:srgbClr val="FF0000"/>
                </a:solidFill>
              </a:rPr>
              <a:t>المبادىء التي يجب مراعاتها في النظام السليم للعاملين في المحافظات والهيئات المحلية والتي اصدرها المجلس الاقتصادي  والاجتماعي التابع   للامم المتحدة</a:t>
            </a:r>
            <a:endParaRPr lang="en-US" sz="3200" dirty="0">
              <a:solidFill>
                <a:srgbClr val="FF0000"/>
              </a:solidFill>
            </a:endParaRPr>
          </a:p>
        </p:txBody>
      </p:sp>
      <p:sp>
        <p:nvSpPr>
          <p:cNvPr id="3" name="Content Placeholder 2"/>
          <p:cNvSpPr>
            <a:spLocks noGrp="1"/>
          </p:cNvSpPr>
          <p:nvPr>
            <p:ph idx="1"/>
          </p:nvPr>
        </p:nvSpPr>
        <p:spPr>
          <a:xfrm>
            <a:off x="457200" y="1909817"/>
            <a:ext cx="8229600" cy="4413491"/>
          </a:xfrm>
        </p:spPr>
        <p:txBody>
          <a:bodyPr>
            <a:normAutofit fontScale="85000" lnSpcReduction="20000"/>
          </a:bodyPr>
          <a:lstStyle/>
          <a:p>
            <a:r>
              <a:rPr lang="ar-IQ" dirty="0"/>
              <a:t>1- ضرورة ان تتمتع الوظائف في الهيئات المحلية بنفس الجاذبية التي تتمتع بها الوظائف الحكومية عن طريق المساواة في الحقوق والامتيازات والضمانات .</a:t>
            </a:r>
          </a:p>
          <a:p>
            <a:r>
              <a:rPr lang="ar-IQ" dirty="0"/>
              <a:t>2- ضرورة ان يتم البحث عن الموظفين الاكفاء انما كانوا ولايتم التقييد بفكرة ان يكونوا من المواطنين المحليين القاطنيين داخل حدود الوحدة المحلية </a:t>
            </a:r>
          </a:p>
          <a:p>
            <a:r>
              <a:rPr lang="ar-IQ" dirty="0"/>
              <a:t>3- ان يتم اختيار الموظفين على اساس الجدارة وان تستخدم معايير دقيقة في اختيارهم .</a:t>
            </a:r>
          </a:p>
          <a:p>
            <a:endParaRPr lang="ar-IQ" dirty="0"/>
          </a:p>
          <a:p>
            <a:pPr marL="0" indent="0">
              <a:buNone/>
            </a:pPr>
            <a:r>
              <a:rPr lang="ar-IQ" dirty="0"/>
              <a:t>4- ان تضمن الوظائف في الهيئات المحلية فرصا مناسبة للترفيع والترقية على اساس الكفاءة</a:t>
            </a:r>
          </a:p>
          <a:p>
            <a:endParaRPr lang="ar-IQ" dirty="0"/>
          </a:p>
          <a:p>
            <a:endParaRPr lang="ar-IQ" dirty="0"/>
          </a:p>
          <a:p>
            <a:endParaRPr lang="ar-IQ" dirty="0"/>
          </a:p>
          <a:p>
            <a:pPr marL="0" indent="0">
              <a:buNone/>
            </a:pPr>
            <a:endParaRPr lang="en-US" dirty="0"/>
          </a:p>
        </p:txBody>
      </p:sp>
    </p:spTree>
    <p:extLst>
      <p:ext uri="{BB962C8B-B14F-4D97-AF65-F5344CB8AC3E}">
        <p14:creationId xmlns:p14="http://schemas.microsoft.com/office/powerpoint/2010/main" val="377365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t>تتبع بعض دول العالم </a:t>
            </a:r>
            <a:r>
              <a:rPr lang="ar-IQ" dirty="0">
                <a:solidFill>
                  <a:srgbClr val="FF0000"/>
                </a:solidFill>
              </a:rPr>
              <a:t>النظام المتوازن </a:t>
            </a:r>
            <a:r>
              <a:rPr lang="ar-IQ" dirty="0"/>
              <a:t>بين</a:t>
            </a:r>
            <a:br>
              <a:rPr lang="ar-IQ" dirty="0"/>
            </a:br>
            <a:r>
              <a:rPr lang="ar-IQ" dirty="0">
                <a:solidFill>
                  <a:srgbClr val="FF0000"/>
                </a:solidFill>
              </a:rPr>
              <a:t>رئيس الوزراء       و     البرلمان </a:t>
            </a:r>
            <a:r>
              <a:rPr lang="ar-IQ" dirty="0"/>
              <a:t>   </a:t>
            </a:r>
            <a:br>
              <a:rPr lang="ar-IQ" dirty="0"/>
            </a:br>
            <a:r>
              <a:rPr lang="ar-IQ" dirty="0"/>
              <a:t>                </a:t>
            </a:r>
            <a:endParaRPr lang="en-US" dirty="0"/>
          </a:p>
        </p:txBody>
      </p:sp>
      <p:sp>
        <p:nvSpPr>
          <p:cNvPr id="4" name="Text Placeholder 3"/>
          <p:cNvSpPr>
            <a:spLocks noGrp="1"/>
          </p:cNvSpPr>
          <p:nvPr>
            <p:ph type="body" idx="1"/>
          </p:nvPr>
        </p:nvSpPr>
        <p:spPr>
          <a:xfrm>
            <a:off x="457200" y="1524001"/>
            <a:ext cx="4040188" cy="650874"/>
          </a:xfrm>
        </p:spPr>
        <p:txBody>
          <a:bodyPr>
            <a:normAutofit fontScale="77500" lnSpcReduction="20000"/>
          </a:bodyPr>
          <a:lstStyle/>
          <a:p>
            <a:r>
              <a:rPr lang="ar-IQ" sz="3000" dirty="0">
                <a:solidFill>
                  <a:srgbClr val="FF0000"/>
                </a:solidFill>
              </a:rPr>
              <a:t>رئيس الوزراء    او الحكومة المركزية</a:t>
            </a:r>
            <a:r>
              <a:rPr lang="ar-IQ" dirty="0"/>
              <a:t>                    </a:t>
            </a:r>
            <a:endParaRPr lang="en-US" dirty="0"/>
          </a:p>
        </p:txBody>
      </p:sp>
      <p:sp>
        <p:nvSpPr>
          <p:cNvPr id="5" name="Content Placeholder 4"/>
          <p:cNvSpPr>
            <a:spLocks noGrp="1"/>
          </p:cNvSpPr>
          <p:nvPr>
            <p:ph sz="half" idx="2"/>
          </p:nvPr>
        </p:nvSpPr>
        <p:spPr>
          <a:xfrm>
            <a:off x="457200" y="2174875"/>
            <a:ext cx="4040188" cy="1482725"/>
          </a:xfrm>
        </p:spPr>
        <p:txBody>
          <a:bodyPr/>
          <a:lstStyle/>
          <a:p>
            <a:r>
              <a:rPr lang="ar-IQ" dirty="0"/>
              <a:t>يحق لهم ان يقرروا حل البرلمان واجراء انتخابات جديدة لاختيار اعضاء البرلمان          </a:t>
            </a:r>
            <a:endParaRPr lang="en-US" dirty="0"/>
          </a:p>
        </p:txBody>
      </p:sp>
      <p:sp>
        <p:nvSpPr>
          <p:cNvPr id="6" name="Text Placeholder 5"/>
          <p:cNvSpPr>
            <a:spLocks noGrp="1"/>
          </p:cNvSpPr>
          <p:nvPr>
            <p:ph type="body" sz="quarter" idx="3"/>
          </p:nvPr>
        </p:nvSpPr>
        <p:spPr>
          <a:xfrm>
            <a:off x="4648200" y="1447800"/>
            <a:ext cx="4041775" cy="446087"/>
          </a:xfrm>
        </p:spPr>
        <p:txBody>
          <a:bodyPr>
            <a:noAutofit/>
          </a:bodyPr>
          <a:lstStyle/>
          <a:p>
            <a:r>
              <a:rPr lang="ar-IQ" sz="2800" dirty="0">
                <a:solidFill>
                  <a:srgbClr val="FF0000"/>
                </a:solidFill>
              </a:rPr>
              <a:t>البرلمان                     </a:t>
            </a:r>
            <a:endParaRPr lang="en-US" sz="2800" dirty="0">
              <a:solidFill>
                <a:srgbClr val="FF0000"/>
              </a:solidFill>
            </a:endParaRPr>
          </a:p>
        </p:txBody>
      </p:sp>
      <p:sp>
        <p:nvSpPr>
          <p:cNvPr id="7" name="Content Placeholder 6"/>
          <p:cNvSpPr>
            <a:spLocks noGrp="1"/>
          </p:cNvSpPr>
          <p:nvPr>
            <p:ph sz="quarter" idx="4"/>
          </p:nvPr>
        </p:nvSpPr>
        <p:spPr/>
        <p:txBody>
          <a:bodyPr/>
          <a:lstStyle/>
          <a:p>
            <a:r>
              <a:rPr lang="ar-IQ" dirty="0"/>
              <a:t>يحق له سحب الثقة عن رئيس الوزراء او الحكومة المركزية </a:t>
            </a:r>
            <a:endParaRPr lang="en-US" dirty="0"/>
          </a:p>
        </p:txBody>
      </p:sp>
      <p:sp>
        <p:nvSpPr>
          <p:cNvPr id="8" name="TextBox 7"/>
          <p:cNvSpPr txBox="1"/>
          <p:nvPr/>
        </p:nvSpPr>
        <p:spPr>
          <a:xfrm>
            <a:off x="990600" y="4267200"/>
            <a:ext cx="6781800" cy="1754326"/>
          </a:xfrm>
          <a:prstGeom prst="rect">
            <a:avLst/>
          </a:prstGeom>
          <a:noFill/>
        </p:spPr>
        <p:txBody>
          <a:bodyPr wrap="square" rtlCol="0">
            <a:spAutoFit/>
          </a:bodyPr>
          <a:lstStyle/>
          <a:p>
            <a:pPr algn="ctr"/>
            <a:r>
              <a:rPr lang="ar-IQ" sz="3600" dirty="0"/>
              <a:t>هذا النظام المتوازن اخذت به بعض الدول وخاصة المتقدمة او المتطورة على الصعيد المحلي </a:t>
            </a:r>
            <a:endParaRPr lang="en-US" sz="3600" dirty="0"/>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في </a:t>
            </a:r>
            <a:r>
              <a:rPr lang="ar-IQ" dirty="0">
                <a:ln>
                  <a:solidFill>
                    <a:schemeClr val="tx1"/>
                  </a:solidFill>
                </a:ln>
              </a:rPr>
              <a:t>اليابان</a:t>
            </a:r>
            <a:r>
              <a:rPr lang="ar-IQ" dirty="0"/>
              <a:t> يحق</a:t>
            </a:r>
            <a:r>
              <a:rPr lang="ar-IQ" dirty="0">
                <a:ln>
                  <a:solidFill>
                    <a:srgbClr val="FF0000"/>
                  </a:solidFill>
                </a:ln>
              </a:rPr>
              <a:t> </a:t>
            </a:r>
            <a:r>
              <a:rPr lang="ar-IQ" dirty="0">
                <a:ln>
                  <a:solidFill>
                    <a:srgbClr val="FF0000"/>
                  </a:solidFill>
                </a:ln>
                <a:solidFill>
                  <a:srgbClr val="FF0000"/>
                </a:solidFill>
              </a:rPr>
              <a:t>للحاكم</a:t>
            </a:r>
            <a:r>
              <a:rPr lang="ar-IQ" dirty="0">
                <a:ln>
                  <a:solidFill>
                    <a:srgbClr val="FF0000"/>
                  </a:solidFill>
                </a:ln>
              </a:rPr>
              <a:t> </a:t>
            </a:r>
            <a:endParaRPr lang="en-US" dirty="0">
              <a:ln>
                <a:solidFill>
                  <a:srgbClr val="FF0000"/>
                </a:solidFill>
              </a:ln>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ctr"/>
            <a:r>
              <a:rPr lang="ar-IQ" dirty="0"/>
              <a:t>حل المجلس المحلي ويحق كذلك </a:t>
            </a:r>
            <a:r>
              <a:rPr lang="ar-IQ" dirty="0">
                <a:ln>
                  <a:solidFill>
                    <a:srgbClr val="FF0000"/>
                  </a:solidFill>
                </a:ln>
              </a:rPr>
              <a:t>للمجلس</a:t>
            </a:r>
            <a:r>
              <a:rPr lang="ar-IQ" dirty="0"/>
              <a:t> سحب ثقة عن الحاكم واجراء انتخابات جديدة لاختيار الحاكم .                  </a:t>
            </a:r>
            <a:r>
              <a:rPr lang="ar-IQ" b="1" dirty="0"/>
              <a:t>وفي الولايات المتحدة الامريكية </a:t>
            </a:r>
            <a:r>
              <a:rPr lang="ar-IQ" dirty="0"/>
              <a:t>تستعمل هذا الاسلوب عند اختيار العمدة بواسطة الانتخاب المباشر ويسمى </a:t>
            </a:r>
            <a:r>
              <a:rPr lang="ar-IQ" b="1" dirty="0"/>
              <a:t>بالعمدة القوي</a:t>
            </a:r>
            <a:r>
              <a:rPr lang="ar-IQ" dirty="0"/>
              <a:t> </a:t>
            </a:r>
          </a:p>
          <a:p>
            <a:pPr algn="ctr"/>
            <a:r>
              <a:rPr lang="ar-IQ" dirty="0"/>
              <a:t>والذي يستعمل حقه في حل مجلس الولاية كما ويحق </a:t>
            </a:r>
            <a:r>
              <a:rPr lang="ar-IQ" b="1" dirty="0"/>
              <a:t>لمجلس   الولاية </a:t>
            </a:r>
            <a:r>
              <a:rPr lang="ar-IQ" dirty="0"/>
              <a:t>سحب الثقة من العمدة والذي يؤدي الى استقالته واجراء انتخابات جديدة لاختيار عمدة جديد </a:t>
            </a:r>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7004" y="2591954"/>
            <a:ext cx="7772400" cy="1362075"/>
          </a:xfrm>
        </p:spPr>
        <p:txBody>
          <a:bodyPr/>
          <a:lstStyle/>
          <a:p>
            <a:r>
              <a:rPr lang="ar-IQ" dirty="0"/>
              <a:t>وفي ذلك احراج لرئيس الوحدة الادارية </a:t>
            </a:r>
            <a:br>
              <a:rPr lang="ar-IQ" dirty="0"/>
            </a:br>
            <a:r>
              <a:rPr lang="ar-IQ" dirty="0"/>
              <a:t>( المحافظ – العمدة)                </a:t>
            </a:r>
            <a:endParaRPr lang="en-US" dirty="0"/>
          </a:p>
        </p:txBody>
      </p:sp>
      <p:sp>
        <p:nvSpPr>
          <p:cNvPr id="5" name="Text Placeholder 4"/>
          <p:cNvSpPr>
            <a:spLocks noGrp="1"/>
          </p:cNvSpPr>
          <p:nvPr>
            <p:ph type="body" idx="1"/>
          </p:nvPr>
        </p:nvSpPr>
        <p:spPr>
          <a:xfrm>
            <a:off x="847004" y="911659"/>
            <a:ext cx="7772400" cy="1500187"/>
          </a:xfrm>
        </p:spPr>
        <p:txBody>
          <a:bodyPr>
            <a:noAutofit/>
          </a:bodyPr>
          <a:lstStyle/>
          <a:p>
            <a:r>
              <a:rPr lang="ar-IQ" sz="3600" dirty="0">
                <a:solidFill>
                  <a:srgbClr val="FFFF00"/>
                </a:solidFill>
              </a:rPr>
              <a:t>ويحذر الباحثين اجراء هذا التوازن وخاصة ان </a:t>
            </a:r>
            <a:r>
              <a:rPr lang="ar-IQ" sz="3600" b="1" dirty="0">
                <a:solidFill>
                  <a:srgbClr val="FFFF00"/>
                </a:solidFill>
              </a:rPr>
              <a:t>المواطنين</a:t>
            </a:r>
            <a:r>
              <a:rPr lang="ar-IQ" sz="3600" dirty="0">
                <a:solidFill>
                  <a:srgbClr val="FFFF00"/>
                </a:solidFill>
              </a:rPr>
              <a:t> عند اجراء انتخابات جديدة يختارون </a:t>
            </a:r>
            <a:r>
              <a:rPr lang="ar-IQ" sz="3600" b="1" dirty="0">
                <a:solidFill>
                  <a:srgbClr val="FFFF00"/>
                </a:solidFill>
              </a:rPr>
              <a:t>اعضاء المجلس الذي تم حله </a:t>
            </a:r>
            <a:endParaRPr lang="en-US" sz="3600" b="1" dirty="0">
              <a:solidFill>
                <a:srgbClr val="FFFF00"/>
              </a:solidFill>
            </a:endParaRPr>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023919"/>
            <a:ext cx="7772400" cy="2382982"/>
          </a:xfrm>
        </p:spPr>
        <p:txBody>
          <a:bodyPr>
            <a:normAutofit fontScale="90000"/>
          </a:bodyPr>
          <a:lstStyle/>
          <a:p>
            <a:pPr algn="ctr"/>
            <a:r>
              <a:rPr lang="ar-IQ" dirty="0">
                <a:solidFill>
                  <a:srgbClr val="FF0000"/>
                </a:solidFill>
              </a:rPr>
              <a:t>في العراق</a:t>
            </a:r>
            <a:br>
              <a:rPr lang="ar-IQ" dirty="0"/>
            </a:br>
            <a:r>
              <a:rPr lang="ar-IQ" dirty="0"/>
              <a:t>وفقا للدستور (لايخضع مجلس المحافظة لسيطرة او اشراف اية وزارة او اية جهة غير مرتبطة بوزارة وله رأيه المستقل) </a:t>
            </a:r>
            <a:br>
              <a:rPr lang="ar-IQ" dirty="0"/>
            </a:br>
            <a:r>
              <a:rPr lang="ar-IQ" b="0" dirty="0"/>
              <a:t>ويخضع مجلس المحافظة والمجالس الاخرى لرقابة                       </a:t>
            </a:r>
            <a:r>
              <a:rPr lang="ar-IQ" dirty="0"/>
              <a:t>مجلس النواب                       </a:t>
            </a:r>
            <a:br>
              <a:rPr lang="ar-IQ" dirty="0"/>
            </a:br>
            <a:r>
              <a:rPr lang="ar-IQ" b="0" dirty="0"/>
              <a:t>وقد اخذ بمبدأ </a:t>
            </a:r>
            <a:r>
              <a:rPr lang="ar-IQ" dirty="0">
                <a:solidFill>
                  <a:srgbClr val="FF0000"/>
                </a:solidFill>
              </a:rPr>
              <a:t>التوازن غير الواضح </a:t>
            </a:r>
            <a:r>
              <a:rPr lang="ar-IQ" b="0" dirty="0"/>
              <a:t>في العلاقة بين رؤساء الوحدت الادارية والمجالس المحلية     </a:t>
            </a:r>
            <a:endParaRPr lang="en-US" b="0" dirty="0"/>
          </a:p>
        </p:txBody>
      </p:sp>
      <p:sp>
        <p:nvSpPr>
          <p:cNvPr id="3" name="Text Placeholder 2"/>
          <p:cNvSpPr>
            <a:spLocks noGrp="1"/>
          </p:cNvSpPr>
          <p:nvPr>
            <p:ph type="body" idx="1"/>
          </p:nvPr>
        </p:nvSpPr>
        <p:spPr>
          <a:xfrm>
            <a:off x="722313" y="523731"/>
            <a:ext cx="7772400" cy="1500187"/>
          </a:xfrm>
        </p:spPr>
        <p:txBody>
          <a:bodyPr>
            <a:normAutofit/>
          </a:bodyPr>
          <a:lstStyle/>
          <a:p>
            <a:r>
              <a:rPr lang="ar-IQ" sz="4000" b="1" dirty="0">
                <a:solidFill>
                  <a:srgbClr val="FF0000"/>
                </a:solidFill>
              </a:rPr>
              <a:t>في السودان</a:t>
            </a:r>
            <a:r>
              <a:rPr lang="ar-IQ" sz="4000" b="1" dirty="0"/>
              <a:t> </a:t>
            </a:r>
            <a:r>
              <a:rPr lang="ar-IQ" dirty="0">
                <a:solidFill>
                  <a:schemeClr val="tx1"/>
                </a:solidFill>
              </a:rPr>
              <a:t>يتم اختيار المحافظ بواسطة اعضاء المجالس المحلية جميعا </a:t>
            </a:r>
          </a:p>
          <a:p>
            <a:r>
              <a:rPr lang="ar-IQ" dirty="0">
                <a:solidFill>
                  <a:schemeClr val="tx1"/>
                </a:solidFill>
              </a:rPr>
              <a:t>( المحافظات والاقضية والنواحي )                             </a:t>
            </a:r>
          </a:p>
          <a:p>
            <a:endParaRPr lang="en-US" dirty="0"/>
          </a:p>
        </p:txBody>
      </p:sp>
    </p:spTree>
    <p:extLst>
      <p:ext uri="{BB962C8B-B14F-4D97-AF65-F5344CB8AC3E}">
        <p14:creationId xmlns:p14="http://schemas.microsoft.com/office/powerpoint/2010/main" val="8733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r>
              <a:rPr lang="ar-IQ" dirty="0">
                <a:solidFill>
                  <a:srgbClr val="FF0000"/>
                </a:solidFill>
              </a:rPr>
              <a:t>المجلس المحلي    </a:t>
            </a:r>
          </a:p>
          <a:p>
            <a:r>
              <a:rPr lang="ar-IQ" dirty="0"/>
              <a:t>  يحق له اقالة المحافظ </a:t>
            </a:r>
            <a:r>
              <a:rPr lang="ar-IQ" dirty="0">
                <a:solidFill>
                  <a:srgbClr val="FF0000"/>
                </a:solidFill>
              </a:rPr>
              <a:t>بأكثرية الثلثين </a:t>
            </a:r>
          </a:p>
          <a:p>
            <a:r>
              <a:rPr lang="ar-IQ" dirty="0"/>
              <a:t>وله حق الاعتراض لدى محكمة </a:t>
            </a:r>
            <a:r>
              <a:rPr lang="ar-IQ" dirty="0">
                <a:solidFill>
                  <a:srgbClr val="FF0000"/>
                </a:solidFill>
              </a:rPr>
              <a:t>القضاء الاداري </a:t>
            </a:r>
          </a:p>
          <a:p>
            <a:r>
              <a:rPr lang="ar-IQ" dirty="0"/>
              <a:t>مثل حالة </a:t>
            </a:r>
            <a:r>
              <a:rPr lang="ar-IQ" dirty="0">
                <a:solidFill>
                  <a:srgbClr val="FF0000"/>
                </a:solidFill>
              </a:rPr>
              <a:t>محافظ واسط </a:t>
            </a:r>
            <a:endParaRPr lang="en-US" dirty="0">
              <a:solidFill>
                <a:srgbClr val="FF0000"/>
              </a:solidFill>
            </a:endParaRPr>
          </a:p>
        </p:txBody>
      </p:sp>
      <p:sp>
        <p:nvSpPr>
          <p:cNvPr id="4" name="Content Placeholder 3"/>
          <p:cNvSpPr>
            <a:spLocks noGrp="1"/>
          </p:cNvSpPr>
          <p:nvPr>
            <p:ph sz="half" idx="2"/>
          </p:nvPr>
        </p:nvSpPr>
        <p:spPr/>
        <p:txBody>
          <a:bodyPr/>
          <a:lstStyle/>
          <a:p>
            <a:r>
              <a:rPr lang="ar-IQ" dirty="0">
                <a:solidFill>
                  <a:srgbClr val="FF0000"/>
                </a:solidFill>
              </a:rPr>
              <a:t>المحافظ </a:t>
            </a:r>
            <a:r>
              <a:rPr lang="ar-IQ" dirty="0"/>
              <a:t>       </a:t>
            </a:r>
          </a:p>
          <a:p>
            <a:pPr algn="ctr"/>
            <a:r>
              <a:rPr lang="ar-IQ" dirty="0"/>
              <a:t>يمكن </a:t>
            </a:r>
            <a:r>
              <a:rPr lang="ar-IQ" dirty="0">
                <a:solidFill>
                  <a:srgbClr val="FF0000"/>
                </a:solidFill>
              </a:rPr>
              <a:t>للمحافظ </a:t>
            </a:r>
            <a:r>
              <a:rPr lang="ar-IQ" dirty="0"/>
              <a:t>ان يطلب الى </a:t>
            </a:r>
            <a:r>
              <a:rPr lang="ar-IQ" dirty="0">
                <a:solidFill>
                  <a:srgbClr val="FF0000"/>
                </a:solidFill>
              </a:rPr>
              <a:t>رئيس الوزراء </a:t>
            </a:r>
            <a:r>
              <a:rPr lang="ar-IQ" dirty="0"/>
              <a:t>اقرار حل المجلس المحلي </a:t>
            </a:r>
          </a:p>
          <a:p>
            <a:pPr algn="ctr"/>
            <a:r>
              <a:rPr lang="ar-IQ" dirty="0"/>
              <a:t>والذي لابد من موافقة </a:t>
            </a:r>
            <a:r>
              <a:rPr lang="ar-IQ" dirty="0">
                <a:solidFill>
                  <a:srgbClr val="FF0000"/>
                </a:solidFill>
              </a:rPr>
              <a:t>مجلس النواب</a:t>
            </a:r>
            <a:r>
              <a:rPr lang="ar-IQ" dirty="0"/>
              <a:t> على هذا الحل </a:t>
            </a:r>
            <a:r>
              <a:rPr lang="ar-IQ" dirty="0">
                <a:solidFill>
                  <a:srgbClr val="FF0000"/>
                </a:solidFill>
              </a:rPr>
              <a:t>بأكثرية الثلثين</a:t>
            </a:r>
            <a:r>
              <a:rPr lang="ar-IQ" dirty="0"/>
              <a:t>  من اعضاء المجلس       </a:t>
            </a:r>
            <a:endParaRPr lang="en-US" dirty="0"/>
          </a:p>
        </p:txBody>
      </p:sp>
    </p:spTree>
    <p:extLst>
      <p:ext uri="{BB962C8B-B14F-4D97-AF65-F5344CB8AC3E}">
        <p14:creationId xmlns:p14="http://schemas.microsoft.com/office/powerpoint/2010/main" val="405098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2204" y="2105891"/>
            <a:ext cx="7772400" cy="1468583"/>
          </a:xfrm>
        </p:spPr>
        <p:txBody>
          <a:bodyPr>
            <a:noAutofit/>
          </a:bodyPr>
          <a:lstStyle/>
          <a:p>
            <a:pPr algn="r"/>
            <a:r>
              <a:rPr lang="ar-IQ" sz="4800" dirty="0">
                <a:solidFill>
                  <a:srgbClr val="FF0000"/>
                </a:solidFill>
              </a:rPr>
              <a:t>الموظفون العاملون في الدوائر التابعة للمحافظة                             </a:t>
            </a:r>
            <a:endParaRPr lang="en-US" sz="4800" dirty="0">
              <a:solidFill>
                <a:srgbClr val="FF0000"/>
              </a:solidFill>
            </a:endParaRPr>
          </a:p>
        </p:txBody>
      </p:sp>
    </p:spTree>
    <p:extLst>
      <p:ext uri="{BB962C8B-B14F-4D97-AF65-F5344CB8AC3E}">
        <p14:creationId xmlns:p14="http://schemas.microsoft.com/office/powerpoint/2010/main" val="350099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732973"/>
            <a:ext cx="7772400" cy="1362075"/>
          </a:xfrm>
        </p:spPr>
        <p:txBody>
          <a:bodyPr>
            <a:normAutofit fontScale="90000"/>
          </a:bodyPr>
          <a:lstStyle/>
          <a:p>
            <a:pPr algn="r"/>
            <a:r>
              <a:rPr lang="ar-IQ" dirty="0"/>
              <a:t>قرر قانون المحافظات لسنة 2008 تعيين الموظفين في المحافظة ممن هم في </a:t>
            </a:r>
            <a:r>
              <a:rPr lang="ar-IQ" dirty="0">
                <a:solidFill>
                  <a:srgbClr val="FF0000"/>
                </a:solidFill>
              </a:rPr>
              <a:t>الدرجة الخامسة فما دون </a:t>
            </a:r>
            <a:r>
              <a:rPr lang="ar-IQ" dirty="0"/>
              <a:t>من درجات السلم الوظيفي  .</a:t>
            </a:r>
            <a:br>
              <a:rPr lang="ar-IQ" dirty="0"/>
            </a:br>
            <a:r>
              <a:rPr lang="ar-IQ" dirty="0"/>
              <a:t>كما يجوز تثبيت الموظفين المحليين في المحافظة ممن هم في </a:t>
            </a:r>
            <a:r>
              <a:rPr lang="ar-IQ" dirty="0">
                <a:solidFill>
                  <a:srgbClr val="FF0000"/>
                </a:solidFill>
              </a:rPr>
              <a:t>الدرجة الرابعة فما فوق </a:t>
            </a:r>
            <a:r>
              <a:rPr lang="ar-IQ" dirty="0"/>
              <a:t>من درجات السلم الوظيفي المنصوص عليها في القانون.   </a:t>
            </a:r>
            <a:br>
              <a:rPr lang="ar-IQ" dirty="0"/>
            </a:br>
            <a:r>
              <a:rPr lang="ar-IQ" dirty="0"/>
              <a:t>لذلك للمحافظ صلاحية تعيين الموظفين العاملين في  مجلس المحافظة بكافة درجاتهم الوظيفية </a:t>
            </a:r>
            <a:br>
              <a:rPr lang="ar-IQ" dirty="0"/>
            </a:br>
            <a:r>
              <a:rPr lang="ar-IQ" dirty="0"/>
              <a:t>                          </a:t>
            </a:r>
            <a:endParaRPr lang="en-US" dirty="0"/>
          </a:p>
        </p:txBody>
      </p:sp>
      <p:sp>
        <p:nvSpPr>
          <p:cNvPr id="3" name="Text Placeholder 2"/>
          <p:cNvSpPr>
            <a:spLocks noGrp="1"/>
          </p:cNvSpPr>
          <p:nvPr>
            <p:ph type="body" idx="1"/>
          </p:nvPr>
        </p:nvSpPr>
        <p:spPr>
          <a:xfrm>
            <a:off x="860859" y="748145"/>
            <a:ext cx="7772400" cy="720438"/>
          </a:xfrm>
        </p:spPr>
        <p:txBody>
          <a:bodyPr>
            <a:noAutofit/>
          </a:bodyPr>
          <a:lstStyle/>
          <a:p>
            <a:pPr algn="r"/>
            <a:r>
              <a:rPr lang="ar-IQ" sz="4800" dirty="0">
                <a:solidFill>
                  <a:srgbClr val="FF0000"/>
                </a:solidFill>
              </a:rPr>
              <a:t>الموظفون العاملون في الدوائر التابعة للمحافظة                             </a:t>
            </a:r>
            <a:endParaRPr lang="en-US" sz="4800" dirty="0">
              <a:solidFill>
                <a:srgbClr val="FF0000"/>
              </a:solidFill>
            </a:endParaRPr>
          </a:p>
        </p:txBody>
      </p:sp>
    </p:spTree>
    <p:extLst>
      <p:ext uri="{BB962C8B-B14F-4D97-AF65-F5344CB8AC3E}">
        <p14:creationId xmlns:p14="http://schemas.microsoft.com/office/powerpoint/2010/main" val="313841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br>
              <a:rPr lang="ar-IQ" dirty="0"/>
            </a:br>
            <a:r>
              <a:rPr lang="ar-IQ" dirty="0"/>
              <a:t> </a:t>
            </a:r>
            <a:r>
              <a:rPr lang="ar-IQ" dirty="0">
                <a:solidFill>
                  <a:srgbClr val="FF0000"/>
                </a:solidFill>
              </a:rPr>
              <a:t>المحافظ </a:t>
            </a:r>
            <a:r>
              <a:rPr lang="ar-IQ" dirty="0"/>
              <a:t>هو اعلى جهة في المحافظة  وهو بدرجة </a:t>
            </a:r>
            <a:endParaRPr lang="en-US" dirty="0"/>
          </a:p>
        </p:txBody>
      </p:sp>
      <p:sp>
        <p:nvSpPr>
          <p:cNvPr id="3" name="Content Placeholder 2"/>
          <p:cNvSpPr>
            <a:spLocks noGrp="1"/>
          </p:cNvSpPr>
          <p:nvPr>
            <p:ph idx="1"/>
          </p:nvPr>
        </p:nvSpPr>
        <p:spPr/>
        <p:txBody>
          <a:bodyPr/>
          <a:lstStyle/>
          <a:p>
            <a:pPr algn="ctr"/>
            <a:r>
              <a:rPr lang="ar-IQ" sz="4000" dirty="0">
                <a:solidFill>
                  <a:srgbClr val="FF0000"/>
                </a:solidFill>
              </a:rPr>
              <a:t>وكيل وزير </a:t>
            </a:r>
          </a:p>
          <a:p>
            <a:pPr algn="ctr"/>
            <a:r>
              <a:rPr lang="ar-IQ" dirty="0"/>
              <a:t>ان سلطته تقتصر على الموظفين العاملين في مجلس المحافظة </a:t>
            </a:r>
          </a:p>
          <a:p>
            <a:r>
              <a:rPr lang="ar-IQ" dirty="0"/>
              <a:t>من خلال منح الاجازات الدراسية خارج العراق وداخله او اجازات الامومة للموظفات اللاتي تعيينهم على ملاك المحافظة                          </a:t>
            </a:r>
          </a:p>
          <a:p>
            <a:pPr marL="0" indent="0">
              <a:buNone/>
            </a:pPr>
            <a:endParaRPr lang="ar-IQ" dirty="0"/>
          </a:p>
          <a:p>
            <a:pPr marL="0" indent="0">
              <a:buNone/>
            </a:pPr>
            <a:endParaRPr lang="ar-IQ" dirty="0"/>
          </a:p>
          <a:p>
            <a:pPr marL="0" indent="0">
              <a:buNone/>
            </a:pPr>
            <a:endParaRPr lang="ar-IQ" dirty="0"/>
          </a:p>
          <a:p>
            <a:pPr marL="0" indent="0">
              <a:buNone/>
            </a:pPr>
            <a:endParaRPr lang="ar-IQ" dirty="0"/>
          </a:p>
          <a:p>
            <a:pPr marL="0" indent="0">
              <a:buNone/>
            </a:pPr>
            <a:endParaRPr lang="ar-IQ" dirty="0"/>
          </a:p>
          <a:p>
            <a:pPr marL="0" indent="0">
              <a:buNone/>
            </a:pPr>
            <a:endParaRPr lang="ar-IQ" dirty="0"/>
          </a:p>
          <a:p>
            <a:pPr marL="0" indent="0">
              <a:buNone/>
            </a:pPr>
            <a:endParaRPr lang="en-US" dirty="0"/>
          </a:p>
        </p:txBody>
      </p:sp>
    </p:spTree>
    <p:extLst>
      <p:ext uri="{BB962C8B-B14F-4D97-AF65-F5344CB8AC3E}">
        <p14:creationId xmlns:p14="http://schemas.microsoft.com/office/powerpoint/2010/main" val="2982454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413</Words>
  <Application>Microsoft Office PowerPoint</Application>
  <PresentationFormat>عرض على الشاشة (4:3)</PresentationFormat>
  <Paragraphs>49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تجارب دول العالم في اختيار المحافظ </vt:lpstr>
      <vt:lpstr>تتبع بعض دول العالم النظام المتوازن بين رئيس الوزراء       و     البرلمان                     </vt:lpstr>
      <vt:lpstr>في اليابان يحق للحاكم </vt:lpstr>
      <vt:lpstr>وفي ذلك احراج لرئيس الوحدة الادارية  ( المحافظ – العمدة)                </vt:lpstr>
      <vt:lpstr>في العراق وفقا للدستور (لايخضع مجلس المحافظة لسيطرة او اشراف اية وزارة او اية جهة غير مرتبطة بوزارة وله رأيه المستقل)  ويخضع مجلس المحافظة والمجالس الاخرى لرقابة                       مجلس النواب                        وقد اخذ بمبدأ التوازن غير الواضح في العلاقة بين رؤساء الوحدت الادارية والمجالس المحلية     </vt:lpstr>
      <vt:lpstr>عرض تقديمي في PowerPoint</vt:lpstr>
      <vt:lpstr>عرض تقديمي في PowerPoint</vt:lpstr>
      <vt:lpstr>قرر قانون المحافظات لسنة 2008 تعيين الموظفين في المحافظة ممن هم في الدرجة الخامسة فما دون من درجات السلم الوظيفي  . كما يجوز تثبيت الموظفين المحليين في المحافظة ممن هم في الدرجة الرابعة فما فوق من درجات السلم الوظيفي المنصوص عليها في القانون.    لذلك للمحافظ صلاحية تعيين الموظفين العاملين في  مجلس المحافظة بكافة درجاتهم الوظيفية                            </vt:lpstr>
      <vt:lpstr>  المحافظ هو اعلى جهة في المحافظة  وهو بدرجة </vt:lpstr>
      <vt:lpstr>الجهات التي لاتقع ضمن صلاحية المحافظ :</vt:lpstr>
      <vt:lpstr>المبادىء التي يجب مراعاتها في النظام السليم للعاملين في المحافظات والهيئات المحلية والتي اصدرها المجلس الاقتصادي  والاجتماعي التابع   للامم المتحدة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40</cp:revision>
  <dcterms:created xsi:type="dcterms:W3CDTF">2020-03-24T08:03:13Z</dcterms:created>
  <dcterms:modified xsi:type="dcterms:W3CDTF">2020-11-28T10:12:04Z</dcterms:modified>
</cp:coreProperties>
</file>