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83" d="100"/>
          <a:sy n="83"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commentAuthors" Target="commentAuthor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5780"/>
            <a:ext cx="7772400" cy="3257549"/>
          </a:xfrm>
        </p:spPr>
        <p:txBody>
          <a:bodyPr>
            <a:normAutofit fontScale="90000"/>
          </a:bodyPr>
          <a:lstStyle/>
          <a:p>
            <a:r>
              <a:rPr lang="ar-IQ" sz="4800" dirty="0"/>
              <a:t>اللامركزية الادارية</a:t>
            </a:r>
            <a:br>
              <a:rPr lang="ar-IQ" sz="4800" dirty="0"/>
            </a:br>
            <a:r>
              <a:rPr lang="ar-IQ" sz="4800" dirty="0"/>
              <a:t>د.سلمى حتيتة رحيمة </a:t>
            </a:r>
            <a:br>
              <a:rPr lang="ar-IQ" sz="4800" dirty="0"/>
            </a:br>
            <a:r>
              <a:rPr lang="ar-IQ" sz="4800" dirty="0"/>
              <a:t> </a:t>
            </a:r>
            <a:br>
              <a:rPr lang="ar-IQ" sz="4800" dirty="0"/>
            </a:br>
            <a:r>
              <a:rPr lang="ar-IQ" sz="4800" dirty="0"/>
              <a:t>2019-2020</a:t>
            </a:r>
            <a:br>
              <a:rPr lang="ar-IQ" sz="4800" dirty="0"/>
            </a:br>
            <a:r>
              <a:rPr lang="ar-IQ" sz="4800" dirty="0"/>
              <a:t>قسم الادارة العامة</a:t>
            </a:r>
            <a:r>
              <a:rPr lang="ar-IQ" dirty="0"/>
              <a:t> </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60070" y="60900"/>
            <a:ext cx="7955280" cy="6370975"/>
          </a:xfrm>
          <a:prstGeom prst="rect">
            <a:avLst/>
          </a:prstGeom>
        </p:spPr>
        <p:txBody>
          <a:bodyPr wrap="square">
            <a:spAutoFit/>
          </a:bodyPr>
          <a:lstStyle/>
          <a:p>
            <a:pPr algn="r"/>
            <a:r>
              <a:rPr lang="ar-IQ" sz="2400" dirty="0"/>
              <a:t>مفهوم اللامركزيّة الإداريّة ورد تعريف اللامركزيّة في قاموس المعجم الوسيط على أنّها: توزيع الوظيفة الإداريّة بين جهاز مركزيّ، وإدارات أخرى، وهي تعني على المستوى العامّ: تحويل السُّلطة إلى الأقاليم، والولايات، وجَعْلها تَتمتَّعُ باستقْلاليَّةٍ في تَسييرِ شُؤونها الخاصَّة عكس المركزيَّة.[٢] أمّا اصطلاحاً، فقد تعدَّدت التعريفات التي تناولت مفهوم اللامركزيّة الإداريّة، وفي ما يأتي بعض هذه التعريفات: عرَّفها (خاشقجي) على أنّها: "إسناد سُلطة اتِّخاذ القرارات، وإصدار الأوامر، والتعليمات، إلى بعض المرؤوسين في المُستويات الإداريّة الأدنى داخل التنظيم الإداريّ".[٣] عرَّفها (وايت) على أنّها: " نقل الصلاحية، تشريعيّة كانت، أو قضائيّة، أو إداريّة من المُستويات الحكوميّة العامّة إلى المُستويات الدُّنيا".[٤] عرَّفها (جلاوي) على أنّها: "أسلوب من أساليب تنظيم العمل، حيث تُمنَح الوحدات المختلفة قَدراً كبيراً من الإدارة الذاتيّة، وهذا يعني مَنح الصلاحيّات، والمسؤوليّات للمُستويات الأدنى في التنظيم".[٤] عرَّفها (البنك الدوليّ) على أنّها: "إسناد مَهامّ جَمع الضرائب، ومَهامّ الإدارة السياسيّة إلى مُستويات حكوميّة أقلّ، وهو مفهوم يتمُّ استخدامه في مختلف أنحاء العالَم على مستويات مختلفة، ولأسباب مختلفة، وبوسائل مختلفة".[٥]</a:t>
            </a:r>
            <a:br>
              <a:rPr lang="ar-IQ" sz="2400" dirty="0"/>
            </a:br>
            <a:br>
              <a:rPr lang="ar-IQ" sz="2400" dirty="0"/>
            </a:br>
            <a:endParaRPr lang="en-US" sz="2400" dirty="0"/>
          </a:p>
        </p:txBody>
      </p:sp>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2940" y="792331"/>
            <a:ext cx="7829550" cy="5262979"/>
          </a:xfrm>
          <a:prstGeom prst="rect">
            <a:avLst/>
          </a:prstGeom>
        </p:spPr>
        <p:txBody>
          <a:bodyPr wrap="square">
            <a:spAutoFit/>
          </a:bodyPr>
          <a:lstStyle/>
          <a:p>
            <a:pPr algn="r"/>
            <a:r>
              <a:rPr lang="ar-IQ" sz="2400" dirty="0"/>
              <a:t>مُقوِّمات اللامركزيّة الإداريّة </a:t>
            </a:r>
          </a:p>
          <a:p>
            <a:pPr algn="r"/>
            <a:r>
              <a:rPr lang="ar-IQ" sz="2400" dirty="0"/>
              <a:t>يعتمد النظام اللامركزيّ على عدّة مُقوِّمات، ومن أبرزها ما يأتي:[١] استقلال الهيئات اللامركزيّة عن السُّلطة المركزيّة؛ حيث لا بُدّ من تمتُّع الهيئات اللامركزيّة للسُّلطة المركزيّة بالاستقلاليّة من النواحي الماليّة، والإداريّة؛ حتى تتمكّن من ممارسة الوظيفة الإداريّة التي تقتضي منها البتّ في بعض الأمور بشكل نهائيّ، بالإضافة إلى سُلطة التقرير. وجود مصالح ذاتيّة مُتميِّزة؛ حيث إنّ اللامركزيّة تتطلَّب ضرورة مشاركة الوحدات في إدارة المصالح الخاصّة بإقليمٍ، ومستوىً مُعيَّن، على اعتبار كفاءتها، واستجابتها لأولويّات الأفراد، وحاجاتهم، ومن هذا المُنطلق يبرزُ معياران، هما: تحديد اختصاصات الهيئات اللامركزيّة على سبيل الحصر، بحيث تُدرَج قائمة فيها ذِكرٌ مُحدَّد لاختصاصات الهيئات اللامركزيّة، علماً بأنّه لا يحقّ للوحدات اتِّخاذ القرارات في المسائل التي لم ترد في القائمة. ومن الجدير بالذكر أنّ هذا الأسلوب يُعرف ب(الأسلوب الإنجليزيّ). تحديد اختصاصات السُّلطات المَحلّية طبقاً لقاعدة عامّة، بحيث يتمّ وضع معيار عامّ يتمّ فيه توضيح ما يمكن اعتباره اختصاصاً محلّياً، </a:t>
            </a:r>
            <a:endParaRPr lang="en-US" sz="2400" dirty="0"/>
          </a:p>
        </p:txBody>
      </p:sp>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60" y="1049149"/>
            <a:ext cx="7726680" cy="3416320"/>
          </a:xfrm>
          <a:prstGeom prst="rect">
            <a:avLst/>
          </a:prstGeom>
        </p:spPr>
        <p:txBody>
          <a:bodyPr wrap="square">
            <a:spAutoFit/>
          </a:bodyPr>
          <a:lstStyle/>
          <a:p>
            <a:pPr algn="r"/>
            <a:r>
              <a:rPr lang="ar-IQ" sz="2400" dirty="0"/>
              <a:t>مع ترك تحديد مضمونه للوحدات المحلّية نفسها، وبإشراف، ومراقبة من السُّلطة المركزيّة، علماً بأنّ هذا الأسلوب يُعرَف ب(الأسلوب الفرنسيّ). الإشراف والرقابة من قِبَل السُّلطة المركزيّة؛ فعلى الرغم من ضرورة تمتُّع الهيئات المحلّية اللامركزيّة بالاستقلاليّة، إلّا أنّ هذه الاستقلاليّة لا تكون تامّة؛ لأنّ ذلك من شأنه التسبُّب في إحداث العديد من المشاكل، ولضمان تحقيق الإدارة الجيّدة، فإنّه لا بُدّ من وجود إشراف، ورقابة من قِبَل السُّلطة المركزيّة ضمن حدود القانون.</a:t>
            </a:r>
            <a:br>
              <a:rPr lang="ar-IQ" sz="2400" dirty="0"/>
            </a:br>
            <a:br>
              <a:rPr lang="ar-IQ" sz="2400" dirty="0"/>
            </a:br>
            <a:endParaRPr lang="en-US" sz="2400" dirty="0"/>
          </a:p>
        </p:txBody>
      </p:sp>
    </p:spTree>
    <p:extLst>
      <p:ext uri="{BB962C8B-B14F-4D97-AF65-F5344CB8AC3E}">
        <p14:creationId xmlns:p14="http://schemas.microsoft.com/office/powerpoint/2010/main" val="2118073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453</Words>
  <Application>Microsoft Office PowerPoint</Application>
  <PresentationFormat>عرض على الشاشة (4:3)</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Office Theme</vt:lpstr>
      <vt:lpstr>اللامركزية الادارية د.سلمى حتيتة رحيمة    2019-2020 قسم الادارة العامة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52</cp:revision>
  <dcterms:created xsi:type="dcterms:W3CDTF">2020-03-24T08:03:13Z</dcterms:created>
  <dcterms:modified xsi:type="dcterms:W3CDTF">2020-11-28T10:13:06Z</dcterms:modified>
</cp:coreProperties>
</file>