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1" r:id="rId9"/>
    <p:sldId id="263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66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20/03/1442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20/03/1442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20/03/1442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20/03/1442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20/03/1442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20/03/1442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20/03/1442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20/03/1442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20/03/1442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20/03/1442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20/03/1442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20/03/1442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24404" y="27472"/>
            <a:ext cx="5105400" cy="2868168"/>
          </a:xfrm>
        </p:spPr>
        <p:txBody>
          <a:bodyPr>
            <a:normAutofit/>
          </a:bodyPr>
          <a:lstStyle/>
          <a:p>
            <a:pPr algn="ctr"/>
            <a:r>
              <a:rPr lang="ar-IQ" dirty="0"/>
              <a:t>الفصل الاول "التسويق باعتباره تخصص أعمال"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3214678" y="2967335"/>
            <a:ext cx="571504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IQ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أ.د.سعدون حمود جثير </a:t>
            </a:r>
            <a:r>
              <a:rPr lang="ar-IQ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الربيعاوي</a:t>
            </a:r>
          </a:p>
          <a:p>
            <a:pPr algn="ctr"/>
            <a:r>
              <a:rPr lang="ar-IQ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قسم ادارة اعمال</a:t>
            </a:r>
          </a:p>
          <a:p>
            <a:pPr algn="ctr"/>
            <a:r>
              <a:rPr lang="ar-IQ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الدراسات العليا / الدكتوراه </a:t>
            </a:r>
            <a:endParaRPr lang="ar-IQ" sz="3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ar-IQ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كلية </a:t>
            </a:r>
            <a:r>
              <a:rPr lang="ar-IQ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الإدارة والاقتصاد</a:t>
            </a:r>
          </a:p>
          <a:p>
            <a:pPr algn="ctr"/>
            <a:r>
              <a:rPr lang="ar-IQ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جامعة بغداد</a:t>
            </a:r>
            <a:endParaRPr lang="ar-SA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1"/>
            <a:ext cx="1080120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7" y="-90139"/>
            <a:ext cx="1262063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IQ" dirty="0"/>
              <a:t>دور الأطر في التسويق </a:t>
            </a:r>
            <a:r>
              <a:rPr lang="en-US" dirty="0"/>
              <a:t>The Role of Frameworks in Marketing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8143900" cy="592933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r" rtl="1">
              <a:buFont typeface="Wingdings" pitchFamily="2" charset="2"/>
              <a:buChar char="q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جعلت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أسواق اليوم ديناميكية للغاية ولا يمكن التنبؤ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بها، نتيجة:- </a:t>
            </a:r>
          </a:p>
          <a:p>
            <a:pPr algn="r" rtl="1"/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النمو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السريع للابداع</a:t>
            </a:r>
          </a:p>
          <a:p>
            <a:pPr algn="r" rtl="1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والابتكارات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التكنولوجية</a:t>
            </a:r>
          </a:p>
          <a:p>
            <a:pPr algn="r" rtl="1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والعولمة المتزايدة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باستمرار</a:t>
            </a:r>
          </a:p>
          <a:p>
            <a:pPr algn="r" rtl="1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وظهور نماذج أعمال جديدة </a:t>
            </a:r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التعقيد المتزايد للبيئة</a:t>
            </a:r>
          </a:p>
          <a:p>
            <a:pPr marL="0" indent="0" algn="r" rtl="1">
              <a:buNone/>
            </a:pPr>
            <a:endParaRPr lang="en-US" b="1" dirty="0" smtClean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239000" cy="1323010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IQ" sz="3100" dirty="0" smtClean="0"/>
              <a:t>س-اهمية الاطر في التسويق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9416"/>
            <a:ext cx="8001024" cy="5105732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dirty="0" smtClean="0"/>
              <a:t> </a:t>
            </a:r>
            <a:r>
              <a:rPr lang="ar-IQ" sz="2800" b="1" dirty="0">
                <a:latin typeface="Agency FB" pitchFamily="34" charset="0"/>
                <a:cs typeface="Simplified Arabic" pitchFamily="18" charset="-78"/>
              </a:rPr>
              <a:t>تسهل الأطر اتخاذ القرارات بعدة </a:t>
            </a:r>
            <a:r>
              <a:rPr lang="ar-IQ" sz="2800" b="1" dirty="0" smtClean="0">
                <a:latin typeface="Agency FB" pitchFamily="34" charset="0"/>
                <a:cs typeface="Simplified Arabic" pitchFamily="18" charset="-78"/>
              </a:rPr>
              <a:t>طرق.</a:t>
            </a:r>
          </a:p>
          <a:p>
            <a:pPr algn="r" rtl="1"/>
            <a:r>
              <a:rPr lang="ar-IQ" sz="2800" b="1" dirty="0" smtClean="0">
                <a:latin typeface="Agency FB" pitchFamily="34" charset="0"/>
                <a:cs typeface="Simplified Arabic" pitchFamily="18" charset="-78"/>
              </a:rPr>
              <a:t> </a:t>
            </a:r>
            <a:r>
              <a:rPr lang="ar-IQ" sz="2800" b="1" dirty="0">
                <a:latin typeface="Agency FB" pitchFamily="34" charset="0"/>
                <a:cs typeface="Simplified Arabic" pitchFamily="18" charset="-78"/>
              </a:rPr>
              <a:t>كما تساعد الأطر على تحديد الأساليب البديلة للتفكير في مهمة اتخاذ القرار </a:t>
            </a:r>
            <a:r>
              <a:rPr lang="ar-IQ" sz="2800" b="1" dirty="0" smtClean="0">
                <a:latin typeface="Agency FB" pitchFamily="34" charset="0"/>
                <a:cs typeface="Simplified Arabic" pitchFamily="18" charset="-78"/>
              </a:rPr>
              <a:t>.</a:t>
            </a:r>
          </a:p>
          <a:p>
            <a:pPr algn="r" rtl="1"/>
            <a:r>
              <a:rPr lang="ar-IQ" sz="2800" b="1" dirty="0" smtClean="0">
                <a:latin typeface="Agency FB" pitchFamily="34" charset="0"/>
                <a:cs typeface="Simplified Arabic" pitchFamily="18" charset="-78"/>
              </a:rPr>
              <a:t> </a:t>
            </a:r>
            <a:r>
              <a:rPr lang="ar-IQ" sz="2800" b="1" dirty="0">
                <a:latin typeface="Agency FB" pitchFamily="34" charset="0"/>
                <a:cs typeface="Simplified Arabic" pitchFamily="18" charset="-78"/>
              </a:rPr>
              <a:t>وبالتالي تزود المدراء بفهم أفضل للمشكلة التي يحاولون حلها. </a:t>
            </a:r>
            <a:endParaRPr lang="ar-IQ" sz="2800" b="1" dirty="0" smtClean="0">
              <a:latin typeface="Agency FB" pitchFamily="34" charset="0"/>
              <a:cs typeface="Simplified Arabic" pitchFamily="18" charset="-78"/>
            </a:endParaRPr>
          </a:p>
          <a:p>
            <a:pPr algn="r" rtl="1"/>
            <a:r>
              <a:rPr lang="ar-IQ" sz="2800" b="1" dirty="0" smtClean="0">
                <a:latin typeface="Agency FB" pitchFamily="34" charset="0"/>
                <a:cs typeface="Simplified Arabic" pitchFamily="18" charset="-78"/>
              </a:rPr>
              <a:t> </a:t>
            </a:r>
            <a:r>
              <a:rPr lang="ar-IQ" sz="2800" b="1" dirty="0">
                <a:latin typeface="Agency FB" pitchFamily="34" charset="0"/>
                <a:cs typeface="Simplified Arabic" pitchFamily="18" charset="-78"/>
              </a:rPr>
              <a:t>المساعدة في صياغة المشكلة </a:t>
            </a:r>
            <a:r>
              <a:rPr lang="ar-IQ" sz="2800" b="1" dirty="0" smtClean="0">
                <a:latin typeface="Agency FB" pitchFamily="34" charset="0"/>
                <a:cs typeface="Simplified Arabic" pitchFamily="18" charset="-78"/>
              </a:rPr>
              <a:t>.</a:t>
            </a:r>
          </a:p>
          <a:p>
            <a:pPr algn="r" rtl="1"/>
            <a:r>
              <a:rPr lang="ar-IQ" sz="2800" b="1" dirty="0" smtClean="0">
                <a:latin typeface="Agency FB" pitchFamily="34" charset="0"/>
                <a:cs typeface="Simplified Arabic" pitchFamily="18" charset="-78"/>
              </a:rPr>
              <a:t> </a:t>
            </a:r>
            <a:r>
              <a:rPr lang="ar-IQ" sz="2800" b="1" dirty="0">
                <a:latin typeface="Agency FB" pitchFamily="34" charset="0"/>
                <a:cs typeface="Simplified Arabic" pitchFamily="18" charset="-78"/>
              </a:rPr>
              <a:t>توفر الأطر عادةً نهجًا عامًا لتحديد الحلول البديلة. </a:t>
            </a:r>
            <a:endParaRPr lang="ar-IQ" sz="2800" b="1" dirty="0" smtClean="0">
              <a:latin typeface="Agency FB" pitchFamily="34" charset="0"/>
              <a:cs typeface="Simplified Arabic" pitchFamily="18" charset="-78"/>
            </a:endParaRPr>
          </a:p>
          <a:p>
            <a:pPr algn="r" rtl="1"/>
            <a:r>
              <a:rPr lang="ar-IQ" sz="2800" b="1" dirty="0" smtClean="0">
                <a:latin typeface="Agency FB" pitchFamily="34" charset="0"/>
                <a:cs typeface="Simplified Arabic" pitchFamily="18" charset="-78"/>
              </a:rPr>
              <a:t>تعزز </a:t>
            </a:r>
            <a:r>
              <a:rPr lang="ar-IQ" sz="2800" b="1" dirty="0">
                <a:latin typeface="Agency FB" pitchFamily="34" charset="0"/>
                <a:cs typeface="Simplified Arabic" pitchFamily="18" charset="-78"/>
              </a:rPr>
              <a:t>الأطر عملية صنع القرار من خلال توفير مفردات مشتركة لمناقشة القضايا </a:t>
            </a:r>
            <a:r>
              <a:rPr lang="ar-IQ" sz="2800" b="1" dirty="0" smtClean="0">
                <a:latin typeface="Agency FB" pitchFamily="34" charset="0"/>
                <a:cs typeface="Simplified Arabic" pitchFamily="18" charset="-78"/>
              </a:rPr>
              <a:t>.</a:t>
            </a:r>
          </a:p>
          <a:p>
            <a:pPr algn="r" rtl="1"/>
            <a:r>
              <a:rPr lang="ar-IQ" sz="2800" b="1" dirty="0" smtClean="0">
                <a:latin typeface="Agency FB" pitchFamily="34" charset="0"/>
                <a:cs typeface="Simplified Arabic" pitchFamily="18" charset="-78"/>
              </a:rPr>
              <a:t> </a:t>
            </a:r>
            <a:r>
              <a:rPr lang="ar-IQ" sz="2800" b="1" dirty="0">
                <a:latin typeface="Agency FB" pitchFamily="34" charset="0"/>
                <a:cs typeface="Simplified Arabic" pitchFamily="18" charset="-78"/>
              </a:rPr>
              <a:t>وتبسيط التواصل بين الكيانات المشاركة في عملية التسويق</a:t>
            </a:r>
            <a:r>
              <a:rPr lang="ar-IQ" sz="2800" b="1" dirty="0" smtClean="0">
                <a:latin typeface="Agency FB" pitchFamily="34" charset="0"/>
                <a:cs typeface="Simplified Arabic" pitchFamily="18" charset="-78"/>
              </a:rPr>
              <a:t>.</a:t>
            </a:r>
          </a:p>
          <a:p>
            <a:pPr algn="r" rtl="1"/>
            <a:r>
              <a:rPr lang="ar-IQ" sz="2800" b="1" dirty="0">
                <a:latin typeface="Agency FB" pitchFamily="34" charset="0"/>
              </a:rPr>
              <a:t>توفر نهجًا عامًا يمكّن المدراء من تحديد الحل الأمثل لمشكلة معينة.</a:t>
            </a:r>
            <a:endParaRPr lang="en-US" sz="2800" b="1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 algn="r" rtl="1"/>
            <a:r>
              <a:rPr lang="ar-IQ" dirty="0"/>
              <a:t>تلخيص المشكلة المطروحة في سيناريو أكثر عمومية حيث يقدم إطار العمل حلاً محددًا مسبقًا ثم تطبيق هذا الحل من اجل حل المشكلة المحددة. </a:t>
            </a:r>
            <a:endParaRPr lang="ar-IQ" dirty="0" smtClean="0"/>
          </a:p>
          <a:p>
            <a:pPr algn="r" rtl="1"/>
            <a:r>
              <a:rPr lang="ar-IQ" dirty="0"/>
              <a:t>ومن خلال الاعتماد على المعرفة المجردة التي تم التقاطها في أطر العمل ، يمكن للمدير أن يتجنب بشكل فاعل عملية التعلم القائمة على التجربة والخطأ.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95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وتشمل العوامل الخمسة الاتية :</a:t>
            </a:r>
            <a:endParaRPr lang="en-US" dirty="0" smtClean="0"/>
          </a:p>
          <a:p>
            <a:pPr algn="r" rtl="1"/>
            <a:r>
              <a:rPr lang="ar-IQ" dirty="0" smtClean="0"/>
              <a:t> </a:t>
            </a:r>
            <a:r>
              <a:rPr lang="ar-IQ" dirty="0"/>
              <a:t>رغبة الزبون في </a:t>
            </a:r>
            <a:r>
              <a:rPr lang="ar-IQ" dirty="0" smtClean="0"/>
              <a:t>الدفع</a:t>
            </a:r>
            <a:endParaRPr lang="en-US" dirty="0" smtClean="0"/>
          </a:p>
          <a:p>
            <a:pPr algn="r" rtl="1"/>
            <a:r>
              <a:rPr lang="ar-IQ" dirty="0" smtClean="0"/>
              <a:t>والتسعير التنافسي</a:t>
            </a:r>
            <a:endParaRPr lang="en-US" dirty="0" smtClean="0"/>
          </a:p>
          <a:p>
            <a:pPr algn="r" rtl="1"/>
            <a:r>
              <a:rPr lang="ar-IQ" dirty="0" smtClean="0"/>
              <a:t>وتكاليف </a:t>
            </a:r>
            <a:r>
              <a:rPr lang="ar-IQ" dirty="0"/>
              <a:t>الشركة وأهدافها </a:t>
            </a:r>
            <a:endParaRPr lang="en-US" dirty="0" smtClean="0"/>
          </a:p>
          <a:p>
            <a:pPr algn="r" rtl="1"/>
            <a:r>
              <a:rPr lang="ar-IQ" dirty="0" smtClean="0"/>
              <a:t> </a:t>
            </a:r>
            <a:r>
              <a:rPr lang="ar-IQ" dirty="0"/>
              <a:t>وهوامش المتعاون (المورد والموزع) </a:t>
            </a:r>
            <a:endParaRPr lang="en-US" dirty="0" smtClean="0"/>
          </a:p>
          <a:p>
            <a:pPr algn="r" rtl="1"/>
            <a:r>
              <a:rPr lang="ar-IQ" dirty="0" smtClean="0"/>
              <a:t> </a:t>
            </a:r>
            <a:r>
              <a:rPr lang="ar-IQ" dirty="0"/>
              <a:t>والسياق </a:t>
            </a:r>
            <a:r>
              <a:rPr lang="ar-IQ" dirty="0" smtClean="0"/>
              <a:t>الحالي الاقتصادي </a:t>
            </a:r>
            <a:r>
              <a:rPr lang="ar-IQ" dirty="0"/>
              <a:t>والتنظيمي والتكنولوجي الشامل الذي تعمل فيه الشركة</a:t>
            </a:r>
            <a:r>
              <a:rPr lang="ar-IQ" dirty="0" smtClean="0"/>
              <a:t>.</a:t>
            </a:r>
          </a:p>
          <a:p>
            <a:pPr marL="0" indent="0" algn="r" rtl="1">
              <a:buNone/>
            </a:pPr>
            <a:r>
              <a:rPr lang="ar-IQ" dirty="0"/>
              <a:t>كلمات الفيلسوف الفرنسي رينيه ديكارت حيث يقول: "كل مشكلة قمت بحلها أصبحت قاعدة ، عملت بها في حل المشكلات الأخرى"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43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dirty="0" smtClean="0"/>
              <a:t>يتضمن </a:t>
            </a:r>
            <a:r>
              <a:rPr lang="ar-IQ" sz="2400" dirty="0"/>
              <a:t>الاستخدام الفاعل لأطر العمل كأداة لحل المشكلات الإدارية ثلاث خطوات رئيسية </a:t>
            </a:r>
            <a:r>
              <a:rPr lang="ar-IQ" sz="2400" dirty="0" smtClean="0"/>
              <a:t>:-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IQ" dirty="0"/>
              <a:t>يحتاج المدير إلى تعميم المشكلة المحددة المطروحة (على سبيل المثال ، كيفية تسعير هاتف محمول جديد) الى مشكلة يمكن معالجتها بواسطة إطار عمل معين (على سبيل المثال ، كيفية تسعير منتج جديد). </a:t>
            </a:r>
            <a:endParaRPr lang="ar-IQ" dirty="0" smtClean="0"/>
          </a:p>
          <a:p>
            <a:pPr algn="r" rtl="1"/>
            <a:r>
              <a:rPr lang="ar-IQ" dirty="0" smtClean="0"/>
              <a:t>يحتاج </a:t>
            </a:r>
            <a:r>
              <a:rPr lang="ar-IQ" dirty="0"/>
              <a:t>المدير إلى تحديد إطار عمل من شأنه المساعدة في الإجابة على مشكلة محددة (على سبيل المثال ، إطار عمل 5-</a:t>
            </a:r>
            <a:r>
              <a:rPr lang="en-US" dirty="0" smtClean="0"/>
              <a:t>C </a:t>
            </a:r>
            <a:r>
              <a:rPr lang="ar-IQ" dirty="0" smtClean="0"/>
              <a:t>) واستخدامه </a:t>
            </a:r>
            <a:r>
              <a:rPr lang="ar-IQ" dirty="0"/>
              <a:t>لاشتقاق حل عام. </a:t>
            </a:r>
            <a:endParaRPr lang="ar-IQ" dirty="0" smtClean="0"/>
          </a:p>
          <a:p>
            <a:pPr algn="r" rtl="1"/>
            <a:r>
              <a:rPr lang="ar-IQ" dirty="0" smtClean="0"/>
              <a:t>يحتاج </a:t>
            </a:r>
            <a:r>
              <a:rPr lang="ar-IQ" dirty="0"/>
              <a:t>المدير إلى تطبيق الحل الذي تم تعميمه والمنصوص عليه في إطار العمل على المشكلة المحددة ، ويمكن أن يساعد الاعتماد على المعرفة العامة التي تم الحصول عليها في أطر عمل المدراء على التحايل على نهج التجربة والخطأ لحل مشاكل العمل </a:t>
            </a:r>
            <a:r>
              <a:rPr lang="ar-IQ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1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239000" cy="720080"/>
          </a:xfrm>
        </p:spPr>
        <p:txBody>
          <a:bodyPr>
            <a:normAutofit/>
          </a:bodyPr>
          <a:lstStyle/>
          <a:p>
            <a:pPr algn="r" rtl="1"/>
            <a:r>
              <a:rPr lang="ar-IQ" sz="2800" dirty="0"/>
              <a:t>الشكل 1: دور الأطر في إدارة التسويق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669674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807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اختلاف الاطر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تختلف </a:t>
            </a:r>
            <a:r>
              <a:rPr lang="ar-IQ" dirty="0"/>
              <a:t>الأطر في عموميتها ، حيث </a:t>
            </a:r>
            <a:r>
              <a:rPr lang="ar-IQ" dirty="0" smtClean="0"/>
              <a:t>:- </a:t>
            </a:r>
          </a:p>
          <a:p>
            <a:pPr algn="r" rtl="1"/>
            <a:r>
              <a:rPr lang="ar-IQ" dirty="0" smtClean="0"/>
              <a:t>يعالج </a:t>
            </a:r>
            <a:r>
              <a:rPr lang="ar-IQ" dirty="0"/>
              <a:t>البعض قضايا إستراتيجية أكثر جوهرية ، مثل تحديد الزبائن المستهدفين وتطوير عرض القيمة لهؤلاء </a:t>
            </a:r>
            <a:r>
              <a:rPr lang="ar-IQ" dirty="0" smtClean="0"/>
              <a:t>الزبائن.</a:t>
            </a:r>
          </a:p>
          <a:p>
            <a:pPr algn="r" rtl="1"/>
            <a:r>
              <a:rPr lang="ar-IQ" dirty="0" smtClean="0"/>
              <a:t> بينما </a:t>
            </a:r>
            <a:r>
              <a:rPr lang="ar-IQ" dirty="0"/>
              <a:t>يتعامل البعض الآخر مع قضايا أكثر تحديدًا </a:t>
            </a:r>
            <a:r>
              <a:rPr lang="ar-IQ" dirty="0" smtClean="0"/>
              <a:t>، مثل </a:t>
            </a:r>
            <a:r>
              <a:rPr lang="ar-IQ" dirty="0"/>
              <a:t>تطوير المنتجات والعلامات التجارية والتسعير والترويج والتوزيع.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04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تنزيل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571612"/>
            <a:ext cx="7858180" cy="378621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820122"/>
          </a:xfrm>
        </p:spPr>
        <p:txBody>
          <a:bodyPr/>
          <a:lstStyle/>
          <a:p>
            <a:pPr algn="ctr" rtl="1"/>
            <a:r>
              <a:rPr lang="ar-IQ" dirty="0" smtClean="0"/>
              <a:t> التسويق والمبيعات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  <a:ln>
            <a:solidFill>
              <a:srgbClr val="FF3399"/>
            </a:solidFill>
          </a:ln>
        </p:spPr>
        <p:txBody>
          <a:bodyPr>
            <a:normAutofit fontScale="92500"/>
          </a:bodyPr>
          <a:lstStyle/>
          <a:p>
            <a:pPr algn="r" rtl="1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التسويق "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هو النشاط التجاري من وجهة نظر نتائجه النهائية ، أي من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وجهة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نظر الزبون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"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(بيتر دراكر ، مؤسس نظرية الإدارة الحديثة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).</a:t>
            </a:r>
          </a:p>
          <a:p>
            <a:pPr algn="r" rtl="1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المبيعات (بيع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المزيد من الأشياء لعدد أكبر من الناس ومقابل الحصول على مزيد من المال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).</a:t>
            </a:r>
          </a:p>
          <a:p>
            <a:pPr marL="0" indent="0" algn="r" rtl="1">
              <a:buNone/>
            </a:pPr>
            <a:r>
              <a:rPr lang="ar-IQ" b="1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الالتباس حول طبيعة </a:t>
            </a:r>
            <a:r>
              <a:rPr lang="ar-IQ" b="1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التسويق</a:t>
            </a:r>
          </a:p>
          <a:p>
            <a:pPr marL="0" indent="0" algn="r" rtl="1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1- غالبًا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ما يفكر المدراء في التسويق من حيث الأنشطة التكتيكية مثل </a:t>
            </a:r>
            <a:r>
              <a:rPr lang="ar-IQ" b="1" dirty="0">
                <a:solidFill>
                  <a:schemeClr val="accent3"/>
                </a:solidFill>
                <a:latin typeface="Simplified Arabic" pitchFamily="18" charset="-78"/>
                <a:cs typeface="Simplified Arabic" pitchFamily="18" charset="-78"/>
              </a:rPr>
              <a:t>المبيعات والإعلان والترويج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. وفي الواقع يُنظر إلى التسويق داخل العديد من المؤسسات على أنه </a:t>
            </a:r>
            <a:r>
              <a:rPr lang="ar-IQ" b="1" dirty="0">
                <a:solidFill>
                  <a:schemeClr val="bg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نشاط مصمم لدعم المبيعات من خلال مساعدة المدراء على بيع المزيد من منتجات الشركة وخدماتها</a:t>
            </a:r>
            <a:r>
              <a:rPr lang="ar-IQ" b="1" dirty="0" smtClean="0">
                <a:solidFill>
                  <a:schemeClr val="bg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0" indent="0" algn="r" rtl="1">
              <a:buNone/>
            </a:pPr>
            <a:r>
              <a:rPr lang="ar-IQ" b="1" dirty="0">
                <a:solidFill>
                  <a:schemeClr val="bg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2- تعتبر وجهة نظر التسويق كنشاط مصمم لدعم البيع هي وجهة نظر </a:t>
            </a:r>
            <a:r>
              <a:rPr lang="ar-IQ" b="1" dirty="0">
                <a:solidFill>
                  <a:schemeClr val="accent6"/>
                </a:solidFill>
                <a:latin typeface="Simplified Arabic" pitchFamily="18" charset="-78"/>
                <a:cs typeface="Simplified Arabic" pitchFamily="18" charset="-78"/>
              </a:rPr>
              <a:t>شائعة</a:t>
            </a:r>
            <a:r>
              <a:rPr lang="ar-IQ" b="1" dirty="0">
                <a:solidFill>
                  <a:schemeClr val="bg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بشكل خاص بين المنظمات التي يتمثل نشاطها الأساسي في بيع مخزونات كبيرة من المنتجات المخزنة. </a:t>
            </a:r>
            <a:endParaRPr lang="ar-IQ" b="1" dirty="0" smtClean="0">
              <a:solidFill>
                <a:schemeClr val="bg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609446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تنظر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الشركات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إلى هدف التسويق على أنه "بيع المزيد من الأشياء لعدد أكبر من الأشخاص وبالتالي الحصول على مزيد من المال". ويجد العديد من المدراء وجهة النظر هذه </a:t>
            </a:r>
            <a:r>
              <a:rPr lang="ar-IQ" b="1" dirty="0">
                <a:solidFill>
                  <a:schemeClr val="accent6"/>
                </a:solidFill>
                <a:latin typeface="Simplified Arabic" pitchFamily="18" charset="-78"/>
                <a:cs typeface="Simplified Arabic" pitchFamily="18" charset="-78"/>
              </a:rPr>
              <a:t>جذابة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 لأنها بديهية وواضحة وموجزة. وتكمن</a:t>
            </a:r>
            <a:r>
              <a:rPr lang="ar-IQ" b="1" dirty="0">
                <a:solidFill>
                  <a:schemeClr val="accent6"/>
                </a:solidFill>
                <a:latin typeface="Simplified Arabic" pitchFamily="18" charset="-78"/>
                <a:cs typeface="Simplified Arabic" pitchFamily="18" charset="-78"/>
              </a:rPr>
              <a:t> مشكلة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وجهة النظر هذه في أنها تصف التسويق كونه نشاطًا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تجاريًا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مرتبطًا بالمبيعات فقط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التسويق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كنظام عمل أوسع بكثير من المبيعات حيث أنه يشمل جميع جوانب تطوير العرض الذي سيتم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بيعه.</a:t>
            </a:r>
          </a:p>
          <a:p>
            <a:pPr algn="r" rtl="1"/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الهدف من التسويق هو إنشاء منتج يباع وليس بيع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منتج.</a:t>
            </a:r>
          </a:p>
          <a:p>
            <a:pPr algn="r" rtl="1"/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التسويق يعمل على تسهيل البيع بالتأكيد ، إلا أن هذا يمثل جزءًا فقط من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نطاقه</a:t>
            </a:r>
          </a:p>
          <a:p>
            <a:pPr algn="r" rtl="1"/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. التسويق ليس فقط أوسع من البيع ، وليس نشاطًا متخصصًا على الإطلاق ، كما كتب بيتر دراكر ، الفيلسوف والكاتب التجاري ، الذي يعتبره الكثيرون مؤسس علم الإدارة الحديثة. إنه يشمل العمل بأكمله. فالهدف من التسويق هو جعل البيع غير ضروري.</a:t>
            </a:r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1800" y="2276872"/>
            <a:ext cx="45143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IQ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implified Arabic" pitchFamily="18" charset="-78"/>
                <a:cs typeface="Simplified Arabic" pitchFamily="18" charset="-78"/>
              </a:rPr>
              <a:t>الفرق بين التسويق والمبيعات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894382"/>
          </a:xfrm>
        </p:spPr>
        <p:txBody>
          <a:bodyPr>
            <a:normAutofit/>
          </a:bodyPr>
          <a:lstStyle/>
          <a:p>
            <a:pPr algn="r"/>
            <a:r>
              <a:rPr lang="ar-IQ" sz="2800" dirty="0" smtClean="0"/>
              <a:t>التسويق والاعلان</a:t>
            </a: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412776"/>
            <a:ext cx="7239000" cy="5445224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مساواة التسويق بالمبيعات والإعلان وحصة ترويج المبيعات هو مفهوم خاطئ وشائع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حيث :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تعتبر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العديد من المنظمات </a:t>
            </a:r>
            <a:r>
              <a:rPr lang="ar-IQ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التسويق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 أيضًا </a:t>
            </a:r>
            <a:r>
              <a:rPr lang="ar-IQ" b="1" dirty="0">
                <a:solidFill>
                  <a:schemeClr val="tx2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معادلاً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للإعلان </a:t>
            </a:r>
            <a:r>
              <a:rPr lang="ar-IQ" b="1" dirty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وترويج المبيعات</a:t>
            </a:r>
            <a:r>
              <a:rPr lang="ar-IQ" b="1" dirty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وبالتالي يُعرَّف </a:t>
            </a:r>
            <a:r>
              <a:rPr lang="ar-IQ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التسويق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 في كثير من الأحيان بأنه عملية توصيل قيمة سلعة أو خدمة للزبائن - وهو في الواقع تعريف أقرب للإعلان من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تعريف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التسويق .</a:t>
            </a:r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الإعلان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هو جانب واحد فقط من جوانب التسويق وإن كان جانبه الأكثر وضوحا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r" rtl="1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يبدأ </a:t>
            </a:r>
            <a:r>
              <a:rPr lang="ar-IQ" b="1" dirty="0">
                <a:solidFill>
                  <a:srgbClr val="92D050"/>
                </a:solidFill>
                <a:latin typeface="Simplified Arabic" pitchFamily="18" charset="-78"/>
                <a:cs typeface="Simplified Arabic" pitchFamily="18" charset="-78"/>
              </a:rPr>
              <a:t>التسويق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 قبل وقت طويل من تصور </a:t>
            </a:r>
            <a:r>
              <a:rPr lang="ar-IQ" b="1" dirty="0"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الإعلان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 ، حيث يوجه التسويق تطوير العرض الذي سيتم الإعلان عنه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لاحقًا.</a:t>
            </a:r>
          </a:p>
          <a:p>
            <a:pPr algn="r" rtl="1"/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يتم ربط </a:t>
            </a:r>
            <a:r>
              <a:rPr lang="ar-IQ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التسويق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 بعروض </a:t>
            </a:r>
            <a:r>
              <a:rPr lang="ar-IQ" b="1" dirty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ترويج المبيعات </a:t>
            </a:r>
            <a:r>
              <a:rPr lang="ar-IQ" b="1" dirty="0">
                <a:latin typeface="Simplified Arabic" pitchFamily="18" charset="-78"/>
                <a:cs typeface="Simplified Arabic" pitchFamily="18" charset="-78"/>
              </a:rPr>
              <a:t>مثل خصومات الأسعار والقسائم والخصومات. ومع ذلك فإن ترويج المبيعات الذي يهدف إلى حث الزبائن على شراء عروض الشركة يعكس جانبًا واحدًا فقط من جوانب التسويق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42852"/>
            <a:ext cx="8072494" cy="6572296"/>
          </a:xfrm>
        </p:spPr>
        <p:txBody>
          <a:bodyPr>
            <a:normAutofit fontScale="92500"/>
          </a:bodyPr>
          <a:lstStyle/>
          <a:p>
            <a:pPr algn="r" rtl="1"/>
            <a:endParaRPr lang="ar-IQ" dirty="0" smtClean="0"/>
          </a:p>
          <a:p>
            <a:pPr algn="r" rtl="1"/>
            <a:endParaRPr lang="ar-IQ" dirty="0"/>
          </a:p>
          <a:p>
            <a:pPr algn="r" rtl="1"/>
            <a:r>
              <a:rPr lang="ar-IQ" dirty="0" smtClean="0"/>
              <a:t>وجهة نظر بأن </a:t>
            </a:r>
            <a:r>
              <a:rPr lang="ar-IQ" dirty="0" smtClean="0">
                <a:solidFill>
                  <a:srgbClr val="00B050"/>
                </a:solidFill>
              </a:rPr>
              <a:t>للتسويق </a:t>
            </a:r>
            <a:r>
              <a:rPr lang="ar-IQ" dirty="0"/>
              <a:t>كنشاط يساعد على جلب المنتجات إلى السوق </a:t>
            </a:r>
            <a:r>
              <a:rPr lang="ar-IQ" dirty="0">
                <a:solidFill>
                  <a:srgbClr val="C00000"/>
                </a:solidFill>
              </a:rPr>
              <a:t>تتجاهل</a:t>
            </a:r>
            <a:r>
              <a:rPr lang="ar-IQ" dirty="0"/>
              <a:t> دور التسويق في إنشاء المنتجات التي تحتاج إلى </a:t>
            </a:r>
            <a:r>
              <a:rPr lang="ar-IQ" dirty="0" smtClean="0"/>
              <a:t>الترويج</a:t>
            </a:r>
          </a:p>
          <a:p>
            <a:pPr algn="r" rtl="1"/>
            <a:r>
              <a:rPr lang="ar-IQ" dirty="0"/>
              <a:t>يتم تعريف </a:t>
            </a:r>
            <a:r>
              <a:rPr lang="ar-IQ" dirty="0">
                <a:solidFill>
                  <a:srgbClr val="00B050"/>
                </a:solidFill>
              </a:rPr>
              <a:t>التسويق</a:t>
            </a:r>
            <a:r>
              <a:rPr lang="ar-IQ" dirty="0"/>
              <a:t> على أنه </a:t>
            </a:r>
            <a:r>
              <a:rPr lang="ar-IQ" dirty="0">
                <a:solidFill>
                  <a:srgbClr val="C00000"/>
                </a:solidFill>
              </a:rPr>
              <a:t>نشاط تكتيكي</a:t>
            </a:r>
            <a:r>
              <a:rPr lang="ar-IQ" dirty="0"/>
              <a:t>. وإن هذه النظرة هي نظرة ناقصة </a:t>
            </a:r>
            <a:r>
              <a:rPr lang="ar-IQ" dirty="0">
                <a:solidFill>
                  <a:srgbClr val="00B050"/>
                </a:solidFill>
              </a:rPr>
              <a:t>للتسويق</a:t>
            </a:r>
            <a:r>
              <a:rPr lang="ar-IQ" dirty="0"/>
              <a:t> كونه أداة تكتيكية تقتصر على خلق الوعي وتحفيز الزبائن على الشراء وتسهيل المبيعات ، حيث تمنع الشركات من تسخير إمكانات التسويق الكاملة لتطوير استراتيجية عمل شاملة. وما ينقص وجهة النظر هذه هو فهم كيفية </a:t>
            </a:r>
            <a:r>
              <a:rPr lang="ar-IQ" dirty="0">
                <a:solidFill>
                  <a:schemeClr val="bg2">
                    <a:lumMod val="50000"/>
                  </a:schemeClr>
                </a:solidFill>
              </a:rPr>
              <a:t>توافق المبيعات والإعلان والعروض الترويجية </a:t>
            </a:r>
            <a:r>
              <a:rPr lang="ar-IQ" dirty="0"/>
              <a:t>معًا وكيفية ارتباطها بالجوانب التكتيكية الأخرى لعملية التسويق ، بما في ذلك تطوير المنتجات والتسعير والتوزيع. والأهم من ذلك أن وجهة نظر</a:t>
            </a:r>
            <a:r>
              <a:rPr lang="ar-IQ" dirty="0">
                <a:solidFill>
                  <a:srgbClr val="00B050"/>
                </a:solidFill>
              </a:rPr>
              <a:t> التسويق </a:t>
            </a:r>
            <a:r>
              <a:rPr lang="ar-IQ" dirty="0"/>
              <a:t>كأداة تكتيكية لا تتناول مسألة ما الذي يدفع الأنشطة التسويقية الفردية ، وكيف تقوم الشركة بإنشاء عروض لزبائنها المستهدفين ، وكيف تخلق هذه العروض قيمة لهؤلاء الزبائن وللشركة.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694112" y="188640"/>
            <a:ext cx="36215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IQ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وجهات نظر خاطئة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7572428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/>
              <a:t>أساس نظرية التسويق الاستراتيجي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7615262" cy="5054617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en-US" dirty="0" smtClean="0"/>
          </a:p>
          <a:p>
            <a:pPr algn="r" rtl="1"/>
            <a:r>
              <a:rPr lang="ar-IQ" dirty="0"/>
              <a:t>يتضمن </a:t>
            </a:r>
            <a:r>
              <a:rPr lang="ar-IQ" dirty="0">
                <a:solidFill>
                  <a:srgbClr val="92D050"/>
                </a:solidFill>
              </a:rPr>
              <a:t>التسويق</a:t>
            </a:r>
            <a:r>
              <a:rPr lang="ar-IQ" dirty="0"/>
              <a:t> </a:t>
            </a:r>
            <a:r>
              <a:rPr lang="ar-IQ" dirty="0" smtClean="0"/>
              <a:t>التحليل </a:t>
            </a:r>
            <a:r>
              <a:rPr lang="ar-IQ" dirty="0"/>
              <a:t>الاستراتيجي والتخطيط ، مما يوفر الأساس لنجاح عناصره التكتيكية باعتباره تخصصًا استراتيجيًا ، وعليه فإن </a:t>
            </a:r>
            <a:r>
              <a:rPr lang="ar-IQ" dirty="0">
                <a:solidFill>
                  <a:srgbClr val="92D050"/>
                </a:solidFill>
              </a:rPr>
              <a:t>التسويق</a:t>
            </a:r>
            <a:r>
              <a:rPr lang="ar-IQ" dirty="0"/>
              <a:t> يتعلق أولاً وقبل كل شيء </a:t>
            </a:r>
            <a:r>
              <a:rPr lang="ar-IQ" dirty="0">
                <a:solidFill>
                  <a:srgbClr val="FF3399"/>
                </a:solidFill>
              </a:rPr>
              <a:t>بخلق القيمة </a:t>
            </a:r>
            <a:r>
              <a:rPr lang="ar-IQ" dirty="0"/>
              <a:t>من خلال أساليب التسويق المختلفة - مثل </a:t>
            </a:r>
            <a:r>
              <a:rPr lang="ar-IQ" dirty="0">
                <a:solidFill>
                  <a:srgbClr val="C00000"/>
                </a:solidFill>
              </a:rPr>
              <a:t>المبيعات والإعلان والترويج </a:t>
            </a:r>
            <a:r>
              <a:rPr lang="ar-IQ" dirty="0"/>
              <a:t>- وهي وسائل لتحقيق أهداف خلق القيمة للشركة. وإن التركيز على </a:t>
            </a:r>
            <a:r>
              <a:rPr lang="ar-IQ" dirty="0">
                <a:solidFill>
                  <a:srgbClr val="FF3399"/>
                </a:solidFill>
              </a:rPr>
              <a:t>القيمة</a:t>
            </a:r>
            <a:r>
              <a:rPr lang="ar-IQ" dirty="0"/>
              <a:t> يعترف </a:t>
            </a:r>
            <a:r>
              <a:rPr lang="ar-IQ" dirty="0">
                <a:solidFill>
                  <a:srgbClr val="00B050"/>
                </a:solidFill>
              </a:rPr>
              <a:t>بالتسويق</a:t>
            </a:r>
            <a:r>
              <a:rPr lang="ar-IQ" dirty="0"/>
              <a:t> كوظيفة عمل مركزية تتخلل جميع مجالات المؤسسة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00948" cy="1248750"/>
          </a:xfrm>
        </p:spPr>
        <p:txBody>
          <a:bodyPr>
            <a:noAutofit/>
          </a:bodyPr>
          <a:lstStyle/>
          <a:p>
            <a:pPr algn="r" rtl="1"/>
            <a:r>
              <a:rPr lang="ar-IQ" sz="3200" dirty="0"/>
              <a:t>التسويق كعملية لخلق القيمة  </a:t>
            </a:r>
            <a:r>
              <a:rPr lang="en-US" sz="3200" dirty="0"/>
              <a:t>Marketing as a Value-Creation Process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/>
              <a:t>يعرّف البعض</a:t>
            </a:r>
            <a:r>
              <a:rPr lang="ar-IQ" dirty="0">
                <a:solidFill>
                  <a:srgbClr val="00B050"/>
                </a:solidFill>
              </a:rPr>
              <a:t> </a:t>
            </a:r>
            <a:r>
              <a:rPr lang="ar-IQ" b="1" dirty="0">
                <a:solidFill>
                  <a:srgbClr val="00B050"/>
                </a:solidFill>
              </a:rPr>
              <a:t>التسويق</a:t>
            </a:r>
            <a:r>
              <a:rPr lang="ar-IQ" dirty="0">
                <a:solidFill>
                  <a:srgbClr val="00B050"/>
                </a:solidFill>
              </a:rPr>
              <a:t> </a:t>
            </a:r>
            <a:r>
              <a:rPr lang="ar-IQ" dirty="0"/>
              <a:t>على أنه مجال وظيفي - على غرار التمويل والمحاسبة والعمليات – وبهذا يمسك التسويق جانبًا فريدًا من الأنشطة التجارية للشركة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/>
              <a:t>يرى آخرون </a:t>
            </a:r>
            <a:r>
              <a:rPr lang="ar-IQ" b="1" dirty="0">
                <a:solidFill>
                  <a:srgbClr val="00B050"/>
                </a:solidFill>
              </a:rPr>
              <a:t>التسويق</a:t>
            </a:r>
            <a:r>
              <a:rPr lang="ar-IQ" dirty="0"/>
              <a:t> على أنه فلسفة عمل تتمحور حول الزبون ، أي بمعنى اخر هو عملية لنقل المنتجات والخدمات </a:t>
            </a:r>
            <a:r>
              <a:rPr lang="ar-IQ" dirty="0" smtClean="0"/>
              <a:t>من </a:t>
            </a:r>
            <a:r>
              <a:rPr lang="ar-IQ" dirty="0"/>
              <a:t>المفهوم إلى الزبون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/>
              <a:t>ينظر آخرون إلى </a:t>
            </a:r>
            <a:r>
              <a:rPr lang="ar-IQ" b="1" dirty="0">
                <a:solidFill>
                  <a:srgbClr val="00B050"/>
                </a:solidFill>
              </a:rPr>
              <a:t>التسويق</a:t>
            </a:r>
            <a:r>
              <a:rPr lang="ar-IQ" dirty="0"/>
              <a:t> على أنه مجموعة من الأنشطة المحددة التي يشارك فيها المسوقون ، مثل تطوير المنتجات والتسعير والترويج والتوزيع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 smtClean="0"/>
              <a:t>والبعض </a:t>
            </a:r>
            <a:r>
              <a:rPr lang="ar-IQ" dirty="0"/>
              <a:t>يعتبر التسويق مجرد قسم في الشبكة التنظيمية للشركة.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52"/>
            <a:ext cx="8143900" cy="642942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dirty="0" smtClean="0">
                <a:solidFill>
                  <a:srgbClr val="FF3399"/>
                </a:solidFill>
              </a:rPr>
              <a:t>يمكن </a:t>
            </a:r>
            <a:r>
              <a:rPr lang="ar-IQ" dirty="0">
                <a:solidFill>
                  <a:srgbClr val="FF3399"/>
                </a:solidFill>
              </a:rPr>
              <a:t>الاستدلال من خلال وجهات النظر السابقة </a:t>
            </a:r>
            <a:r>
              <a:rPr lang="ar-IQ" dirty="0" smtClean="0">
                <a:solidFill>
                  <a:srgbClr val="FF3399"/>
                </a:solidFill>
              </a:rPr>
              <a:t>والحالية الى ان:- </a:t>
            </a:r>
          </a:p>
          <a:p>
            <a:pPr algn="r" rtl="1"/>
            <a:r>
              <a:rPr lang="ar-IQ" b="1" dirty="0">
                <a:solidFill>
                  <a:srgbClr val="00B050"/>
                </a:solidFill>
              </a:rPr>
              <a:t>التسويق</a:t>
            </a:r>
            <a:r>
              <a:rPr lang="ar-IQ" dirty="0"/>
              <a:t> هو تخصص تجاري ، ومجال وظيفي ، وفلسفة عمل ، ومجموعة من الأنشطة التجارية المحددة </a:t>
            </a:r>
            <a:r>
              <a:rPr lang="ar-IQ" dirty="0" smtClean="0"/>
              <a:t>.</a:t>
            </a:r>
          </a:p>
          <a:p>
            <a:pPr algn="r" rtl="1"/>
            <a:r>
              <a:rPr lang="ar-IQ" b="1" dirty="0" smtClean="0">
                <a:solidFill>
                  <a:srgbClr val="00B050"/>
                </a:solidFill>
              </a:rPr>
              <a:t>التسويق</a:t>
            </a:r>
            <a:r>
              <a:rPr lang="ar-IQ" dirty="0" smtClean="0"/>
              <a:t> وحدة </a:t>
            </a:r>
            <a:r>
              <a:rPr lang="ar-IQ" dirty="0"/>
              <a:t>متميزة في الهيكل التنظيمي للشركة</a:t>
            </a:r>
            <a:r>
              <a:rPr lang="ar-IQ" dirty="0" smtClean="0"/>
              <a:t>.</a:t>
            </a:r>
          </a:p>
          <a:p>
            <a:pPr algn="r" rtl="1"/>
            <a:r>
              <a:rPr lang="ar-IQ" b="1" dirty="0" smtClean="0">
                <a:solidFill>
                  <a:srgbClr val="00B050"/>
                </a:solidFill>
              </a:rPr>
              <a:t>التسويق</a:t>
            </a:r>
            <a:r>
              <a:rPr lang="ar-IQ" dirty="0" smtClean="0"/>
              <a:t> نظام </a:t>
            </a:r>
            <a:r>
              <a:rPr lang="ar-IQ" dirty="0"/>
              <a:t>عمل من خلال وجهة نظر التسويق كفلسفة </a:t>
            </a:r>
            <a:r>
              <a:rPr lang="ar-IQ" dirty="0" smtClean="0"/>
              <a:t>للأعمال.</a:t>
            </a:r>
          </a:p>
          <a:p>
            <a:pPr algn="r" rtl="1"/>
            <a:r>
              <a:rPr lang="ar-IQ" b="1" dirty="0">
                <a:solidFill>
                  <a:srgbClr val="00B050"/>
                </a:solidFill>
              </a:rPr>
              <a:t>التسويق</a:t>
            </a:r>
            <a:r>
              <a:rPr lang="ar-IQ" dirty="0"/>
              <a:t> </a:t>
            </a:r>
            <a:r>
              <a:rPr lang="ar-IQ" dirty="0" smtClean="0"/>
              <a:t>مجموعة </a:t>
            </a:r>
            <a:r>
              <a:rPr lang="ar-IQ" dirty="0"/>
              <a:t>من العمليات والأنشطة التي يتم تنسيقها بواسطة قسم التسويق</a:t>
            </a:r>
            <a:r>
              <a:rPr lang="ar-IQ" dirty="0" smtClean="0"/>
              <a:t>.</a:t>
            </a:r>
          </a:p>
          <a:p>
            <a:pPr algn="r" rtl="1"/>
            <a:r>
              <a:rPr lang="ar-IQ" b="1" dirty="0" smtClean="0">
                <a:solidFill>
                  <a:srgbClr val="00B050"/>
                </a:solidFill>
              </a:rPr>
              <a:t>التسويق</a:t>
            </a:r>
            <a:r>
              <a:rPr lang="ar-IQ" dirty="0" smtClean="0"/>
              <a:t> </a:t>
            </a:r>
            <a:r>
              <a:rPr lang="ar-IQ" dirty="0"/>
              <a:t>هو فن وعلم خلق القيمة من خلال تصميم وإدارة التبادلات الناجحة</a:t>
            </a:r>
            <a:r>
              <a:rPr lang="ar-IQ" dirty="0" smtClean="0"/>
              <a:t>".</a:t>
            </a:r>
          </a:p>
          <a:p>
            <a:pPr algn="r" rtl="1"/>
            <a:r>
              <a:rPr lang="ar-IQ" b="1" dirty="0">
                <a:solidFill>
                  <a:srgbClr val="00B050"/>
                </a:solidFill>
              </a:rPr>
              <a:t>التسويق</a:t>
            </a:r>
            <a:r>
              <a:rPr lang="ar-IQ" dirty="0"/>
              <a:t> فن لأنه غالبًا ما يكون مدفوعًا بإبداع المدير وخياله </a:t>
            </a:r>
            <a:r>
              <a:rPr lang="ar-IQ" dirty="0" smtClean="0"/>
              <a:t>.</a:t>
            </a:r>
          </a:p>
          <a:p>
            <a:pPr algn="r" rtl="1"/>
            <a:r>
              <a:rPr lang="ar-IQ" b="1" dirty="0" smtClean="0">
                <a:solidFill>
                  <a:srgbClr val="00B050"/>
                </a:solidFill>
              </a:rPr>
              <a:t>التسويق</a:t>
            </a:r>
            <a:r>
              <a:rPr lang="ar-IQ" dirty="0" smtClean="0"/>
              <a:t> علم </a:t>
            </a:r>
            <a:r>
              <a:rPr lang="ar-IQ" dirty="0"/>
              <a:t>لأنه يمثل مجموعة من المعرفة العامة حول خلق القيمة.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332656"/>
            <a:ext cx="7553356" cy="6382492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التسويق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 هو تخصص تجاري يتعلق بالأسواق وبالتالي ينصب تركيزه على تبادل السلع والخدمات والأفكار - وهو النشاط المحدد للسوق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r" rtl="1"/>
            <a:endParaRPr lang="ar-IQ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IQ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يهدف </a:t>
            </a:r>
            <a:r>
              <a:rPr lang="ar-IQ" b="1" dirty="0" smtClean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التسويق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الى تطوير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وإدارة التبادلات الناجحة بين الكيانات المشاركة وهم الشركة وزبائنها والمتعاونين معها. ونظرًا لأن الوظيفة الرئيسية للتبادل التسويقي هي خلق </a:t>
            </a:r>
            <a:r>
              <a:rPr lang="ar-IQ" dirty="0">
                <a:solidFill>
                  <a:srgbClr val="FF3399"/>
                </a:solidFill>
                <a:latin typeface="Simplified Arabic" pitchFamily="18" charset="-78"/>
                <a:cs typeface="Simplified Arabic" pitchFamily="18" charset="-78"/>
              </a:rPr>
              <a:t>القيمة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 ، فإن مفهوم القيمة أساسي للتسويق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IQ" dirty="0" smtClean="0">
                <a:solidFill>
                  <a:srgbClr val="FF3399"/>
                </a:solidFill>
                <a:latin typeface="Simplified Arabic" pitchFamily="18" charset="-78"/>
                <a:cs typeface="Simplified Arabic" pitchFamily="18" charset="-78"/>
              </a:rPr>
              <a:t>تعرف القيمة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بأنها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مفهوم استراتيجي يلتقط الفوائد التي يحصل عليها المشاركون في عملية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التبادل</a:t>
            </a:r>
          </a:p>
          <a:p>
            <a:pPr algn="r" rtl="1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وايضا ضمان </a:t>
            </a:r>
            <a:r>
              <a:rPr lang="ar-IQ" dirty="0">
                <a:latin typeface="Simplified Arabic" pitchFamily="18" charset="-78"/>
                <a:cs typeface="Simplified Arabic" pitchFamily="18" charset="-78"/>
              </a:rPr>
              <a:t>أن تخلق عروض الشركة قيمة عالية للزبائن المستهدفين بطريقة تمكن الشركة والمتعاونين معها من تحقيق أهدافهم الاستراتيجية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r" rtl="1"/>
            <a:r>
              <a:rPr lang="ar-IQ" dirty="0">
                <a:latin typeface="Simplified Arabic" pitchFamily="18" charset="-78"/>
                <a:cs typeface="Simplified Arabic" pitchFamily="18" charset="-78"/>
              </a:rPr>
              <a:t>إنشاء عمليات التبادل التي يعتبرها المشاركون في التبادل ناجحة - مالياً أو غير ذلك.</a:t>
            </a:r>
            <a:endParaRPr lang="ar-IQ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endParaRPr lang="ar-IQ" dirty="0">
              <a:solidFill>
                <a:srgbClr val="FF3399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buNone/>
            </a:pPr>
            <a:endParaRPr lang="ar-IQ" dirty="0" smtClean="0"/>
          </a:p>
          <a:p>
            <a:pPr algn="r" rtl="1">
              <a:buNone/>
            </a:pPr>
            <a:endParaRPr lang="ar-IQ" dirty="0"/>
          </a:p>
          <a:p>
            <a:pPr algn="r" rt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67155" y="1268760"/>
            <a:ext cx="28504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IQ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اهداف التسويق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1916832"/>
            <a:ext cx="7488832" cy="4824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705</TotalTime>
  <Words>1215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وافر</vt:lpstr>
      <vt:lpstr>الفصل الاول "التسويق باعتباره تخصص أعمال"</vt:lpstr>
      <vt:lpstr> التسويق والمبيعات</vt:lpstr>
      <vt:lpstr>PowerPoint Presentation</vt:lpstr>
      <vt:lpstr>التسويق والاعلان</vt:lpstr>
      <vt:lpstr>PowerPoint Presentation</vt:lpstr>
      <vt:lpstr>أساس نظرية التسويق الاستراتيجي </vt:lpstr>
      <vt:lpstr>التسويق كعملية لخلق القيمة  Marketing as a Value-Creation Process</vt:lpstr>
      <vt:lpstr>PowerPoint Presentation</vt:lpstr>
      <vt:lpstr>PowerPoint Presentation</vt:lpstr>
      <vt:lpstr>دور الأطر في التسويق The Role of Frameworks in Marketing</vt:lpstr>
      <vt:lpstr>   س-اهمية الاطر في التسويق </vt:lpstr>
      <vt:lpstr>PowerPoint Presentation</vt:lpstr>
      <vt:lpstr>C-5</vt:lpstr>
      <vt:lpstr>يتضمن الاستخدام الفاعل لأطر العمل كأداة لحل المشكلات الإدارية ثلاث خطوات رئيسية :-</vt:lpstr>
      <vt:lpstr>الشكل 1: دور الأطر في إدارة التسويق</vt:lpstr>
      <vt:lpstr>اختلاف الاطر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الاول – مفهوم وأهمية العلاقات العامة </dc:title>
  <dc:creator>Fw admin</dc:creator>
  <cp:lastModifiedBy>Fw admin</cp:lastModifiedBy>
  <cp:revision>19</cp:revision>
  <dcterms:created xsi:type="dcterms:W3CDTF">2020-05-10T13:12:20Z</dcterms:created>
  <dcterms:modified xsi:type="dcterms:W3CDTF">2020-11-05T17:06:22Z</dcterms:modified>
</cp:coreProperties>
</file>