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32DE5C54-850E-41AC-8E9A-B8E844412F60}">
          <p14:sldIdLst>
            <p14:sldId id="256"/>
            <p14:sldId id="257"/>
            <p14:sldId id="260"/>
            <p14:sldId id="264"/>
          </p14:sldIdLst>
        </p14:section>
        <p14:section name="Untitled Section" id="{76DE20A0-F592-44C2-ABE6-C2B8D128688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lma" initials="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48" autoAdjust="0"/>
  </p:normalViewPr>
  <p:slideViewPr>
    <p:cSldViewPr snapToGrid="0" snapToObjects="1">
      <p:cViewPr varScale="1">
        <p:scale>
          <a:sx n="83" d="100"/>
          <a:sy n="83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commentAuthors" Target="commentAuthor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notesMaster" Target="notesMasters/notesMaster1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98909-F580-45DF-B45D-F2EF2E3633F2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5F806-2B25-4E5E-A504-761C35D19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448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8E9E-8B47-4800-886A-3C9300FC9C28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A898-EBCA-4239-A3FC-D45C8E7D7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3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8E9E-8B47-4800-886A-3C9300FC9C28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A898-EBCA-4239-A3FC-D45C8E7D7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0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8E9E-8B47-4800-886A-3C9300FC9C28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A898-EBCA-4239-A3FC-D45C8E7D7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848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8E9E-8B47-4800-886A-3C9300FC9C28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A898-EBCA-4239-A3FC-D45C8E7D7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34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8E9E-8B47-4800-886A-3C9300FC9C28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A898-EBCA-4239-A3FC-D45C8E7D7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98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8E9E-8B47-4800-886A-3C9300FC9C28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A898-EBCA-4239-A3FC-D45C8E7D7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26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8E9E-8B47-4800-886A-3C9300FC9C28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A898-EBCA-4239-A3FC-D45C8E7D7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926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8E9E-8B47-4800-886A-3C9300FC9C28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A898-EBCA-4239-A3FC-D45C8E7D7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30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8E9E-8B47-4800-886A-3C9300FC9C28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A898-EBCA-4239-A3FC-D45C8E7D7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03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8E9E-8B47-4800-886A-3C9300FC9C28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A898-EBCA-4239-A3FC-D45C8E7D7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55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8E9E-8B47-4800-886A-3C9300FC9C28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CA898-EBCA-4239-A3FC-D45C8E7D7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12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58E9E-8B47-4800-886A-3C9300FC9C28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CA898-EBCA-4239-A3FC-D45C8E7D7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477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27848"/>
            <a:ext cx="7772400" cy="2272554"/>
          </a:xfrm>
        </p:spPr>
        <p:txBody>
          <a:bodyPr>
            <a:normAutofit fontScale="90000"/>
          </a:bodyPr>
          <a:lstStyle/>
          <a:p>
            <a:r>
              <a:rPr lang="ar-IQ" sz="4800" dirty="0"/>
              <a:t>الفكر الاداري </a:t>
            </a:r>
            <a:br>
              <a:rPr lang="ar-IQ" sz="4800" dirty="0"/>
            </a:br>
            <a:r>
              <a:rPr lang="ar-IQ" sz="4800" dirty="0"/>
              <a:t>الفصل الخامس </a:t>
            </a:r>
            <a:br>
              <a:rPr lang="ar-IQ" sz="4800" dirty="0"/>
            </a:br>
            <a:r>
              <a:rPr lang="ar-IQ" sz="4800" dirty="0"/>
              <a:t> د.سلمى حتيتة رحيمة </a:t>
            </a:r>
            <a:br>
              <a:rPr lang="ar-IQ" sz="4800" dirty="0"/>
            </a:br>
            <a:r>
              <a:rPr lang="ar-IQ" sz="4800" dirty="0"/>
              <a:t>الممهدين  للادارة العلمية: ص25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335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047" y="152398"/>
            <a:ext cx="8444753" cy="5320555"/>
          </a:xfrm>
        </p:spPr>
        <p:txBody>
          <a:bodyPr>
            <a:normAutofit fontScale="90000"/>
          </a:bodyPr>
          <a:lstStyle/>
          <a:p>
            <a:pPr algn="r"/>
            <a:br>
              <a:rPr lang="ar-IQ" dirty="0"/>
            </a:br>
            <a:br>
              <a:rPr lang="ar-IQ" dirty="0"/>
            </a:br>
            <a:r>
              <a:rPr lang="ar-IQ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1- هنري بور                 </a:t>
            </a:r>
            <a:br>
              <a:rPr lang="ar-IQ" dirty="0"/>
            </a:br>
            <a:r>
              <a:rPr lang="ar-IQ" dirty="0"/>
              <a:t>هو </a:t>
            </a:r>
            <a:r>
              <a:rPr lang="ar-IQ" sz="3600" dirty="0">
                <a:solidFill>
                  <a:srgbClr val="FF0000"/>
                </a:solidFill>
              </a:rPr>
              <a:t>محرر جريدة سكك الحديد الامريكية </a:t>
            </a:r>
            <a:br>
              <a:rPr lang="ar-IQ" sz="3600" dirty="0">
                <a:solidFill>
                  <a:srgbClr val="FF0000"/>
                </a:solidFill>
              </a:rPr>
            </a:br>
            <a:r>
              <a:rPr lang="ar-IQ" sz="3600" dirty="0"/>
              <a:t>وضع المبادئ الادارية الاساسية في ادارة المؤسسات الكبيرة. ركز على 3 مبادئ </a:t>
            </a:r>
            <a:r>
              <a:rPr lang="ar-IQ" sz="3600" dirty="0">
                <a:solidFill>
                  <a:srgbClr val="FF0000"/>
                </a:solidFill>
              </a:rPr>
              <a:t>:  التنظيم  والاتصالات والمعلومات </a:t>
            </a:r>
            <a:br>
              <a:rPr lang="ar-IQ" sz="3600" dirty="0">
                <a:solidFill>
                  <a:srgbClr val="FF0000"/>
                </a:solidFill>
              </a:rPr>
            </a:br>
            <a:r>
              <a:rPr lang="ar-IQ" sz="3600" dirty="0">
                <a:solidFill>
                  <a:srgbClr val="FF0000"/>
                </a:solidFill>
              </a:rPr>
              <a:t>التنظيم : </a:t>
            </a:r>
            <a:r>
              <a:rPr lang="ar-IQ" sz="3600" dirty="0"/>
              <a:t>هو القلب النابض لها جميعا ، اقترح ضرورة تصميم السكك الحديدية على اساس ضمان الاستفادة الكاملة من وقت كل عامل وصيانة المهمات الى اقصى حد ممكن .</a:t>
            </a:r>
            <a:br>
              <a:rPr lang="ar-IQ" sz="3600" dirty="0"/>
            </a:br>
            <a:r>
              <a:rPr lang="ar-IQ" dirty="0">
                <a:solidFill>
                  <a:srgbClr val="FF0000"/>
                </a:solidFill>
              </a:rPr>
              <a:t>الاتصالات : </a:t>
            </a:r>
            <a:r>
              <a:rPr lang="ar-IQ" dirty="0"/>
              <a:t>يقصد بها وضع نظام للتقارير والبلاغات يكفل دوام المام الادارة بسير العمليات.</a:t>
            </a:r>
            <a:br>
              <a:rPr lang="ar-IQ" dirty="0"/>
            </a:br>
            <a:r>
              <a:rPr lang="ar-IQ" dirty="0"/>
              <a:t>اما </a:t>
            </a:r>
            <a:r>
              <a:rPr lang="ar-IQ" dirty="0">
                <a:solidFill>
                  <a:srgbClr val="FF0000"/>
                </a:solidFill>
              </a:rPr>
              <a:t>المعلومات: </a:t>
            </a:r>
            <a:r>
              <a:rPr lang="ar-IQ" dirty="0"/>
              <a:t>عبارة عن تحليل التقارير بهدف تحسين العمليات.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42047" y="562116"/>
            <a:ext cx="8754035" cy="5825237"/>
          </a:xfrm>
        </p:spPr>
        <p:txBody>
          <a:bodyPr/>
          <a:lstStyle/>
          <a:p>
            <a:pPr marL="0" indent="0">
              <a:buNone/>
            </a:pPr>
            <a:r>
              <a:rPr lang="ar-IQ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213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1671" y="1005201"/>
            <a:ext cx="8135310" cy="5624199"/>
          </a:xfrm>
        </p:spPr>
        <p:txBody>
          <a:bodyPr>
            <a:normAutofit fontScale="90000"/>
          </a:bodyPr>
          <a:lstStyle/>
          <a:p>
            <a:pPr algn="ctr"/>
            <a:r>
              <a:rPr lang="ar-IQ" dirty="0">
                <a:solidFill>
                  <a:srgbClr val="FF0000"/>
                </a:solidFill>
              </a:rPr>
              <a:t>كان رئيسا لسكك حديد</a:t>
            </a:r>
            <a:br>
              <a:rPr lang="ar-IQ" dirty="0"/>
            </a:br>
            <a:r>
              <a:rPr lang="ar-IQ" sz="3800" dirty="0"/>
              <a:t>عمل مع هنري بور ، وكانت المشكلة الاساسية هي</a:t>
            </a:r>
            <a:r>
              <a:rPr lang="ar-IQ" sz="3800" dirty="0">
                <a:solidFill>
                  <a:srgbClr val="FF0000"/>
                </a:solidFill>
              </a:rPr>
              <a:t> الرقابة </a:t>
            </a:r>
            <a:r>
              <a:rPr lang="ar-IQ" sz="3800" dirty="0"/>
              <a:t>اذ ان امتداد السكك الحديدية لمسافات شاسعة يؤدي الى تعذر احكام الاشراف عليها.</a:t>
            </a:r>
            <a:br>
              <a:rPr lang="ar-IQ" sz="3800" dirty="0"/>
            </a:br>
            <a:r>
              <a:rPr lang="ar-IQ" sz="3800" dirty="0"/>
              <a:t>لذلك ان رأيهم ان اتساع نطاق شبكات السكك الحديدية يعتريه :  </a:t>
            </a:r>
            <a:r>
              <a:rPr lang="ar-IQ" sz="3800" dirty="0">
                <a:solidFill>
                  <a:srgbClr val="FF0000"/>
                </a:solidFill>
              </a:rPr>
              <a:t>القصور الاداري والعجز عن تحقيق الربح  </a:t>
            </a:r>
            <a:r>
              <a:rPr lang="ar-IQ" sz="3800" dirty="0"/>
              <a:t>لكن عندما تولى دانيال ماك كالوم طبق </a:t>
            </a:r>
            <a:r>
              <a:rPr lang="ar-IQ" sz="3800" dirty="0">
                <a:solidFill>
                  <a:srgbClr val="FF0000"/>
                </a:solidFill>
              </a:rPr>
              <a:t>القواعد واللوائح والتعليمات الدقيقة المحددة </a:t>
            </a:r>
            <a:r>
              <a:rPr lang="ar-IQ" sz="3800" dirty="0"/>
              <a:t>التي تؤدي الى نجاح التشغيل.</a:t>
            </a:r>
            <a:br>
              <a:rPr lang="ar-IQ" sz="3800" dirty="0"/>
            </a:br>
            <a:br>
              <a:rPr lang="ar-IQ" sz="3800" dirty="0"/>
            </a:br>
            <a:br>
              <a:rPr lang="ar-IQ" sz="3800" dirty="0"/>
            </a:br>
            <a:br>
              <a:rPr lang="ar-IQ" sz="3800" dirty="0"/>
            </a:br>
            <a:r>
              <a:rPr lang="ar-IQ" dirty="0"/>
              <a:t>              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47004" y="161565"/>
            <a:ext cx="7772400" cy="833517"/>
          </a:xfrm>
        </p:spPr>
        <p:txBody>
          <a:bodyPr>
            <a:noAutofit/>
          </a:bodyPr>
          <a:lstStyle/>
          <a:p>
            <a:r>
              <a:rPr lang="ar-IQ" sz="3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2- دانيال ماك كالوم                                     </a:t>
            </a:r>
            <a:endParaRPr lang="en-US" sz="36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073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4129" y="947665"/>
            <a:ext cx="8588842" cy="6098594"/>
          </a:xfrm>
        </p:spPr>
        <p:txBody>
          <a:bodyPr>
            <a:normAutofit fontScale="90000"/>
          </a:bodyPr>
          <a:lstStyle/>
          <a:p>
            <a:pPr algn="r" rtl="1"/>
            <a:r>
              <a:rPr lang="ar-IQ" dirty="0"/>
              <a:t> </a:t>
            </a:r>
            <a:r>
              <a:rPr lang="ar-IQ" sz="3600" dirty="0"/>
              <a:t>كل اهتمامه كان في </a:t>
            </a:r>
            <a:r>
              <a:rPr lang="ar-IQ" sz="3600" dirty="0">
                <a:solidFill>
                  <a:srgbClr val="FF0000"/>
                </a:solidFill>
              </a:rPr>
              <a:t>سكك الحديد </a:t>
            </a:r>
            <a:r>
              <a:rPr lang="ar-IQ" sz="3600" dirty="0"/>
              <a:t>اذ اهتم في :</a:t>
            </a:r>
            <a:br>
              <a:rPr lang="ar-IQ" sz="3600" dirty="0">
                <a:solidFill>
                  <a:srgbClr val="FF0000"/>
                </a:solidFill>
              </a:rPr>
            </a:br>
            <a:r>
              <a:rPr lang="ar-IQ" sz="3600" dirty="0"/>
              <a:t>-</a:t>
            </a:r>
            <a:r>
              <a:rPr lang="ar-IQ" sz="3600" dirty="0">
                <a:solidFill>
                  <a:srgbClr val="FF0000"/>
                </a:solidFill>
              </a:rPr>
              <a:t>النظام  - والادراك  - والتقارير  -  والرقابة.</a:t>
            </a:r>
            <a:br>
              <a:rPr lang="ar-IQ" sz="3600" dirty="0">
                <a:solidFill>
                  <a:srgbClr val="FF0000"/>
                </a:solidFill>
              </a:rPr>
            </a:br>
            <a:r>
              <a:rPr lang="ar-IQ" sz="3600" dirty="0"/>
              <a:t>-</a:t>
            </a:r>
            <a:r>
              <a:rPr lang="ar-IQ" sz="3600" dirty="0">
                <a:solidFill>
                  <a:srgbClr val="FF0000"/>
                </a:solidFill>
              </a:rPr>
              <a:t>وادخل نظام توصيف الوظائف والترقية </a:t>
            </a:r>
            <a:r>
              <a:rPr lang="ar-IQ" sz="3600" dirty="0"/>
              <a:t>على اساس الجدارة.</a:t>
            </a:r>
            <a:br>
              <a:rPr lang="ar-IQ" sz="3600" dirty="0">
                <a:solidFill>
                  <a:srgbClr val="FF0000"/>
                </a:solidFill>
              </a:rPr>
            </a:br>
            <a:r>
              <a:rPr lang="ar-IQ" sz="3600" dirty="0"/>
              <a:t>-</a:t>
            </a:r>
            <a:r>
              <a:rPr lang="ar-IQ" sz="3600" dirty="0">
                <a:solidFill>
                  <a:srgbClr val="FF0000"/>
                </a:solidFill>
              </a:rPr>
              <a:t> </a:t>
            </a:r>
            <a:r>
              <a:rPr lang="ar-IQ" sz="3600" dirty="0"/>
              <a:t>حرص على ان يكون </a:t>
            </a:r>
            <a:r>
              <a:rPr lang="ar-IQ" sz="3600" dirty="0">
                <a:solidFill>
                  <a:srgbClr val="FF0000"/>
                </a:solidFill>
              </a:rPr>
              <a:t>المشرفون على عمليات محددة مسؤولين ومحاسبين </a:t>
            </a:r>
            <a:r>
              <a:rPr lang="ar-IQ" sz="3600" dirty="0"/>
              <a:t>في نفس الوقت عن نجاحهم وفشلهم.</a:t>
            </a:r>
            <a:br>
              <a:rPr lang="ar-IQ" sz="3600" dirty="0"/>
            </a:br>
            <a:r>
              <a:rPr lang="ar-IQ" sz="3600" dirty="0"/>
              <a:t>- استخدم </a:t>
            </a:r>
            <a:r>
              <a:rPr lang="ar-IQ" sz="3600" dirty="0">
                <a:solidFill>
                  <a:srgbClr val="FF0000"/>
                </a:solidFill>
              </a:rPr>
              <a:t>تفويض السلطة تفويضا منطقيا .</a:t>
            </a:r>
            <a:br>
              <a:rPr lang="ar-IQ" sz="3600" dirty="0">
                <a:solidFill>
                  <a:srgbClr val="FF0000"/>
                </a:solidFill>
              </a:rPr>
            </a:br>
            <a:r>
              <a:rPr lang="ar-IQ" sz="3600" dirty="0"/>
              <a:t>-وممارسة </a:t>
            </a:r>
            <a:r>
              <a:rPr lang="ar-IQ" sz="3600" dirty="0">
                <a:solidFill>
                  <a:srgbClr val="FF0000"/>
                </a:solidFill>
              </a:rPr>
              <a:t>المسؤولية والرقابة </a:t>
            </a:r>
            <a:r>
              <a:rPr lang="ar-IQ" sz="3600" dirty="0"/>
              <a:t>عن طريق التقارير الفورية.</a:t>
            </a:r>
            <a:br>
              <a:rPr lang="ar-IQ" sz="3600" dirty="0"/>
            </a:br>
            <a:r>
              <a:rPr lang="ar-IQ" dirty="0"/>
              <a:t> </a:t>
            </a:r>
            <a:r>
              <a:rPr lang="ar-IQ" sz="3600" dirty="0"/>
              <a:t>- وضع </a:t>
            </a:r>
            <a:r>
              <a:rPr lang="ar-IQ" sz="3600" dirty="0">
                <a:solidFill>
                  <a:srgbClr val="FF0000"/>
                </a:solidFill>
              </a:rPr>
              <a:t>خريطة تنظيمية </a:t>
            </a:r>
            <a:r>
              <a:rPr lang="ar-IQ" sz="3600" dirty="0"/>
              <a:t>لسكك الحديد على شكل </a:t>
            </a:r>
            <a:r>
              <a:rPr lang="ar-IQ" sz="3600" dirty="0">
                <a:solidFill>
                  <a:srgbClr val="FF0000"/>
                </a:solidFill>
              </a:rPr>
              <a:t>شجرة</a:t>
            </a:r>
            <a:r>
              <a:rPr lang="ar-IQ" sz="3600" dirty="0"/>
              <a:t> ، يحتل </a:t>
            </a:r>
            <a:r>
              <a:rPr lang="ar-IQ" sz="3600" dirty="0">
                <a:solidFill>
                  <a:srgbClr val="FF0000"/>
                </a:solidFill>
              </a:rPr>
              <a:t>الرئيس ومجلس الادارة مركز الصدارة </a:t>
            </a:r>
            <a:r>
              <a:rPr lang="ar-IQ" sz="3600" dirty="0"/>
              <a:t>في جذع الشجرة </a:t>
            </a:r>
            <a:br>
              <a:rPr lang="ar-IQ" sz="3600" dirty="0"/>
            </a:br>
            <a:r>
              <a:rPr lang="ar-IQ" sz="3600" dirty="0"/>
              <a:t>اما </a:t>
            </a:r>
            <a:r>
              <a:rPr lang="ar-IQ" sz="3600" dirty="0">
                <a:solidFill>
                  <a:srgbClr val="FF0000"/>
                </a:solidFill>
              </a:rPr>
              <a:t>قطاعات الشركة الخمسة الكبيرة </a:t>
            </a:r>
            <a:r>
              <a:rPr lang="ar-IQ" sz="3600" dirty="0"/>
              <a:t>فهي فروع الشجرة .</a:t>
            </a:r>
            <a:br>
              <a:rPr lang="ar-IQ" dirty="0"/>
            </a:br>
            <a:endParaRPr lang="en-U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23882" y="113243"/>
            <a:ext cx="5670831" cy="820975"/>
          </a:xfrm>
        </p:spPr>
        <p:txBody>
          <a:bodyPr>
            <a:normAutofit/>
          </a:bodyPr>
          <a:lstStyle/>
          <a:p>
            <a:pPr algn="r"/>
            <a:r>
              <a:rPr lang="ar-IQ" sz="4000" b="1" dirty="0">
                <a:solidFill>
                  <a:srgbClr val="FFFF00"/>
                </a:solidFill>
              </a:rPr>
              <a:t>اهم ما ركز عليه دانيال ماك كالوم 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362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</TotalTime>
  <Words>29</Words>
  <Application>Microsoft Office PowerPoint</Application>
  <PresentationFormat>عرض على الشاشة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الفكر الاداري  الفصل الخامس   د.سلمى حتيتة رحيمة  الممهدين  للادارة العلمية: ص25</vt:lpstr>
      <vt:lpstr>  1- هنري بور                  هو محرر جريدة سكك الحديد الامريكية  وضع المبادئ الادارية الاساسية في ادارة المؤسسات الكبيرة. ركز على 3 مبادئ :  التنظيم  والاتصالات والمعلومات  التنظيم : هو القلب النابض لها جميعا ، اقترح ضرورة تصميم السكك الحديدية على اساس ضمان الاستفادة الكاملة من وقت كل عامل وصيانة المهمات الى اقصى حد ممكن . الاتصالات : يقصد بها وضع نظام للتقارير والبلاغات يكفل دوام المام الادارة بسير العمليات. اما المعلومات: عبارة عن تحليل التقارير بهدف تحسين العمليات.</vt:lpstr>
      <vt:lpstr>كان رئيسا لسكك حديد عمل مع هنري بور ، وكانت المشكلة الاساسية هي الرقابة اذ ان امتداد السكك الحديدية لمسافات شاسعة يؤدي الى تعذر احكام الاشراف عليها. لذلك ان رأيهم ان اتساع نطاق شبكات السكك الحديدية يعتريه :  القصور الاداري والعجز عن تحقيق الربح  لكن عندما تولى دانيال ماك كالوم طبق القواعد واللوائح والتعليمات الدقيقة المحددة التي تؤدي الى نجاح التشغيل.                   </vt:lpstr>
      <vt:lpstr> كل اهتمامه كان في سكك الحديد اذ اهتم في : -النظام  - والادراك  - والتقارير  -  والرقابة. -وادخل نظام توصيف الوظائف والترقية على اساس الجدارة. - حرص على ان يكون المشرفون على عمليات محددة مسؤولين ومحاسبين في نفس الوقت عن نجاحهم وفشلهم. - استخدم تفويض السلطة تفويضا منطقيا . -وممارسة المسؤولية والرقابة عن طريق التقارير الفورية.  - وضع خريطة تنظيمية لسكك الحديد على شكل شجرة ، يحتل الرئيس ومجلس الادارة مركز الصدارة في جذع الشجرة  اما قطاعات الشركة الخمسة الكبيرة فهي فروع الشجرة 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salma</dc:creator>
  <cp:lastModifiedBy>9647702907118</cp:lastModifiedBy>
  <cp:revision>102</cp:revision>
  <dcterms:created xsi:type="dcterms:W3CDTF">2020-03-24T08:03:13Z</dcterms:created>
  <dcterms:modified xsi:type="dcterms:W3CDTF">2020-11-28T10:12:41Z</dcterms:modified>
</cp:coreProperties>
</file>