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3" r:id="rId3"/>
    <p:sldId id="265" r:id="rId4"/>
    <p:sldId id="266" r:id="rId5"/>
    <p:sldId id="26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2DE5C54-850E-41AC-8E9A-B8E844412F60}">
          <p14:sldIdLst>
            <p14:sldId id="256"/>
          </p14:sldIdLst>
        </p14:section>
        <p14:section name="Untitled Section" id="{76DE20A0-F592-44C2-ABE6-C2B8D1286884}">
          <p14:sldIdLst>
            <p14:sldId id="263"/>
            <p14:sldId id="265"/>
            <p14:sldId id="266"/>
            <p14:sldId id="2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lma" initials="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48" autoAdjust="0"/>
  </p:normalViewPr>
  <p:slideViewPr>
    <p:cSldViewPr snapToGrid="0" snapToObjects="1">
      <p:cViewPr varScale="1">
        <p:scale>
          <a:sx n="83" d="100"/>
          <a:sy n="83" d="100"/>
        </p:scale>
        <p:origin x="-9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 /><Relationship Id="rId3" Type="http://schemas.openxmlformats.org/officeDocument/2006/relationships/slide" Target="slides/slide2.xml" /><Relationship Id="rId7" Type="http://schemas.openxmlformats.org/officeDocument/2006/relationships/notesMaster" Target="notesMasters/notesMaster1.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E98909-F580-45DF-B45D-F2EF2E3633F2}" type="datetimeFigureOut">
              <a:rPr lang="en-US" smtClean="0"/>
              <a:t>11/28/2020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5F806-2B25-4E5E-A504-761C35D19342}" type="slidenum">
              <a:rPr lang="en-US" smtClean="0"/>
              <a:t>‹#›</a:t>
            </a:fld>
            <a:endParaRPr lang="en-US"/>
          </a:p>
        </p:txBody>
      </p:sp>
    </p:spTree>
    <p:extLst>
      <p:ext uri="{BB962C8B-B14F-4D97-AF65-F5344CB8AC3E}">
        <p14:creationId xmlns:p14="http://schemas.microsoft.com/office/powerpoint/2010/main" val="721448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2961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9580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68084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544834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7709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17982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D58E9E-8B47-4800-886A-3C9300FC9C28}"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23992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D58E9E-8B47-4800-886A-3C9300FC9C28}"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45030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58E9E-8B47-4800-886A-3C9300FC9C28}"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51790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85255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2591812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58E9E-8B47-4800-886A-3C9300FC9C28}" type="datetimeFigureOut">
              <a:rPr lang="en-US" smtClean="0"/>
              <a:t>11/28/2020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CA898-EBCA-4239-A3FC-D45C8E7D70F3}" type="slidenum">
              <a:rPr lang="en-US" smtClean="0"/>
              <a:t>‹#›</a:t>
            </a:fld>
            <a:endParaRPr lang="en-US"/>
          </a:p>
        </p:txBody>
      </p:sp>
    </p:spTree>
    <p:extLst>
      <p:ext uri="{BB962C8B-B14F-4D97-AF65-F5344CB8AC3E}">
        <p14:creationId xmlns:p14="http://schemas.microsoft.com/office/powerpoint/2010/main" val="149047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7848"/>
            <a:ext cx="7772400" cy="2272554"/>
          </a:xfrm>
        </p:spPr>
        <p:txBody>
          <a:bodyPr>
            <a:normAutofit fontScale="90000"/>
          </a:bodyPr>
          <a:lstStyle/>
          <a:p>
            <a:r>
              <a:rPr lang="ar-IQ" sz="4800" dirty="0"/>
              <a:t>الفكر الاداري </a:t>
            </a:r>
            <a:br>
              <a:rPr lang="ar-IQ" sz="4800" dirty="0"/>
            </a:br>
            <a:r>
              <a:rPr lang="ar-IQ" sz="4800" dirty="0"/>
              <a:t>الفصل الخامس </a:t>
            </a:r>
            <a:br>
              <a:rPr lang="ar-IQ" sz="4800" dirty="0"/>
            </a:br>
            <a:r>
              <a:rPr lang="ar-IQ" sz="4800" dirty="0"/>
              <a:t> د.سلمى حتيتة رحيمة </a:t>
            </a:r>
            <a:br>
              <a:rPr lang="ar-IQ" sz="4800" dirty="0"/>
            </a:br>
            <a:r>
              <a:rPr lang="ar-IQ" sz="4800" dirty="0"/>
              <a:t>الممهدين  للادارة العلمية:</a:t>
            </a:r>
            <a:endParaRPr lang="en-US" dirty="0"/>
          </a:p>
        </p:txBody>
      </p:sp>
    </p:spTree>
    <p:extLst>
      <p:ext uri="{BB962C8B-B14F-4D97-AF65-F5344CB8AC3E}">
        <p14:creationId xmlns:p14="http://schemas.microsoft.com/office/powerpoint/2010/main" val="128133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458" y="564776"/>
            <a:ext cx="8041341" cy="833718"/>
          </a:xfrm>
        </p:spPr>
        <p:txBody>
          <a:bodyPr>
            <a:normAutofit fontScale="90000"/>
          </a:bodyPr>
          <a:lstStyle/>
          <a:p>
            <a:r>
              <a:rPr lang="ar-IQ" dirty="0">
                <a:solidFill>
                  <a:schemeClr val="accent6">
                    <a:lumMod val="20000"/>
                    <a:lumOff val="80000"/>
                  </a:schemeClr>
                </a:solidFill>
              </a:rPr>
              <a:t>بدايات ظهور الادارة العلمية </a:t>
            </a:r>
            <a:br>
              <a:rPr lang="ar-IQ" dirty="0">
                <a:solidFill>
                  <a:srgbClr val="FF0000"/>
                </a:solidFill>
              </a:rPr>
            </a:br>
            <a:r>
              <a:rPr lang="ar-IQ" sz="3600" dirty="0">
                <a:solidFill>
                  <a:srgbClr val="FF0000"/>
                </a:solidFill>
              </a:rPr>
              <a:t>تم من خلال البحوث والقاء المحاضرات مناقشة المشاكل في  المؤسسات الصناعية الضخمة </a:t>
            </a:r>
            <a:br>
              <a:rPr lang="ar-IQ" sz="3600" dirty="0">
                <a:solidFill>
                  <a:srgbClr val="FF0000"/>
                </a:solidFill>
              </a:rPr>
            </a:br>
            <a:endParaRPr lang="en-US" sz="3600" dirty="0"/>
          </a:p>
        </p:txBody>
      </p:sp>
      <p:sp>
        <p:nvSpPr>
          <p:cNvPr id="4" name="Content Placeholder 3"/>
          <p:cNvSpPr>
            <a:spLocks noGrp="1"/>
          </p:cNvSpPr>
          <p:nvPr>
            <p:ph idx="1"/>
          </p:nvPr>
        </p:nvSpPr>
        <p:spPr>
          <a:xfrm>
            <a:off x="457200" y="1761565"/>
            <a:ext cx="8229600" cy="4061011"/>
          </a:xfrm>
        </p:spPr>
        <p:txBody>
          <a:bodyPr>
            <a:normAutofit/>
          </a:bodyPr>
          <a:lstStyle/>
          <a:p>
            <a:pPr marL="0" indent="0" algn="r">
              <a:buNone/>
            </a:pPr>
            <a:r>
              <a:rPr lang="ar-IQ" dirty="0"/>
              <a:t>في الروابط والجمعيات مثل : </a:t>
            </a:r>
          </a:p>
          <a:p>
            <a:pPr marL="0" indent="0" algn="r">
              <a:buNone/>
            </a:pPr>
            <a:r>
              <a:rPr lang="ar-IQ" dirty="0"/>
              <a:t>الجمعية الامريكية للمهندسين الميكانيكيين.</a:t>
            </a:r>
          </a:p>
          <a:p>
            <a:pPr marL="0" indent="0" algn="r">
              <a:buNone/>
            </a:pPr>
            <a:r>
              <a:rPr lang="ar-IQ" dirty="0"/>
              <a:t>والمكتبة العامة في نيويوروك</a:t>
            </a:r>
          </a:p>
          <a:p>
            <a:pPr marL="0" indent="0" algn="r">
              <a:buNone/>
            </a:pPr>
            <a:r>
              <a:rPr lang="ar-IQ" dirty="0"/>
              <a:t>تم مناقشة مشاكل الادارة التي تتعلق بالاجور وانظمة الاجور ، والمكافأت التشجيعية كبديل للاشراف على العمال.</a:t>
            </a:r>
            <a:endParaRPr lang="ar-IQ" b="1" dirty="0">
              <a:solidFill>
                <a:srgbClr val="FFFF00"/>
              </a:solidFill>
            </a:endParaRPr>
          </a:p>
        </p:txBody>
      </p:sp>
    </p:spTree>
    <p:extLst>
      <p:ext uri="{BB962C8B-B14F-4D97-AF65-F5344CB8AC3E}">
        <p14:creationId xmlns:p14="http://schemas.microsoft.com/office/powerpoint/2010/main" val="3500992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1435"/>
          </a:xfrm>
        </p:spPr>
        <p:txBody>
          <a:bodyPr/>
          <a:lstStyle/>
          <a:p>
            <a:r>
              <a:rPr lang="ar-IQ" dirty="0"/>
              <a:t>1- هنري تاون </a:t>
            </a:r>
            <a:endParaRPr lang="en-US" dirty="0"/>
          </a:p>
        </p:txBody>
      </p:sp>
      <p:sp>
        <p:nvSpPr>
          <p:cNvPr id="3" name="Content Placeholder 2"/>
          <p:cNvSpPr>
            <a:spLocks noGrp="1"/>
          </p:cNvSpPr>
          <p:nvPr>
            <p:ph idx="1"/>
          </p:nvPr>
        </p:nvSpPr>
        <p:spPr>
          <a:xfrm>
            <a:off x="457200" y="1336964"/>
            <a:ext cx="8229600" cy="4814454"/>
          </a:xfrm>
        </p:spPr>
        <p:txBody>
          <a:bodyPr>
            <a:normAutofit fontScale="25000" lnSpcReduction="20000"/>
          </a:bodyPr>
          <a:lstStyle/>
          <a:p>
            <a:pPr marL="0" indent="0">
              <a:buNone/>
            </a:pPr>
            <a:r>
              <a:rPr lang="ar-IQ" sz="11200" dirty="0">
                <a:solidFill>
                  <a:srgbClr val="FF0000"/>
                </a:solidFill>
              </a:rPr>
              <a:t>هو رئيس شركة بيل تاون الصناعية  لمدة 48 عام.            </a:t>
            </a:r>
          </a:p>
          <a:p>
            <a:pPr marL="0" indent="0" algn="r">
              <a:buNone/>
            </a:pPr>
            <a:r>
              <a:rPr lang="ar-IQ" sz="8600" dirty="0"/>
              <a:t>وهو بدون منازع رائد الادارة العلمية .</a:t>
            </a:r>
          </a:p>
          <a:p>
            <a:pPr marL="0" indent="0" algn="r">
              <a:buNone/>
            </a:pPr>
            <a:r>
              <a:rPr lang="ar-IQ" sz="8600" dirty="0"/>
              <a:t>بادر بتطبيق اساليب الادارة الرشيدة اذ القى بحث بعنوان </a:t>
            </a:r>
            <a:r>
              <a:rPr lang="ar-IQ" sz="8600" dirty="0">
                <a:solidFill>
                  <a:srgbClr val="FF0000"/>
                </a:solidFill>
              </a:rPr>
              <a:t>(المهندس كرجل اقتصادي)   </a:t>
            </a:r>
            <a:r>
              <a:rPr lang="ar-IQ" sz="8600" dirty="0"/>
              <a:t>اكد فيه على ان ادارة الورش تساوي في اهميتها الادارة الهندسية من حيث كفاءة تنفيذ المشروع.</a:t>
            </a:r>
          </a:p>
          <a:p>
            <a:pPr marL="0" indent="0" algn="r">
              <a:buNone/>
            </a:pPr>
            <a:r>
              <a:rPr lang="ar-IQ" sz="8600" dirty="0"/>
              <a:t>دعا الى الاعتراف بعلم الادارة بمادته المكتوبة  لتبادل ونشر المعرفة والمعلومات عن ادارة الورش.  </a:t>
            </a:r>
          </a:p>
          <a:p>
            <a:pPr marL="0" indent="0" algn="r">
              <a:buNone/>
            </a:pPr>
            <a:r>
              <a:rPr lang="ar-IQ" sz="8600" dirty="0"/>
              <a:t>في بحث اخر بعنوان</a:t>
            </a:r>
            <a:r>
              <a:rPr lang="ar-IQ" sz="8600" dirty="0">
                <a:solidFill>
                  <a:srgbClr val="FF0000"/>
                </a:solidFill>
              </a:rPr>
              <a:t>( اقتسام الكسب) : </a:t>
            </a:r>
            <a:r>
              <a:rPr lang="ar-IQ" sz="8600" dirty="0"/>
              <a:t>ان ما يكسبه العاملون في قطاع ما يمكن ان يعود عليهم وفقا لجدارتهم. لذلك جاءت تسمية مشروع اقتسام الكسب بلا عن اقتسام الارباح، كما انه قد قدم الحجة على ان اقتسام الارباح لا يعتبر تسوية منصفة او حلا سليما لمشكلة اقتصادية، فأن الكسب الذي يستطيع قطاع في شركة ان يحققه ببذل المزيد من الجهد يمكن ان يضيع في قطاع اخر. كما ان مشروع تاون يكفل نسبة مقررة من الاجر لكل موظف مع الكسب الذي يحققه كل قطاع فوق المعدل المحدد علميا موزعا مناصفة بين العامل وصاحب العمل.</a:t>
            </a:r>
          </a:p>
          <a:p>
            <a:pPr marL="0" indent="0" algn="r">
              <a:buNone/>
            </a:pPr>
            <a:r>
              <a:rPr lang="ar-IQ" sz="8600" dirty="0"/>
              <a:t>في بحثه الثالث </a:t>
            </a:r>
            <a:r>
              <a:rPr lang="ar-IQ" sz="8600" dirty="0">
                <a:solidFill>
                  <a:srgbClr val="FF0000"/>
                </a:solidFill>
              </a:rPr>
              <a:t>( نشوء الادارة الصناعية) </a:t>
            </a:r>
            <a:r>
              <a:rPr lang="ar-IQ" sz="8600" dirty="0"/>
              <a:t>اهتم بالادارة العلمية  ملاحظا على وجه خاص انشاء برامج الادارة الصناعية في الكليات الفنية والجامعات، مرجعا الفضل الى تايلر بوصفه رسول الحركة العلمية                          </a:t>
            </a:r>
          </a:p>
          <a:p>
            <a:pPr marL="0" indent="0" algn="r">
              <a:buNone/>
            </a:pPr>
            <a:r>
              <a:rPr lang="ar-IQ" dirty="0"/>
              <a:t>                      </a:t>
            </a:r>
            <a:endParaRPr lang="en-US" dirty="0"/>
          </a:p>
        </p:txBody>
      </p:sp>
    </p:spTree>
    <p:extLst>
      <p:ext uri="{BB962C8B-B14F-4D97-AF65-F5344CB8AC3E}">
        <p14:creationId xmlns:p14="http://schemas.microsoft.com/office/powerpoint/2010/main" val="81395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273"/>
            <a:ext cx="8229600" cy="745709"/>
          </a:xfrm>
        </p:spPr>
        <p:txBody>
          <a:bodyPr>
            <a:normAutofit/>
          </a:bodyPr>
          <a:lstStyle/>
          <a:p>
            <a:r>
              <a:rPr lang="ar-IQ" sz="3600" dirty="0">
                <a:solidFill>
                  <a:schemeClr val="bg1"/>
                </a:solidFill>
              </a:rPr>
              <a:t>2- هنري متكالف </a:t>
            </a:r>
            <a:endParaRPr lang="en-US" sz="3600" dirty="0">
              <a:solidFill>
                <a:schemeClr val="bg1"/>
              </a:solidFill>
            </a:endParaRPr>
          </a:p>
        </p:txBody>
      </p:sp>
      <p:sp>
        <p:nvSpPr>
          <p:cNvPr id="3" name="Content Placeholder 2"/>
          <p:cNvSpPr>
            <a:spLocks noGrp="1"/>
          </p:cNvSpPr>
          <p:nvPr>
            <p:ph idx="1"/>
          </p:nvPr>
        </p:nvSpPr>
        <p:spPr>
          <a:xfrm>
            <a:off x="457200" y="858982"/>
            <a:ext cx="8229600" cy="5583382"/>
          </a:xfrm>
        </p:spPr>
        <p:txBody>
          <a:bodyPr>
            <a:normAutofit fontScale="25000" lnSpcReduction="20000"/>
          </a:bodyPr>
          <a:lstStyle/>
          <a:p>
            <a:pPr marL="0" indent="0" algn="ctr">
              <a:buNone/>
            </a:pPr>
            <a:r>
              <a:rPr lang="ar-IQ" sz="11200" dirty="0">
                <a:solidFill>
                  <a:srgbClr val="FF0000"/>
                </a:solidFill>
              </a:rPr>
              <a:t>يعمل في ترسانة فرانكفورت </a:t>
            </a:r>
          </a:p>
          <a:p>
            <a:pPr marL="0" indent="0" algn="r">
              <a:buNone/>
            </a:pPr>
            <a:r>
              <a:rPr lang="ar-IQ" sz="11200" dirty="0"/>
              <a:t>وجد ان الاساليب التقليدية في التنظيم والرقابة التي تأخذ بها الادارة الصناعية عديمة الجدوى والاثر معا.</a:t>
            </a:r>
          </a:p>
          <a:p>
            <a:pPr marL="0" indent="0" algn="r">
              <a:buNone/>
            </a:pPr>
            <a:r>
              <a:rPr lang="ar-IQ" sz="11200" dirty="0"/>
              <a:t>ارتأى حل عبارة عن نظام للرقابة بلغ من الدقة والكمال حتى  ظلت الترسانة تعمل به.</a:t>
            </a:r>
          </a:p>
          <a:p>
            <a:pPr marL="0" indent="0" algn="r">
              <a:buNone/>
            </a:pPr>
            <a:r>
              <a:rPr lang="ar-IQ" sz="11200" dirty="0"/>
              <a:t>قامت </a:t>
            </a:r>
            <a:r>
              <a:rPr lang="ar-IQ" sz="11200" dirty="0">
                <a:solidFill>
                  <a:srgbClr val="FF0000"/>
                </a:solidFill>
              </a:rPr>
              <a:t>مؤسسة جون ويلي </a:t>
            </a:r>
            <a:r>
              <a:rPr lang="ar-IQ" sz="11200" dirty="0"/>
              <a:t>بأصدار كتاب </a:t>
            </a:r>
            <a:r>
              <a:rPr lang="ar-IQ" sz="11200" dirty="0">
                <a:solidFill>
                  <a:srgbClr val="FF0000"/>
                </a:solidFill>
              </a:rPr>
              <a:t>( تكاليف الصناعات الانتاجية وادارة الورش العامة والخاصة).</a:t>
            </a:r>
          </a:p>
          <a:p>
            <a:pPr marL="0" indent="0" algn="r">
              <a:buNone/>
            </a:pPr>
            <a:r>
              <a:rPr lang="ar-IQ" sz="11200" dirty="0"/>
              <a:t>كانت نظرية متكالف مثل نظرية ماك كالوم تقوم على اساس النظام والرقابة.</a:t>
            </a:r>
          </a:p>
          <a:p>
            <a:pPr marL="0" indent="0" algn="r">
              <a:buNone/>
            </a:pPr>
            <a:r>
              <a:rPr lang="ar-IQ" sz="11200" dirty="0"/>
              <a:t>وحرص على ان تنبع كل مسؤولية من مصدر واحد محدد مع امكانية الرجوع الى هذا المصدر.</a:t>
            </a:r>
          </a:p>
          <a:p>
            <a:pPr marL="0" indent="0" algn="r">
              <a:buNone/>
            </a:pPr>
            <a:r>
              <a:rPr lang="ar-IQ" sz="11200" dirty="0"/>
              <a:t>كما ان المعلومات التفصيلية متعلقة بالمصروفات والانجازات.</a:t>
            </a:r>
          </a:p>
          <a:p>
            <a:pPr marL="0" indent="0" algn="r">
              <a:buNone/>
            </a:pPr>
            <a:r>
              <a:rPr lang="ar-IQ" sz="11200" dirty="0"/>
              <a:t>لم يكن </a:t>
            </a:r>
            <a:r>
              <a:rPr lang="ar-IQ" sz="11200" dirty="0">
                <a:solidFill>
                  <a:srgbClr val="FF0000"/>
                </a:solidFill>
              </a:rPr>
              <a:t>مهتما للسجلات  والتقارير </a:t>
            </a:r>
            <a:r>
              <a:rPr lang="ar-IQ" sz="11200" dirty="0"/>
              <a:t>اذ قد استغنى عنها والغى 13 نوع مختلف منها في ترسانة فرانكفورت. </a:t>
            </a:r>
            <a:endParaRPr lang="en-US" sz="11200" dirty="0"/>
          </a:p>
        </p:txBody>
      </p:sp>
    </p:spTree>
    <p:extLst>
      <p:ext uri="{BB962C8B-B14F-4D97-AF65-F5344CB8AC3E}">
        <p14:creationId xmlns:p14="http://schemas.microsoft.com/office/powerpoint/2010/main" val="3474627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592"/>
            <a:ext cx="8229600" cy="720444"/>
          </a:xfrm>
        </p:spPr>
        <p:txBody>
          <a:bodyPr>
            <a:normAutofit fontScale="90000"/>
          </a:bodyPr>
          <a:lstStyle/>
          <a:p>
            <a:r>
              <a:rPr lang="ar-IQ" dirty="0">
                <a:solidFill>
                  <a:schemeClr val="bg1"/>
                </a:solidFill>
              </a:rPr>
              <a:t>3- فردريك هالسي</a:t>
            </a:r>
            <a:endParaRPr lang="en-US" dirty="0">
              <a:solidFill>
                <a:schemeClr val="bg1"/>
              </a:solidFill>
            </a:endParaRPr>
          </a:p>
        </p:txBody>
      </p:sp>
      <p:sp>
        <p:nvSpPr>
          <p:cNvPr id="3" name="Content Placeholder 2"/>
          <p:cNvSpPr>
            <a:spLocks noGrp="1"/>
          </p:cNvSpPr>
          <p:nvPr>
            <p:ph idx="1"/>
          </p:nvPr>
        </p:nvSpPr>
        <p:spPr>
          <a:xfrm>
            <a:off x="-1" y="753036"/>
            <a:ext cx="8901953" cy="6104964"/>
          </a:xfrm>
        </p:spPr>
        <p:txBody>
          <a:bodyPr>
            <a:noAutofit/>
          </a:bodyPr>
          <a:lstStyle/>
          <a:p>
            <a:pPr marL="0" indent="0" algn="r">
              <a:buNone/>
            </a:pPr>
            <a:r>
              <a:rPr lang="ar-IQ" sz="2000" dirty="0"/>
              <a:t>قدم بحث امام الجمعية الامريكية للمهندسين الميكانيكيين يوضح اراؤه </a:t>
            </a:r>
            <a:r>
              <a:rPr lang="ar-IQ" sz="2000" dirty="0">
                <a:solidFill>
                  <a:srgbClr val="FF0000"/>
                </a:solidFill>
              </a:rPr>
              <a:t>في سياسة الاجور</a:t>
            </a:r>
            <a:r>
              <a:rPr lang="ar-IQ" sz="2000" dirty="0"/>
              <a:t> .</a:t>
            </a:r>
          </a:p>
          <a:p>
            <a:pPr marL="0" indent="0" algn="r">
              <a:buNone/>
            </a:pPr>
            <a:r>
              <a:rPr lang="ar-IQ" sz="2000" dirty="0"/>
              <a:t>عارض </a:t>
            </a:r>
            <a:r>
              <a:rPr lang="ar-IQ" sz="2000" dirty="0">
                <a:solidFill>
                  <a:srgbClr val="FF0000"/>
                </a:solidFill>
              </a:rPr>
              <a:t>هالسي </a:t>
            </a:r>
            <a:r>
              <a:rPr lang="ar-IQ" sz="2000" dirty="0"/>
              <a:t>اراء </a:t>
            </a:r>
            <a:r>
              <a:rPr lang="ar-IQ" sz="2000" dirty="0">
                <a:solidFill>
                  <a:srgbClr val="FF0000"/>
                </a:solidFill>
              </a:rPr>
              <a:t>تاون</a:t>
            </a:r>
            <a:r>
              <a:rPr lang="ar-IQ" sz="2000" dirty="0"/>
              <a:t> في   </a:t>
            </a:r>
            <a:r>
              <a:rPr lang="ar-IQ" sz="2000" dirty="0">
                <a:solidFill>
                  <a:srgbClr val="FF0000"/>
                </a:solidFill>
              </a:rPr>
              <a:t>اقتسام الارباح </a:t>
            </a:r>
          </a:p>
          <a:p>
            <a:pPr marL="0" indent="0" algn="r">
              <a:buNone/>
            </a:pPr>
            <a:r>
              <a:rPr lang="ar-IQ" sz="2000" dirty="0"/>
              <a:t>لانه رأى ان الارباح تنشا عن مصادر متعددة اخرى غير انتاج العامل ، وان الكسالى يستفيدون بثمرة اعمال المجدين، وان الزيادة في الاجر لا يصرفها العامل الا بعد مرور فترة طويلة على كسبها ، وانه ليس من العدل ان يقتسم العمال الارباح بينما هم لا يقتسمون الخسائر .</a:t>
            </a:r>
          </a:p>
          <a:p>
            <a:pPr marL="0" indent="0" algn="r">
              <a:buNone/>
            </a:pPr>
            <a:r>
              <a:rPr lang="ar-IQ" sz="2000" dirty="0"/>
              <a:t>كما عارض هالسي انقاص معدل الاجر بالقطعة اذا ما بلغ ما يحصل عليه العامل من المال اكثر مما ينبغي.</a:t>
            </a:r>
          </a:p>
          <a:p>
            <a:pPr marL="0" indent="0" algn="r">
              <a:buNone/>
            </a:pPr>
            <a:r>
              <a:rPr lang="ar-IQ" sz="2000" dirty="0"/>
              <a:t>نادى هالسي </a:t>
            </a:r>
            <a:r>
              <a:rPr lang="ar-IQ" sz="2000" b="1" dirty="0">
                <a:solidFill>
                  <a:srgbClr val="FF0000"/>
                </a:solidFill>
              </a:rPr>
              <a:t>(بمشروع المكافأت) </a:t>
            </a:r>
            <a:r>
              <a:rPr lang="ar-IQ" sz="2000" dirty="0"/>
              <a:t>الذي يدفع للعامل نظير الوقت الذي تم توفيره.</a:t>
            </a:r>
          </a:p>
          <a:p>
            <a:pPr marL="0" indent="0" algn="r">
              <a:buNone/>
            </a:pPr>
            <a:r>
              <a:rPr lang="ar-IQ" sz="2000" dirty="0"/>
              <a:t>اذ كفل المشروع لكل عامل اجر يوم كامل مضافا اليه المكافأة اذا ما بررها بالمبادرة والابتكار.</a:t>
            </a:r>
          </a:p>
          <a:p>
            <a:pPr marL="0" indent="0" algn="r">
              <a:buNone/>
            </a:pPr>
            <a:r>
              <a:rPr lang="ar-IQ" sz="2000" dirty="0"/>
              <a:t>ولم يتم بذل اي مجهود لتحديد الانتاج المحتمل للعامل ، وبدلا من ذلك كان انتاج العامل الحالي يتخذ كمعدل عادي مألوف فأذا زادوا من انتاجهم حصل صاحب العمل على ثلثي الكسب وحصل العامل على الثلث.</a:t>
            </a:r>
          </a:p>
          <a:p>
            <a:pPr marL="0" indent="0" algn="r">
              <a:buNone/>
            </a:pPr>
            <a:r>
              <a:rPr lang="ar-IQ" sz="2000" b="1" dirty="0">
                <a:solidFill>
                  <a:srgbClr val="FF0000"/>
                </a:solidFill>
              </a:rPr>
              <a:t>من مزايا نظام هالسي:</a:t>
            </a:r>
          </a:p>
          <a:p>
            <a:pPr marL="0" indent="0" algn="r">
              <a:buNone/>
            </a:pPr>
            <a:r>
              <a:rPr lang="ar-IQ" sz="2000" dirty="0"/>
              <a:t>ضمان كل عامل لمعدل اجر يوم بصرف النظر عن الانتاج .</a:t>
            </a:r>
          </a:p>
          <a:p>
            <a:pPr marL="0" indent="0" algn="r">
              <a:buNone/>
            </a:pPr>
            <a:r>
              <a:rPr lang="ar-IQ" sz="2000" dirty="0"/>
              <a:t>القضاء على بعض اسباب العداء بين العمال والادارة الناشئ عن العمل التشجيعي لان العامل يصرف المكافأة بمجرد زيادة انتاجه.</a:t>
            </a:r>
          </a:p>
          <a:p>
            <a:pPr marL="0" indent="0" algn="r">
              <a:buNone/>
            </a:pPr>
            <a:r>
              <a:rPr lang="ar-IQ" sz="2000" dirty="0"/>
              <a:t>ان هذا المشروع يعد افضل من مشروع تاون من حيث زيادة الانتاج ، اذ ان مشروع تاون يكفل للعامل مكافأة مجدا كان ام مقصرا دون تمييز.</a:t>
            </a:r>
            <a:endParaRPr lang="en-US" sz="2000" dirty="0"/>
          </a:p>
        </p:txBody>
      </p:sp>
    </p:spTree>
    <p:extLst>
      <p:ext uri="{BB962C8B-B14F-4D97-AF65-F5344CB8AC3E}">
        <p14:creationId xmlns:p14="http://schemas.microsoft.com/office/powerpoint/2010/main" val="1785277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1219</TotalTime>
  <Words>571</Words>
  <Application>Microsoft Office PowerPoint</Application>
  <PresentationFormat>عرض على الشاشة (4:3)</PresentationFormat>
  <Paragraphs>35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Office Theme</vt:lpstr>
      <vt:lpstr>الفكر الاداري  الفصل الخامس   د.سلمى حتيتة رحيمة  الممهدين  للادارة العلمية:</vt:lpstr>
      <vt:lpstr>بدايات ظهور الادارة العلمية  تم من خلال البحوث والقاء المحاضرات مناقشة المشاكل في  المؤسسات الصناعية الضخمة  </vt:lpstr>
      <vt:lpstr>1- هنري تاون </vt:lpstr>
      <vt:lpstr>2- هنري متكالف </vt:lpstr>
      <vt:lpstr>3- فردريك هالسي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salma</dc:creator>
  <cp:lastModifiedBy>9647702907118</cp:lastModifiedBy>
  <cp:revision>102</cp:revision>
  <dcterms:created xsi:type="dcterms:W3CDTF">2020-03-24T08:03:13Z</dcterms:created>
  <dcterms:modified xsi:type="dcterms:W3CDTF">2020-11-28T10:13:34Z</dcterms:modified>
</cp:coreProperties>
</file>