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0" r:id="rId5"/>
    <p:sldId id="264" r:id="rId6"/>
    <p:sldId id="27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 id="264"/>
          </p14:sldIdLst>
        </p14:section>
        <p14:section name="Untitled Section" id="{76DE20A0-F592-44C2-ABE6-C2B8D1286884}">
          <p14:sldIdLst>
            <p14:sldId id="271"/>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71" d="100"/>
          <a:sy n="71" d="100"/>
        </p:scale>
        <p:origin x="-13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commentAuthors" Target="commentAuthors.xml" /><Relationship Id="rId4" Type="http://schemas.openxmlformats.org/officeDocument/2006/relationships/slide" Target="slides/slide3.xml" /><Relationship Id="rId9" Type="http://schemas.openxmlformats.org/officeDocument/2006/relationships/notesMaster" Target="notesMasters/notesMaster1.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 /><Relationship Id="rId2" Type="http://schemas.openxmlformats.org/officeDocument/2006/relationships/audio" Target="../media/media1.wav" /><Relationship Id="rId1" Type="http://schemas.microsoft.com/office/2007/relationships/media" Target="../media/media1.wav" /><Relationship Id="rId4" Type="http://schemas.openxmlformats.org/officeDocument/2006/relationships/image" Target="../media/image1.pn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7848"/>
            <a:ext cx="7772400" cy="2272554"/>
          </a:xfrm>
        </p:spPr>
        <p:txBody>
          <a:bodyPr>
            <a:normAutofit fontScale="90000"/>
          </a:bodyPr>
          <a:lstStyle/>
          <a:p>
            <a:r>
              <a:rPr lang="ar-IQ" sz="4800" dirty="0"/>
              <a:t>الفكر الاداري </a:t>
            </a:r>
            <a:br>
              <a:rPr lang="ar-IQ" sz="4800" dirty="0"/>
            </a:br>
            <a:r>
              <a:rPr lang="ar-IQ" sz="4800" dirty="0"/>
              <a:t>الفصل الرابع </a:t>
            </a:r>
            <a:br>
              <a:rPr lang="ar-IQ" sz="4800" dirty="0"/>
            </a:br>
            <a:r>
              <a:rPr lang="ar-IQ" sz="4800" dirty="0"/>
              <a:t> د.سلمى حتيتة رحيمة </a:t>
            </a:r>
            <a:br>
              <a:rPr lang="ar-IQ" sz="4800" dirty="0"/>
            </a:br>
            <a:r>
              <a:rPr lang="ar-IQ" sz="4800" dirty="0"/>
              <a:t>ابرز كتاب هذه الفترة: ص22</a:t>
            </a:r>
            <a:endParaRPr lang="en-US" dirty="0"/>
          </a:p>
        </p:txBody>
      </p:sp>
      <p:pic>
        <p:nvPicPr>
          <p:cNvPr id="3"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428565" y="4885765"/>
            <a:ext cx="609600" cy="609600"/>
          </a:xfrm>
          <a:prstGeom prst="rect">
            <a:avLst/>
          </a:prstGeom>
        </p:spPr>
      </p:pic>
    </p:spTree>
    <p:extLst>
      <p:ext uri="{BB962C8B-B14F-4D97-AF65-F5344CB8AC3E}">
        <p14:creationId xmlns:p14="http://schemas.microsoft.com/office/powerpoint/2010/main" val="12813359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722"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399"/>
            <a:ext cx="8229600" cy="5320553"/>
          </a:xfrm>
        </p:spPr>
        <p:txBody>
          <a:bodyPr>
            <a:normAutofit fontScale="90000"/>
          </a:bodyPr>
          <a:lstStyle/>
          <a:p>
            <a:pPr algn="just"/>
            <a:br>
              <a:rPr lang="ar-IQ" dirty="0"/>
            </a:br>
            <a:br>
              <a:rPr lang="ar-IQ" dirty="0"/>
            </a:br>
            <a:r>
              <a:rPr lang="ar-IQ" b="1" dirty="0">
                <a:solidFill>
                  <a:schemeClr val="accent6">
                    <a:lumMod val="20000"/>
                    <a:lumOff val="80000"/>
                  </a:schemeClr>
                </a:solidFill>
              </a:rPr>
              <a:t>كار فون كلوزويتز    </a:t>
            </a:r>
            <a:br>
              <a:rPr lang="ar-IQ" dirty="0"/>
            </a:br>
            <a:r>
              <a:rPr lang="ar-IQ" dirty="0"/>
              <a:t>كان </a:t>
            </a:r>
            <a:r>
              <a:rPr lang="ar-IQ" dirty="0">
                <a:solidFill>
                  <a:srgbClr val="FF0000"/>
                </a:solidFill>
              </a:rPr>
              <a:t>جنرالا بروسيا   </a:t>
            </a:r>
            <a:r>
              <a:rPr lang="ar-IQ" dirty="0"/>
              <a:t>كتب كثيرا عن </a:t>
            </a:r>
            <a:r>
              <a:rPr lang="ar-IQ" dirty="0">
                <a:solidFill>
                  <a:srgbClr val="FF0000"/>
                </a:solidFill>
              </a:rPr>
              <a:t>الحرب وادارة الجيوش الكبيرة في المعارك.</a:t>
            </a:r>
            <a:r>
              <a:rPr lang="ar-IQ" dirty="0"/>
              <a:t> مارس النظام الصارم المأثور عن الجيش  واعتبر هذا النظام امرا جوهريا لكل تنظيم .رأى كلوزويتز ان مفاهيمه تنطبق على ادارة اي تنظيم كبير، قائلا ان </a:t>
            </a:r>
            <a:r>
              <a:rPr lang="ar-IQ" dirty="0">
                <a:solidFill>
                  <a:srgbClr val="FF0000"/>
                </a:solidFill>
              </a:rPr>
              <a:t>ادارة الاعمال</a:t>
            </a:r>
            <a:r>
              <a:rPr lang="ar-IQ" dirty="0"/>
              <a:t> لا تخرج عن ان تكون ببساطة شكلا من اشكال المنافسة البشرية التي تشبه </a:t>
            </a:r>
            <a:r>
              <a:rPr lang="ar-IQ" dirty="0">
                <a:solidFill>
                  <a:srgbClr val="FF0000"/>
                </a:solidFill>
              </a:rPr>
              <a:t>الحرب</a:t>
            </a:r>
            <a:r>
              <a:rPr lang="ar-IQ" dirty="0"/>
              <a:t> كثيرا.                     </a:t>
            </a:r>
            <a:br>
              <a:rPr lang="ar-IQ" dirty="0"/>
            </a:br>
            <a:r>
              <a:rPr lang="ar-IQ" dirty="0"/>
              <a:t>                       </a:t>
            </a:r>
            <a:endParaRPr lang="en-US" dirty="0"/>
          </a:p>
        </p:txBody>
      </p:sp>
      <p:sp>
        <p:nvSpPr>
          <p:cNvPr id="7" name="Content Placeholder 6"/>
          <p:cNvSpPr>
            <a:spLocks noGrp="1"/>
          </p:cNvSpPr>
          <p:nvPr>
            <p:ph idx="1"/>
          </p:nvPr>
        </p:nvSpPr>
        <p:spPr/>
        <p:txBody>
          <a:bodyPr/>
          <a:lstStyle/>
          <a:p>
            <a:pPr marL="0" indent="0">
              <a:buNone/>
            </a:pPr>
            <a:r>
              <a:rPr lang="ar-IQ" dirty="0"/>
              <a:t> </a:t>
            </a:r>
            <a:endParaRPr lang="en-US" dirty="0"/>
          </a:p>
        </p:txBody>
      </p:sp>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FF00"/>
                </a:solidFill>
              </a:rPr>
              <a:t>اهم ما ركز عليه كار فون كلوزويتز</a:t>
            </a:r>
            <a:endParaRPr lang="en-US" dirty="0">
              <a:ln>
                <a:solidFill>
                  <a:srgbClr val="FF0000"/>
                </a:solidFill>
              </a:ln>
              <a:solidFill>
                <a:srgbClr val="FFFF00"/>
              </a:solidFill>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ar-IQ" dirty="0"/>
              <a:t>1- </a:t>
            </a:r>
            <a:r>
              <a:rPr lang="ar-IQ" dirty="0">
                <a:solidFill>
                  <a:srgbClr val="FF0000"/>
                </a:solidFill>
              </a:rPr>
              <a:t>اوصى بالتخطيط الدقيق</a:t>
            </a:r>
            <a:r>
              <a:rPr lang="ar-IQ" dirty="0"/>
              <a:t> كضرورة اساسية في ادارة اي تنظيم بحيث يكون الشرط الاول تحديد الهدف .</a:t>
            </a:r>
          </a:p>
          <a:p>
            <a:pPr marL="0" indent="0" algn="ctr">
              <a:buNone/>
            </a:pPr>
            <a:r>
              <a:rPr lang="ar-IQ" dirty="0"/>
              <a:t>2- اكد على ان </a:t>
            </a:r>
            <a:r>
              <a:rPr lang="ar-IQ" dirty="0">
                <a:solidFill>
                  <a:srgbClr val="FF0000"/>
                </a:solidFill>
              </a:rPr>
              <a:t>جميع القرارات </a:t>
            </a:r>
            <a:r>
              <a:rPr lang="ar-IQ" dirty="0"/>
              <a:t>لابد ان تقوم على اساس </a:t>
            </a:r>
            <a:r>
              <a:rPr lang="ar-IQ" dirty="0">
                <a:solidFill>
                  <a:srgbClr val="FF0000"/>
                </a:solidFill>
              </a:rPr>
              <a:t>الضرورة المنطقية</a:t>
            </a:r>
            <a:r>
              <a:rPr lang="ar-IQ" dirty="0"/>
              <a:t> وكانت لديه فكرة الاحتمال مفصلة  </a:t>
            </a:r>
          </a:p>
          <a:p>
            <a:pPr algn="ctr"/>
            <a:r>
              <a:rPr lang="ar-IQ" dirty="0"/>
              <a:t>مثل </a:t>
            </a:r>
            <a:r>
              <a:rPr lang="ar-IQ" dirty="0">
                <a:solidFill>
                  <a:srgbClr val="FF0000"/>
                </a:solidFill>
              </a:rPr>
              <a:t>الاحتمال الاحصائي</a:t>
            </a:r>
          </a:p>
          <a:p>
            <a:pPr algn="ctr"/>
            <a:r>
              <a:rPr lang="ar-IQ" dirty="0"/>
              <a:t>3- اكد على تقبل </a:t>
            </a:r>
            <a:r>
              <a:rPr lang="ar-IQ" dirty="0">
                <a:solidFill>
                  <a:srgbClr val="FF0000"/>
                </a:solidFill>
              </a:rPr>
              <a:t>عدم اليقين او التأكد </a:t>
            </a:r>
            <a:r>
              <a:rPr lang="ar-IQ" dirty="0"/>
              <a:t>وان يتصرف المدراء على اساس التحليل الدقيق من اجل الحد من عدم التأكد.</a:t>
            </a:r>
          </a:p>
        </p:txBody>
      </p:sp>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1671" y="1005201"/>
            <a:ext cx="8135310" cy="5624199"/>
          </a:xfrm>
        </p:spPr>
        <p:txBody>
          <a:bodyPr>
            <a:normAutofit fontScale="90000"/>
          </a:bodyPr>
          <a:lstStyle/>
          <a:p>
            <a:pPr algn="ctr"/>
            <a:r>
              <a:rPr lang="ar-IQ" dirty="0">
                <a:solidFill>
                  <a:srgbClr val="FF0000"/>
                </a:solidFill>
              </a:rPr>
              <a:t>كان مهندسا فرنسيا </a:t>
            </a:r>
            <a:br>
              <a:rPr lang="ar-IQ" dirty="0"/>
            </a:br>
            <a:r>
              <a:rPr lang="ar-IQ" sz="3800" dirty="0"/>
              <a:t>له مادة غزيرة في الصناعة والعمل والترفيه عن العمال ، وكان يلقي المحاضرات امام اكاديمية العلوم بالمعهد الملكي الفرنسي </a:t>
            </a:r>
            <a:br>
              <a:rPr lang="ar-IQ" sz="3800" dirty="0"/>
            </a:br>
            <a:r>
              <a:rPr lang="ar-IQ" sz="3800" dirty="0"/>
              <a:t>اجرى دراسة للبحرية الانكليزية للكشف عن اسس الكفاءة لتلك المنظمة، من اجل نقلها الى فرنسا.</a:t>
            </a:r>
            <a:br>
              <a:rPr lang="ar-IQ" sz="3800" dirty="0"/>
            </a:br>
            <a:r>
              <a:rPr lang="ar-IQ" sz="3800" dirty="0">
                <a:solidFill>
                  <a:srgbClr val="FFFF00"/>
                </a:solidFill>
              </a:rPr>
              <a:t>اهم ما ركز عليه دوبين </a:t>
            </a:r>
            <a:r>
              <a:rPr lang="ar-IQ" sz="3800" dirty="0"/>
              <a:t>: </a:t>
            </a:r>
            <a:br>
              <a:rPr lang="ar-IQ" sz="3800" dirty="0"/>
            </a:br>
            <a:r>
              <a:rPr lang="ar-IQ" sz="3800" dirty="0"/>
              <a:t>المبادئ الادارية التي تتعلق </a:t>
            </a:r>
            <a:r>
              <a:rPr lang="ar-IQ" sz="3800" dirty="0">
                <a:solidFill>
                  <a:srgbClr val="FF0000"/>
                </a:solidFill>
              </a:rPr>
              <a:t>بأدارة شؤون الافراد والعلاقات الانسانية</a:t>
            </a:r>
            <a:r>
              <a:rPr lang="ar-IQ" sz="3800" dirty="0"/>
              <a:t>.  واهتم </a:t>
            </a:r>
            <a:r>
              <a:rPr lang="ar-IQ" sz="3800" dirty="0">
                <a:solidFill>
                  <a:srgbClr val="FF0000"/>
                </a:solidFill>
              </a:rPr>
              <a:t>بنزاهة الادارة </a:t>
            </a:r>
            <a:br>
              <a:rPr lang="ar-IQ" sz="3800" dirty="0"/>
            </a:br>
            <a:r>
              <a:rPr lang="ar-IQ" sz="3800" dirty="0"/>
              <a:t>واهتم </a:t>
            </a:r>
            <a:r>
              <a:rPr lang="ar-IQ" sz="3800" dirty="0">
                <a:solidFill>
                  <a:srgbClr val="FF0000"/>
                </a:solidFill>
              </a:rPr>
              <a:t>بالسداد الفوري للديون، والوفاء بالالتزامات والاتفاقيات</a:t>
            </a:r>
            <a:r>
              <a:rPr lang="ar-IQ" sz="3800" dirty="0"/>
              <a:t>.</a:t>
            </a:r>
            <a:br>
              <a:rPr lang="ar-IQ" sz="3800" dirty="0"/>
            </a:br>
            <a:br>
              <a:rPr lang="ar-IQ" dirty="0"/>
            </a:br>
            <a:r>
              <a:rPr lang="ar-IQ" dirty="0"/>
              <a:t>    </a:t>
            </a:r>
            <a:br>
              <a:rPr lang="ar-IQ" dirty="0"/>
            </a:br>
            <a:r>
              <a:rPr lang="ar-IQ" dirty="0"/>
              <a:t>               </a:t>
            </a:r>
            <a:endParaRPr lang="en-US" dirty="0"/>
          </a:p>
        </p:txBody>
      </p:sp>
      <p:sp>
        <p:nvSpPr>
          <p:cNvPr id="5" name="Text Placeholder 4"/>
          <p:cNvSpPr>
            <a:spLocks noGrp="1"/>
          </p:cNvSpPr>
          <p:nvPr>
            <p:ph type="body" idx="1"/>
          </p:nvPr>
        </p:nvSpPr>
        <p:spPr>
          <a:xfrm>
            <a:off x="847004" y="161565"/>
            <a:ext cx="7772400" cy="833517"/>
          </a:xfrm>
        </p:spPr>
        <p:txBody>
          <a:bodyPr>
            <a:noAutofit/>
          </a:bodyPr>
          <a:lstStyle/>
          <a:p>
            <a:r>
              <a:rPr lang="ar-IQ" sz="3600" dirty="0">
                <a:solidFill>
                  <a:schemeClr val="accent6">
                    <a:lumMod val="20000"/>
                    <a:lumOff val="80000"/>
                  </a:schemeClr>
                </a:solidFill>
              </a:rPr>
              <a:t>تشارلس دوبين                                       </a:t>
            </a:r>
            <a:endParaRPr lang="en-US" sz="3600" b="1" dirty="0">
              <a:solidFill>
                <a:schemeClr val="accent6">
                  <a:lumMod val="20000"/>
                  <a:lumOff val="80000"/>
                </a:schemeClr>
              </a:solidFill>
            </a:endParaRPr>
          </a:p>
        </p:txBody>
      </p:sp>
    </p:spTree>
    <p:extLst>
      <p:ext uri="{BB962C8B-B14F-4D97-AF65-F5344CB8AC3E}">
        <p14:creationId xmlns:p14="http://schemas.microsoft.com/office/powerpoint/2010/main" val="211807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44706"/>
            <a:ext cx="7772400" cy="2382982"/>
          </a:xfrm>
        </p:spPr>
        <p:txBody>
          <a:bodyPr>
            <a:normAutofit fontScale="90000"/>
          </a:bodyPr>
          <a:lstStyle/>
          <a:p>
            <a:pPr algn="r"/>
            <a:r>
              <a:rPr lang="ar-IQ" dirty="0"/>
              <a:t>من اشهر مؤلفاته: </a:t>
            </a:r>
            <a:r>
              <a:rPr lang="ar-IQ" dirty="0">
                <a:solidFill>
                  <a:srgbClr val="FF0000"/>
                </a:solidFill>
              </a:rPr>
              <a:t>اقصاديات الالات والصناعات الانتاجية </a:t>
            </a:r>
            <a:br>
              <a:rPr lang="ar-IQ" dirty="0"/>
            </a:br>
            <a:r>
              <a:rPr lang="ar-IQ" dirty="0"/>
              <a:t> اسهم في ادخال وتطوير الاتجاه العلمي في دراسة الادارة.</a:t>
            </a:r>
            <a:br>
              <a:rPr lang="ar-IQ" dirty="0"/>
            </a:br>
            <a:r>
              <a:rPr lang="ar-IQ" dirty="0"/>
              <a:t>لم يكن مهتما بتصميم او صنع الالات ، بل اهتم باسلوب استخدامها وتنظيم الافراد لهذا الغرض.</a:t>
            </a:r>
            <a:br>
              <a:rPr lang="ar-IQ" dirty="0"/>
            </a:br>
            <a:endParaRPr lang="en-US" b="0" dirty="0"/>
          </a:p>
        </p:txBody>
      </p:sp>
      <p:sp>
        <p:nvSpPr>
          <p:cNvPr id="3" name="Text Placeholder 2"/>
          <p:cNvSpPr>
            <a:spLocks noGrp="1"/>
          </p:cNvSpPr>
          <p:nvPr>
            <p:ph type="body" idx="1"/>
          </p:nvPr>
        </p:nvSpPr>
        <p:spPr>
          <a:xfrm>
            <a:off x="2823881" y="523731"/>
            <a:ext cx="5670831" cy="820975"/>
          </a:xfrm>
        </p:spPr>
        <p:txBody>
          <a:bodyPr>
            <a:normAutofit/>
          </a:bodyPr>
          <a:lstStyle/>
          <a:p>
            <a:pPr algn="r"/>
            <a:r>
              <a:rPr lang="ar-IQ" sz="4000" b="1" dirty="0">
                <a:solidFill>
                  <a:schemeClr val="accent6">
                    <a:lumMod val="20000"/>
                    <a:lumOff val="80000"/>
                  </a:schemeClr>
                </a:solidFill>
              </a:rPr>
              <a:t>تشارلس بابدج</a:t>
            </a:r>
            <a:endParaRPr lang="en-US" sz="4000" b="1" dirty="0">
              <a:solidFill>
                <a:schemeClr val="accent6">
                  <a:lumMod val="20000"/>
                  <a:lumOff val="80000"/>
                </a:schemeClr>
              </a:solidFill>
            </a:endParaRPr>
          </a:p>
        </p:txBody>
      </p:sp>
    </p:spTree>
    <p:extLst>
      <p:ext uri="{BB962C8B-B14F-4D97-AF65-F5344CB8AC3E}">
        <p14:creationId xmlns:p14="http://schemas.microsoft.com/office/powerpoint/2010/main" val="87336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ذكر في مقدمة كتابه (اقتصاديات الالات والصناعات الانتاجية) </a:t>
            </a:r>
            <a:endParaRPr lang="en-US" dirty="0"/>
          </a:p>
        </p:txBody>
      </p:sp>
      <p:sp>
        <p:nvSpPr>
          <p:cNvPr id="3" name="Content Placeholder 2"/>
          <p:cNvSpPr>
            <a:spLocks noGrp="1"/>
          </p:cNvSpPr>
          <p:nvPr>
            <p:ph idx="1"/>
          </p:nvPr>
        </p:nvSpPr>
        <p:spPr/>
        <p:txBody>
          <a:bodyPr>
            <a:normAutofit fontScale="25000" lnSpcReduction="20000"/>
          </a:bodyPr>
          <a:lstStyle/>
          <a:p>
            <a:r>
              <a:rPr lang="ar-IQ" sz="8000" dirty="0">
                <a:latin typeface="Arial" pitchFamily="34" charset="0"/>
                <a:cs typeface="Arial" pitchFamily="34" charset="0"/>
              </a:rPr>
              <a:t>من خلال زيارته الورش والمصانع في انكلترا واروبا فانه </a:t>
            </a:r>
            <a:r>
              <a:rPr lang="ar-IQ" sz="8000" b="1" dirty="0">
                <a:solidFill>
                  <a:srgbClr val="FF0000"/>
                </a:solidFill>
                <a:latin typeface="Arial" pitchFamily="34" charset="0"/>
                <a:cs typeface="Arial" pitchFamily="34" charset="0"/>
              </a:rPr>
              <a:t>طبق المبادئ العلمية العامة </a:t>
            </a:r>
            <a:r>
              <a:rPr lang="ar-IQ" sz="8000" dirty="0">
                <a:latin typeface="Arial" pitchFamily="34" charset="0"/>
                <a:cs typeface="Arial" pitchFamily="34" charset="0"/>
              </a:rPr>
              <a:t>.وهو مشابه لما ورد في كتاب </a:t>
            </a:r>
            <a:r>
              <a:rPr lang="ar-IQ" sz="8000" dirty="0">
                <a:solidFill>
                  <a:srgbClr val="FF0000"/>
                </a:solidFill>
                <a:latin typeface="Arial" pitchFamily="34" charset="0"/>
                <a:cs typeface="Arial" pitchFamily="34" charset="0"/>
              </a:rPr>
              <a:t>فردريك تايلر</a:t>
            </a:r>
            <a:r>
              <a:rPr lang="ar-IQ" sz="8000" dirty="0">
                <a:latin typeface="Arial" pitchFamily="34" charset="0"/>
                <a:cs typeface="Arial" pitchFamily="34" charset="0"/>
              </a:rPr>
              <a:t> </a:t>
            </a:r>
            <a:r>
              <a:rPr lang="ar-IQ" sz="8000" dirty="0">
                <a:solidFill>
                  <a:srgbClr val="FF0000"/>
                </a:solidFill>
                <a:latin typeface="Arial" pitchFamily="34" charset="0"/>
                <a:cs typeface="Arial" pitchFamily="34" charset="0"/>
              </a:rPr>
              <a:t>(مبادئ الادارة العلمية).</a:t>
            </a:r>
          </a:p>
          <a:p>
            <a:pPr marL="0" indent="0" algn="r">
              <a:buNone/>
            </a:pPr>
            <a:r>
              <a:rPr lang="ar-IQ" sz="11200" b="1" dirty="0">
                <a:solidFill>
                  <a:srgbClr val="FFFF00"/>
                </a:solidFill>
                <a:latin typeface="Arial" pitchFamily="34" charset="0"/>
                <a:cs typeface="Arial" pitchFamily="34" charset="0"/>
              </a:rPr>
              <a:t>اهم ما ركز عليه تشارلس بابدج  :</a:t>
            </a:r>
          </a:p>
          <a:p>
            <a:pPr>
              <a:buFontTx/>
              <a:buChar char="-"/>
            </a:pPr>
            <a:r>
              <a:rPr lang="ar-IQ" sz="8000" dirty="0">
                <a:solidFill>
                  <a:srgbClr val="FF0000"/>
                </a:solidFill>
                <a:latin typeface="Arial" pitchFamily="34" charset="0"/>
                <a:cs typeface="Arial" pitchFamily="34" charset="0"/>
              </a:rPr>
              <a:t>اوصى باستخدام البيانات</a:t>
            </a:r>
            <a:r>
              <a:rPr lang="ar-IQ" sz="8000" dirty="0">
                <a:latin typeface="Arial" pitchFamily="34" charset="0"/>
                <a:cs typeface="Arial" pitchFamily="34" charset="0"/>
              </a:rPr>
              <a:t> التي تحصل عليها نتيجة البحث الدقيق في ادارة اي مشروع .</a:t>
            </a:r>
          </a:p>
          <a:p>
            <a:pPr>
              <a:buFontTx/>
              <a:buChar char="-"/>
            </a:pPr>
            <a:r>
              <a:rPr lang="ar-IQ" sz="8000" dirty="0">
                <a:latin typeface="Arial" pitchFamily="34" charset="0"/>
                <a:cs typeface="Arial" pitchFamily="34" charset="0"/>
              </a:rPr>
              <a:t>ويبين ان الادارة يجب ان </a:t>
            </a:r>
            <a:r>
              <a:rPr lang="ar-IQ" sz="8000" dirty="0">
                <a:solidFill>
                  <a:srgbClr val="FF0000"/>
                </a:solidFill>
                <a:latin typeface="Arial" pitchFamily="34" charset="0"/>
                <a:cs typeface="Arial" pitchFamily="34" charset="0"/>
              </a:rPr>
              <a:t>تكتشف عدد مرات تكرار </a:t>
            </a:r>
            <a:r>
              <a:rPr lang="ar-IQ" sz="8000" dirty="0">
                <a:latin typeface="Arial" pitchFamily="34" charset="0"/>
                <a:cs typeface="Arial" pitchFamily="34" charset="0"/>
              </a:rPr>
              <a:t>كل عملية كل ساعة من الزمن.</a:t>
            </a:r>
          </a:p>
          <a:p>
            <a:pPr>
              <a:buFontTx/>
              <a:buChar char="-"/>
            </a:pPr>
            <a:r>
              <a:rPr lang="ar-IQ" sz="8000" dirty="0">
                <a:solidFill>
                  <a:srgbClr val="FF0000"/>
                </a:solidFill>
                <a:latin typeface="Arial" pitchFamily="34" charset="0"/>
                <a:cs typeface="Arial" pitchFamily="34" charset="0"/>
              </a:rPr>
              <a:t>تقسيم العمل </a:t>
            </a:r>
            <a:r>
              <a:rPr lang="ar-IQ" sz="8000" dirty="0">
                <a:latin typeface="Arial" pitchFamily="34" charset="0"/>
                <a:cs typeface="Arial" pitchFamily="34" charset="0"/>
              </a:rPr>
              <a:t>الى مجهود بدني ومجهود ذهني.</a:t>
            </a:r>
          </a:p>
          <a:p>
            <a:pPr marL="0" indent="0">
              <a:buNone/>
            </a:pPr>
            <a:r>
              <a:rPr lang="ar-IQ" sz="8000" dirty="0">
                <a:latin typeface="Arial" pitchFamily="34" charset="0"/>
                <a:cs typeface="Arial" pitchFamily="34" charset="0"/>
              </a:rPr>
              <a:t>ان يتم </a:t>
            </a:r>
            <a:r>
              <a:rPr lang="ar-IQ" sz="8000" dirty="0">
                <a:solidFill>
                  <a:srgbClr val="FF0000"/>
                </a:solidFill>
                <a:latin typeface="Arial" pitchFamily="34" charset="0"/>
                <a:cs typeface="Arial" pitchFamily="34" charset="0"/>
              </a:rPr>
              <a:t>تحديد تكلفة انتاج </a:t>
            </a:r>
            <a:r>
              <a:rPr lang="ar-IQ" sz="8000" dirty="0">
                <a:latin typeface="Arial" pitchFamily="34" charset="0"/>
                <a:cs typeface="Arial" pitchFamily="34" charset="0"/>
              </a:rPr>
              <a:t>كل مرحلة او عملية. -</a:t>
            </a:r>
          </a:p>
          <a:p>
            <a:pPr marL="0" indent="0">
              <a:buNone/>
            </a:pPr>
            <a:r>
              <a:rPr lang="ar-IQ" sz="8000" dirty="0">
                <a:latin typeface="Arial" pitchFamily="34" charset="0"/>
                <a:cs typeface="Arial" pitchFamily="34" charset="0"/>
              </a:rPr>
              <a:t>ان </a:t>
            </a:r>
            <a:r>
              <a:rPr lang="ar-IQ" sz="8000" dirty="0">
                <a:solidFill>
                  <a:srgbClr val="FF0000"/>
                </a:solidFill>
                <a:latin typeface="Arial" pitchFamily="34" charset="0"/>
                <a:cs typeface="Arial" pitchFamily="34" charset="0"/>
              </a:rPr>
              <a:t>يتقاضى العامل </a:t>
            </a:r>
            <a:r>
              <a:rPr lang="ar-IQ" sz="8000" dirty="0">
                <a:latin typeface="Arial" pitchFamily="34" charset="0"/>
                <a:cs typeface="Arial" pitchFamily="34" charset="0"/>
              </a:rPr>
              <a:t>مكافأة تتناسب مع كفاءته ومع نجاح المشروع.- </a:t>
            </a:r>
          </a:p>
          <a:p>
            <a:pPr marL="0" indent="0">
              <a:buNone/>
            </a:pPr>
            <a:r>
              <a:rPr lang="ar-IQ" sz="8000" dirty="0">
                <a:latin typeface="Arial" pitchFamily="34" charset="0"/>
                <a:cs typeface="Arial" pitchFamily="34" charset="0"/>
              </a:rPr>
              <a:t>اكد على </a:t>
            </a:r>
            <a:r>
              <a:rPr lang="ar-IQ" sz="8000" dirty="0">
                <a:solidFill>
                  <a:srgbClr val="FF0000"/>
                </a:solidFill>
                <a:latin typeface="Arial" pitchFamily="34" charset="0"/>
                <a:cs typeface="Arial" pitchFamily="34" charset="0"/>
              </a:rPr>
              <a:t>تقسيم العمل </a:t>
            </a:r>
            <a:r>
              <a:rPr lang="ar-IQ" sz="8000" dirty="0">
                <a:latin typeface="Arial" pitchFamily="34" charset="0"/>
                <a:cs typeface="Arial" pitchFamily="34" charset="0"/>
              </a:rPr>
              <a:t>مبرهنا على امكانية تحقيق ربح اكبر عن طريق التخصص.-</a:t>
            </a:r>
          </a:p>
          <a:p>
            <a:pPr marL="0" indent="0">
              <a:buNone/>
            </a:pPr>
            <a:r>
              <a:rPr lang="ar-IQ" sz="8000" dirty="0">
                <a:latin typeface="Arial" pitchFamily="34" charset="0"/>
                <a:cs typeface="Arial" pitchFamily="34" charset="0"/>
              </a:rPr>
              <a:t>- يمكن </a:t>
            </a:r>
            <a:r>
              <a:rPr lang="ar-IQ" sz="8000" dirty="0">
                <a:solidFill>
                  <a:srgbClr val="FF0000"/>
                </a:solidFill>
                <a:latin typeface="Arial" pitchFamily="34" charset="0"/>
                <a:cs typeface="Arial" pitchFamily="34" charset="0"/>
              </a:rPr>
              <a:t>انقاص الوقت </a:t>
            </a:r>
            <a:r>
              <a:rPr lang="ar-IQ" sz="8000" dirty="0">
                <a:latin typeface="Arial" pitchFamily="34" charset="0"/>
                <a:cs typeface="Arial" pitchFamily="34" charset="0"/>
              </a:rPr>
              <a:t>لتعلم اداء عملية معينة.</a:t>
            </a:r>
          </a:p>
          <a:p>
            <a:pPr marL="0" indent="0">
              <a:buNone/>
            </a:pPr>
            <a:r>
              <a:rPr lang="ar-IQ" sz="8000" dirty="0">
                <a:latin typeface="Arial" pitchFamily="34" charset="0"/>
                <a:cs typeface="Arial" pitchFamily="34" charset="0"/>
              </a:rPr>
              <a:t>- يمكن </a:t>
            </a:r>
            <a:r>
              <a:rPr lang="ar-IQ" sz="8000" dirty="0">
                <a:solidFill>
                  <a:srgbClr val="FF0000"/>
                </a:solidFill>
                <a:latin typeface="Arial" pitchFamily="34" charset="0"/>
                <a:cs typeface="Arial" pitchFamily="34" charset="0"/>
              </a:rPr>
              <a:t>صقل المهارة المكتسبة </a:t>
            </a:r>
            <a:r>
              <a:rPr lang="ar-IQ" sz="8000" dirty="0">
                <a:latin typeface="Arial" pitchFamily="34" charset="0"/>
                <a:cs typeface="Arial" pitchFamily="34" charset="0"/>
              </a:rPr>
              <a:t>وزيادتها بتقسيم العمل .</a:t>
            </a:r>
          </a:p>
          <a:p>
            <a:pPr marL="0" indent="0">
              <a:buNone/>
            </a:pPr>
            <a:r>
              <a:rPr lang="ar-IQ" sz="8000" dirty="0">
                <a:latin typeface="Arial" pitchFamily="34" charset="0"/>
                <a:cs typeface="Arial" pitchFamily="34" charset="0"/>
              </a:rPr>
              <a:t>في </a:t>
            </a:r>
            <a:r>
              <a:rPr lang="ar-IQ" sz="8000" dirty="0">
                <a:solidFill>
                  <a:srgbClr val="FF0000"/>
                </a:solidFill>
                <a:latin typeface="Arial" pitchFamily="34" charset="0"/>
                <a:cs typeface="Arial" pitchFamily="34" charset="0"/>
              </a:rPr>
              <a:t>مجال الزمن</a:t>
            </a:r>
            <a:r>
              <a:rPr lang="ar-IQ" sz="8000" dirty="0">
                <a:latin typeface="Arial" pitchFamily="34" charset="0"/>
                <a:cs typeface="Arial" pitchFamily="34" charset="0"/>
              </a:rPr>
              <a:t> سبق بابدج تايلور عندما ذكر «اذا وقف الملاحظ وساعته في يده امام عامل يقوم- بالعمل، فمن المؤكد ان العامل سيزيد من سرعته فيكون التقدير مبالغا فيه.</a:t>
            </a:r>
          </a:p>
          <a:p>
            <a:pPr marL="0" indent="0">
              <a:buNone/>
            </a:pPr>
            <a:r>
              <a:rPr lang="ar-IQ" sz="8000" dirty="0">
                <a:latin typeface="Arial" pitchFamily="34" charset="0"/>
                <a:cs typeface="Arial" pitchFamily="34" charset="0"/>
              </a:rPr>
              <a:t>ويمكن </a:t>
            </a:r>
            <a:r>
              <a:rPr lang="ar-IQ" sz="8000" dirty="0">
                <a:solidFill>
                  <a:srgbClr val="FF0000"/>
                </a:solidFill>
                <a:latin typeface="Arial" pitchFamily="34" charset="0"/>
                <a:cs typeface="Arial" pitchFamily="34" charset="0"/>
              </a:rPr>
              <a:t>احتساب عدد العمليات </a:t>
            </a:r>
            <a:r>
              <a:rPr lang="ar-IQ" sz="8000" dirty="0">
                <a:latin typeface="Arial" pitchFamily="34" charset="0"/>
                <a:cs typeface="Arial" pitchFamily="34" charset="0"/>
              </a:rPr>
              <a:t>التي تتم في زمن معلوم عندما يكون العامل غير منتبه الى مراقبة احد- له، فعن طريق الصوت الذي يصدر عن المنوال قد يمكن للمراقب حصر عدد اللفتات كل دقيقة.</a:t>
            </a:r>
          </a:p>
          <a:p>
            <a:pPr>
              <a:buFontTx/>
              <a:buChar char="-"/>
            </a:pPr>
            <a:endParaRPr lang="ar-IQ" dirty="0"/>
          </a:p>
          <a:p>
            <a:pPr marL="0" indent="0" algn="l" rtl="1">
              <a:buNone/>
            </a:pPr>
            <a:r>
              <a:rPr lang="ar-IQ" dirty="0"/>
              <a:t>                                 </a:t>
            </a:r>
            <a:endParaRPr lang="en-US" dirty="0"/>
          </a:p>
        </p:txBody>
      </p:sp>
    </p:spTree>
    <p:extLst>
      <p:ext uri="{BB962C8B-B14F-4D97-AF65-F5344CB8AC3E}">
        <p14:creationId xmlns:p14="http://schemas.microsoft.com/office/powerpoint/2010/main" val="386107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solidFill>
                  <a:schemeClr val="accent6">
                    <a:lumMod val="20000"/>
                    <a:lumOff val="80000"/>
                  </a:schemeClr>
                </a:solidFill>
              </a:rPr>
              <a:t>جيفونز</a:t>
            </a:r>
            <a:r>
              <a:rPr lang="ar-IQ" dirty="0">
                <a:solidFill>
                  <a:srgbClr val="FF0000"/>
                </a:solidFill>
              </a:rPr>
              <a:t> </a:t>
            </a:r>
            <a:br>
              <a:rPr lang="ar-IQ" dirty="0">
                <a:solidFill>
                  <a:srgbClr val="FF0000"/>
                </a:solidFill>
              </a:rPr>
            </a:br>
            <a:r>
              <a:rPr lang="ar-IQ" sz="3600" dirty="0">
                <a:solidFill>
                  <a:srgbClr val="FF0000"/>
                </a:solidFill>
              </a:rPr>
              <a:t>كان عالم اجتماع تخصص في المسائل الاقتصادية </a:t>
            </a:r>
            <a:br>
              <a:rPr lang="ar-IQ" sz="3600" dirty="0">
                <a:solidFill>
                  <a:srgbClr val="FF0000"/>
                </a:solidFill>
              </a:rPr>
            </a:br>
            <a:r>
              <a:rPr lang="ar-IQ" sz="3600" dirty="0">
                <a:solidFill>
                  <a:srgbClr val="FF0000"/>
                </a:solidFill>
              </a:rPr>
              <a:t>مؤلفاته ( نظرية الاقتصاد السياسي)</a:t>
            </a:r>
            <a:r>
              <a:rPr lang="ar-IQ" sz="3600" dirty="0"/>
              <a:t> </a:t>
            </a:r>
            <a:endParaRPr lang="en-US" sz="3600" dirty="0"/>
          </a:p>
        </p:txBody>
      </p:sp>
      <p:sp>
        <p:nvSpPr>
          <p:cNvPr id="4" name="Content Placeholder 3"/>
          <p:cNvSpPr>
            <a:spLocks noGrp="1"/>
          </p:cNvSpPr>
          <p:nvPr>
            <p:ph idx="1"/>
          </p:nvPr>
        </p:nvSpPr>
        <p:spPr/>
        <p:txBody>
          <a:bodyPr>
            <a:normAutofit fontScale="70000" lnSpcReduction="20000"/>
          </a:bodyPr>
          <a:lstStyle/>
          <a:p>
            <a:r>
              <a:rPr lang="ar-IQ" dirty="0"/>
              <a:t>عمل في النيازك ودرس الرياضيات والفلسفة والاقتصاد السياسي في الجامعة، وحصل على الميدالية الذهبية .</a:t>
            </a:r>
          </a:p>
          <a:p>
            <a:r>
              <a:rPr lang="ar-IQ" dirty="0"/>
              <a:t>اضفى جيفونز على تطور الفكر الاقتصادي الانكليزي روح ونهج العلم  </a:t>
            </a:r>
          </a:p>
          <a:p>
            <a:pPr algn="r"/>
            <a:r>
              <a:rPr lang="ar-IQ" dirty="0"/>
              <a:t>                                             </a:t>
            </a:r>
            <a:r>
              <a:rPr lang="ar-IQ" b="1" dirty="0">
                <a:solidFill>
                  <a:srgbClr val="FFFF00"/>
                </a:solidFill>
              </a:rPr>
              <a:t>اهم ما ركز عليه جيفونز</a:t>
            </a:r>
          </a:p>
          <a:p>
            <a:pPr algn="r"/>
            <a:r>
              <a:rPr lang="ar-IQ" dirty="0">
                <a:solidFill>
                  <a:srgbClr val="FF0000"/>
                </a:solidFill>
              </a:rPr>
              <a:t>كثافة العمل والاجهاد الصناعي:</a:t>
            </a:r>
          </a:p>
          <a:p>
            <a:pPr marL="0" indent="0">
              <a:buNone/>
            </a:pPr>
            <a:r>
              <a:rPr lang="ar-IQ" dirty="0"/>
              <a:t>مثال ذلك :</a:t>
            </a:r>
            <a:r>
              <a:rPr lang="ar-IQ" dirty="0">
                <a:solidFill>
                  <a:srgbClr val="FF0000"/>
                </a:solidFill>
              </a:rPr>
              <a:t>حفر الارض، يمكن صنع الفأس بأي حجم </a:t>
            </a:r>
            <a:r>
              <a:rPr lang="ar-IQ" dirty="0"/>
              <a:t>واذا كان نفس العدد من الضربات تتم في ساعة من الزمن، فأن الجهد الذي يبذله حامل الفأس سيختلف بأختلاف حجم وطول الفأس .</a:t>
            </a:r>
            <a:r>
              <a:rPr lang="ar-IQ" dirty="0">
                <a:solidFill>
                  <a:srgbClr val="FF0000"/>
                </a:solidFill>
              </a:rPr>
              <a:t>فالفأس الصغير </a:t>
            </a:r>
            <a:r>
              <a:rPr lang="ar-IQ" dirty="0"/>
              <a:t>يكون الاجهاد </a:t>
            </a:r>
            <a:r>
              <a:rPr lang="ar-IQ" dirty="0">
                <a:solidFill>
                  <a:srgbClr val="FF0000"/>
                </a:solidFill>
              </a:rPr>
              <a:t>ضئيل</a:t>
            </a:r>
            <a:r>
              <a:rPr lang="ar-IQ" dirty="0"/>
              <a:t> والعمل </a:t>
            </a:r>
            <a:r>
              <a:rPr lang="ar-IQ" dirty="0">
                <a:solidFill>
                  <a:srgbClr val="FF0000"/>
                </a:solidFill>
              </a:rPr>
              <a:t>ضئيل</a:t>
            </a:r>
            <a:r>
              <a:rPr lang="ar-IQ" dirty="0"/>
              <a:t> .</a:t>
            </a:r>
          </a:p>
          <a:p>
            <a:pPr marL="0" indent="0">
              <a:buNone/>
            </a:pPr>
            <a:r>
              <a:rPr lang="ar-IQ" dirty="0"/>
              <a:t>اما اذا كان </a:t>
            </a:r>
            <a:r>
              <a:rPr lang="ar-IQ" dirty="0">
                <a:solidFill>
                  <a:srgbClr val="FF0000"/>
                </a:solidFill>
              </a:rPr>
              <a:t>الفأس كبير جدا </a:t>
            </a:r>
            <a:r>
              <a:rPr lang="ar-IQ" dirty="0"/>
              <a:t>فأن الاجهاد يكون </a:t>
            </a:r>
            <a:r>
              <a:rPr lang="ar-IQ" dirty="0">
                <a:solidFill>
                  <a:srgbClr val="FF0000"/>
                </a:solidFill>
              </a:rPr>
              <a:t>كبير</a:t>
            </a:r>
            <a:r>
              <a:rPr lang="ar-IQ" dirty="0"/>
              <a:t> والعمل </a:t>
            </a:r>
            <a:r>
              <a:rPr lang="ar-IQ" dirty="0">
                <a:solidFill>
                  <a:srgbClr val="FF0000"/>
                </a:solidFill>
              </a:rPr>
              <a:t>كبير</a:t>
            </a:r>
            <a:r>
              <a:rPr lang="ar-IQ" dirty="0"/>
              <a:t> اذ   يعجز العامل عن الاستمرار طويلا في اداء العمل.</a:t>
            </a:r>
          </a:p>
          <a:p>
            <a:pPr marL="0" indent="0">
              <a:buNone/>
            </a:pPr>
            <a:r>
              <a:rPr lang="ar-IQ" dirty="0"/>
              <a:t>لذلك يعمل العامل </a:t>
            </a:r>
            <a:r>
              <a:rPr lang="ar-IQ" dirty="0">
                <a:solidFill>
                  <a:srgbClr val="FF0000"/>
                </a:solidFill>
              </a:rPr>
              <a:t>بفأس متوسطة الحجم </a:t>
            </a:r>
            <a:r>
              <a:rPr lang="ar-IQ" dirty="0"/>
              <a:t>لا تجهده او تعجزه عن اداء عملل تمكنه من انجاز اكبر قدر من العمل.</a:t>
            </a:r>
          </a:p>
          <a:p>
            <a:pPr marL="0" indent="0">
              <a:buNone/>
            </a:pPr>
            <a:r>
              <a:rPr lang="ar-IQ" dirty="0"/>
              <a:t>ويتوقف </a:t>
            </a:r>
            <a:r>
              <a:rPr lang="ar-IQ" dirty="0">
                <a:solidFill>
                  <a:srgbClr val="FF0000"/>
                </a:solidFill>
              </a:rPr>
              <a:t>حجم الفأس </a:t>
            </a:r>
            <a:r>
              <a:rPr lang="ar-IQ" dirty="0"/>
              <a:t>جزئيا على      </a:t>
            </a:r>
            <a:r>
              <a:rPr lang="ar-IQ" dirty="0">
                <a:solidFill>
                  <a:srgbClr val="FF0000"/>
                </a:solidFill>
              </a:rPr>
              <a:t>صلابة المادة ووزنها      </a:t>
            </a:r>
            <a:r>
              <a:rPr lang="ar-IQ" dirty="0"/>
              <a:t>وجزئيا     على </a:t>
            </a:r>
            <a:r>
              <a:rPr lang="ar-IQ" dirty="0">
                <a:solidFill>
                  <a:srgbClr val="FF0000"/>
                </a:solidFill>
              </a:rPr>
              <a:t>قوة العمل                    </a:t>
            </a:r>
            <a:endParaRPr lang="en-US" dirty="0">
              <a:solidFill>
                <a:srgbClr val="FF0000"/>
              </a:solidFill>
            </a:endParaRPr>
          </a:p>
        </p:txBody>
      </p:sp>
    </p:spTree>
    <p:extLst>
      <p:ext uri="{BB962C8B-B14F-4D97-AF65-F5344CB8AC3E}">
        <p14:creationId xmlns:p14="http://schemas.microsoft.com/office/powerpoint/2010/main" val="3500992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425</Words>
  <Application>Microsoft Office PowerPoint</Application>
  <PresentationFormat>عرض على الشاشة (4:3)</PresentationFormat>
  <Paragraphs>36</Paragraphs>
  <Slides>7</Slides>
  <Notes>0</Notes>
  <HiddenSlides>0</HiddenSlides>
  <MMClips>1</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Office Theme</vt:lpstr>
      <vt:lpstr>الفكر الاداري  الفصل الرابع   د.سلمى حتيتة رحيمة  ابرز كتاب هذه الفترة: ص22</vt:lpstr>
      <vt:lpstr>  كار فون كلوزويتز     كان جنرالا بروسيا   كتب كثيرا عن الحرب وادارة الجيوش الكبيرة في المعارك. مارس النظام الصارم المأثور عن الجيش  واعتبر هذا النظام امرا جوهريا لكل تنظيم .رأى كلوزويتز ان مفاهيمه تنطبق على ادارة اي تنظيم كبير، قائلا ان ادارة الاعمال لا تخرج عن ان تكون ببساطة شكلا من اشكال المنافسة البشرية التي تشبه الحرب كثيرا.                                             </vt:lpstr>
      <vt:lpstr>اهم ما ركز عليه كار فون كلوزويتز</vt:lpstr>
      <vt:lpstr>كان مهندسا فرنسيا  له مادة غزيرة في الصناعة والعمل والترفيه عن العمال ، وكان يلقي المحاضرات امام اكاديمية العلوم بالمعهد الملكي الفرنسي  اجرى دراسة للبحرية الانكليزية للكشف عن اسس الكفاءة لتلك المنظمة، من اجل نقلها الى فرنسا. اهم ما ركز عليه دوبين :  المبادئ الادارية التي تتعلق بأدارة شؤون الافراد والعلاقات الانسانية.  واهتم بنزاهة الادارة  واهتم بالسداد الفوري للديون، والوفاء بالالتزامات والاتفاقيات.                      </vt:lpstr>
      <vt:lpstr>من اشهر مؤلفاته: اقصاديات الالات والصناعات الانتاجية   اسهم في ادخال وتطوير الاتجاه العلمي في دراسة الادارة. لم يكن مهتما بتصميم او صنع الالات ، بل اهتم باسلوب استخدامها وتنظيم الافراد لهذا الغرض. </vt:lpstr>
      <vt:lpstr>ذكر في مقدمة كتابه (اقتصاديات الالات والصناعات الانتاجية) </vt:lpstr>
      <vt:lpstr>جيفونز  كان عالم اجتماع تخصص في المسائل الاقتصادية  مؤلفاته ( نظرية الاقتصاد السياسي)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65</cp:revision>
  <dcterms:created xsi:type="dcterms:W3CDTF">2020-03-24T08:03:13Z</dcterms:created>
  <dcterms:modified xsi:type="dcterms:W3CDTF">2020-11-28T10:14:01Z</dcterms:modified>
</cp:coreProperties>
</file>