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2460" y="-30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ar-IQ" b="1" dirty="0"/>
              <a:t>جامعة بغداد</a:t>
            </a:r>
            <a:r>
              <a:rPr lang="en-US" dirty="0"/>
              <a:t/>
            </a:r>
            <a:br>
              <a:rPr lang="en-US" dirty="0"/>
            </a:br>
            <a:r>
              <a:rPr lang="ar-IQ" b="1" dirty="0"/>
              <a:t>كلية الادارة والاقتصاد</a:t>
            </a:r>
            <a:r>
              <a:rPr lang="en-US" dirty="0"/>
              <a:t/>
            </a:r>
            <a:br>
              <a:rPr lang="en-US" dirty="0"/>
            </a:br>
            <a:r>
              <a:rPr lang="ar-IQ" b="1" dirty="0"/>
              <a:t>قسم علوم مالية ومصرفية</a:t>
            </a:r>
            <a:r>
              <a:rPr lang="en-US" dirty="0"/>
              <a:t/>
            </a:r>
            <a:br>
              <a:rPr lang="en-US" dirty="0"/>
            </a:br>
            <a:r>
              <a:rPr lang="ar-SA" b="1" dirty="0" smtClean="0"/>
              <a:t>رقابة </a:t>
            </a:r>
            <a:r>
              <a:rPr lang="ar-SA" b="1" dirty="0"/>
              <a:t>وتدقيق</a:t>
            </a:r>
            <a:r>
              <a:rPr lang="en-US" dirty="0"/>
              <a:t/>
            </a:r>
            <a:br>
              <a:rPr lang="en-US" dirty="0"/>
            </a:br>
            <a:r>
              <a:rPr lang="ar-SA" b="1" dirty="0"/>
              <a:t>المرحلة الرابعة</a:t>
            </a:r>
            <a:r>
              <a:rPr lang="en-US" dirty="0"/>
              <a:t/>
            </a:r>
            <a:br>
              <a:rPr lang="en-US" dirty="0"/>
            </a:br>
            <a:r>
              <a:rPr lang="ar-SA" b="1" dirty="0" smtClean="0"/>
              <a:t>استاذ </a:t>
            </a:r>
            <a:r>
              <a:rPr lang="ar-SA" b="1" dirty="0"/>
              <a:t>المادة</a:t>
            </a:r>
            <a:r>
              <a:rPr lang="en-US" dirty="0"/>
              <a:t/>
            </a:r>
            <a:br>
              <a:rPr lang="en-US" dirty="0"/>
            </a:br>
            <a:r>
              <a:rPr lang="ar-SA" b="1" dirty="0"/>
              <a:t>د. امتثال رشيد</a:t>
            </a:r>
            <a:r>
              <a:rPr lang="en-US" dirty="0"/>
              <a:t/>
            </a:r>
            <a:br>
              <a:rPr lang="en-US" dirty="0"/>
            </a:br>
            <a:r>
              <a:rPr lang="ar-SA" b="1" dirty="0"/>
              <a:t>2019- 2020</a:t>
            </a:r>
            <a:r>
              <a:rPr lang="en-US" dirty="0"/>
              <a:t/>
            </a:r>
            <a:br>
              <a:rPr lang="en-US" dirty="0"/>
            </a:br>
            <a:endParaRPr lang="ar-IQ" dirty="0"/>
          </a:p>
        </p:txBody>
      </p:sp>
    </p:spTree>
    <p:extLst>
      <p:ext uri="{BB962C8B-B14F-4D97-AF65-F5344CB8AC3E}">
        <p14:creationId xmlns:p14="http://schemas.microsoft.com/office/powerpoint/2010/main" val="2415092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838" y="7938"/>
            <a:ext cx="6156325" cy="912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270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950" y="304800"/>
            <a:ext cx="6496050" cy="862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270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443" y="914400"/>
            <a:ext cx="6384925" cy="584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5767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09800"/>
            <a:ext cx="6172200" cy="4038600"/>
          </a:xfrm>
        </p:spPr>
        <p:txBody>
          <a:bodyPr>
            <a:noAutofit/>
          </a:bodyPr>
          <a:lstStyle/>
          <a:p>
            <a:pPr rtl="1"/>
            <a:r>
              <a:rPr lang="ar-SA" sz="2000" b="1" u="dbl" dirty="0"/>
              <a:t>اولا- تعريف التدقيق </a:t>
            </a:r>
            <a:r>
              <a:rPr lang="en-US" sz="2000" dirty="0"/>
              <a:t/>
            </a:r>
            <a:br>
              <a:rPr lang="en-US" sz="2000" dirty="0"/>
            </a:br>
            <a:r>
              <a:rPr lang="ar-SA" sz="2000" dirty="0"/>
              <a:t>يرجع الاصل اللغوي لكلمة (</a:t>
            </a:r>
            <a:r>
              <a:rPr lang="en-US" sz="2000" dirty="0"/>
              <a:t>audit</a:t>
            </a:r>
            <a:r>
              <a:rPr lang="ar-IQ" sz="2000" dirty="0"/>
              <a:t>) كما جاء في قاموس وبستر الى فعل السماع كما يرجع اصل كلمة المدقق الى الشخص الذي يسمع او يصغي حيث ان هذه الكلمة استخدمت لاول مرة لوصف عملية (السماع ) التي يقوم بها شخص يرسل من قبل التجار في الرحلات البحرية وتقديمه تقريراً اخبارياً مفصلا للتاجر عن احوال تجارته وما تحقق فيها من ربح او خسارة.</a:t>
            </a:r>
            <a:r>
              <a:rPr lang="en-US" sz="2000" dirty="0"/>
              <a:t/>
            </a:r>
            <a:br>
              <a:rPr lang="en-US" sz="2000" dirty="0"/>
            </a:br>
            <a:r>
              <a:rPr lang="ar-IQ" sz="2000" dirty="0"/>
              <a:t>اما المعنى المهني للكلمة كما جاء في في القاموس المشار اليه اعلاه فهو ( الفحص والتدقيق المنهجية او الفحص بقصد التحقق) </a:t>
            </a:r>
            <a:r>
              <a:rPr lang="en-US" sz="2000" dirty="0"/>
              <a:t/>
            </a:r>
            <a:br>
              <a:rPr lang="en-US" sz="2000" dirty="0"/>
            </a:br>
            <a:r>
              <a:rPr lang="ar-IQ" sz="2000" dirty="0"/>
              <a:t>اما في اللغات الاجنبية يستخدم مصطلح (</a:t>
            </a:r>
            <a:r>
              <a:rPr lang="en-US" sz="2000" dirty="0"/>
              <a:t>audit</a:t>
            </a:r>
            <a:r>
              <a:rPr lang="ar-IQ" sz="2000" dirty="0"/>
              <a:t>) بشكل واسع في كلا القطاعين العام والخاص مع ان مصطلح (</a:t>
            </a:r>
            <a:r>
              <a:rPr lang="en-US" sz="2000" dirty="0"/>
              <a:t>control</a:t>
            </a:r>
            <a:r>
              <a:rPr lang="ar-IQ" sz="2000" dirty="0"/>
              <a:t>) يستخدم في وصف ما نطلق عليه في اللغة العربية (الرقابة الداخلية).</a:t>
            </a:r>
            <a:r>
              <a:rPr lang="en-US" sz="2000" dirty="0"/>
              <a:t/>
            </a:r>
            <a:br>
              <a:rPr lang="en-US" sz="2000" dirty="0"/>
            </a:br>
            <a:r>
              <a:rPr lang="ar-IQ" sz="2000" dirty="0"/>
              <a:t>يمكن إيجاز تعريف التدقيق في التعاريف التالية حيث اتفقت عليه الهيئات المهنية والأكاديميين فيما يلي</a:t>
            </a:r>
            <a:r>
              <a:rPr lang="en-US" sz="2000" dirty="0"/>
              <a:t>:</a:t>
            </a:r>
            <a:br>
              <a:rPr lang="en-US" sz="2000" dirty="0"/>
            </a:br>
            <a:r>
              <a:rPr lang="ar-IQ" sz="2000" dirty="0"/>
              <a:t>التدقيق وبصورة رئيسية فحص المعلومات أو البيانات المالية من قبل شخص مستقل ومحايد لأي مؤسسة بغض النظــــر عـــن هدفهـــــــا وحجمهــــا وشكلهـــا القانونــــي </a:t>
            </a:r>
            <a:r>
              <a:rPr lang="en-US" sz="2000" dirty="0"/>
              <a:t/>
            </a:r>
            <a:br>
              <a:rPr lang="en-US" sz="2000" dirty="0"/>
            </a:br>
            <a:r>
              <a:rPr lang="en-US" sz="2000" dirty="0"/>
              <a:t> </a:t>
            </a:r>
            <a:r>
              <a:rPr lang="ar-IQ" sz="2000" dirty="0"/>
              <a:t>وقد عرفه  كل من </a:t>
            </a:r>
            <a:r>
              <a:rPr lang="en-US" sz="2000" dirty="0"/>
              <a:t> ( </a:t>
            </a:r>
            <a:r>
              <a:rPr lang="en-US" sz="2000" dirty="0" err="1"/>
              <a:t>S.G.Franclin</a:t>
            </a:r>
            <a:r>
              <a:rPr lang="en-US" sz="2000" dirty="0"/>
              <a:t> - </a:t>
            </a:r>
            <a:r>
              <a:rPr lang="en-US" sz="2000" dirty="0" err="1"/>
              <a:t>G.R.Terry</a:t>
            </a:r>
            <a:r>
              <a:rPr lang="en-US" sz="2000" dirty="0"/>
              <a:t> )</a:t>
            </a:r>
            <a:r>
              <a:rPr lang="ar-IQ" sz="2000" dirty="0"/>
              <a:t>التدقيق هو نظام التسيير وهو في جوهره تقييم مقارن ومنتظم للوظائف التخطيط ، التنظيم ، ومراقبة مؤسسة معينة  وقد عرفه أيضا (</a:t>
            </a:r>
            <a:r>
              <a:rPr lang="en-US" sz="2000" dirty="0"/>
              <a:t> ( </a:t>
            </a:r>
            <a:r>
              <a:rPr lang="en-US" sz="2000" dirty="0" err="1"/>
              <a:t>A.Burpaud</a:t>
            </a:r>
            <a:r>
              <a:rPr lang="en-US" sz="2000" dirty="0"/>
              <a:t>, </a:t>
            </a:r>
            <a:r>
              <a:rPr lang="en-US" sz="2000" dirty="0" err="1"/>
              <a:t>C.Simon</a:t>
            </a:r>
            <a:r>
              <a:rPr lang="en-US" sz="2000" dirty="0"/>
              <a:t> </a:t>
            </a:r>
            <a:r>
              <a:rPr lang="ar-IQ" sz="2000" dirty="0"/>
              <a:t>مراقبة أنظمة الرقابة حيث يقوم بالتحقق من مدى فعالية وكفاءة هذا النظام ، و التحقق من مدى صحة ومطابقة المعلومات المقدمة بينما عرفت الجمعية المحاسبية الأمريكية التدقيق على أنها</a:t>
            </a:r>
            <a:r>
              <a:rPr lang="en-US" sz="2000" dirty="0"/>
              <a:t> "</a:t>
            </a:r>
            <a:r>
              <a:rPr lang="ar-IQ" sz="2000" dirty="0"/>
              <a:t>عملية منتظمة للحصول علــــــى القرائـــــن المرتبطــــة بــــالعنــــاصــــر الـــدالـــــة علـــــى الأحــــداث الاقتصـــاديـــة كما ورد مفهوم اخر للتدقيق طبقا لمقتضيات قانون الشركات الانكليزي الصادر عام 1985 بانه (الفحص المستقل للبيانات المالية لمنشاة لغرض اعطاء راي فني فيما اذا كانت هذه البيانات تعطي صورة حقيقية وعادلة وعن مدى الالتزام بالتشريعات ذات العلاقة</a:t>
            </a:r>
            <a:r>
              <a:rPr lang="ar-IQ" sz="2000" dirty="0" smtClean="0"/>
              <a:t>)</a:t>
            </a:r>
            <a:endParaRPr lang="ar-IQ" sz="2000" dirty="0"/>
          </a:p>
        </p:txBody>
      </p:sp>
    </p:spTree>
    <p:extLst>
      <p:ext uri="{BB962C8B-B14F-4D97-AF65-F5344CB8AC3E}">
        <p14:creationId xmlns:p14="http://schemas.microsoft.com/office/powerpoint/2010/main" val="1319329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81400"/>
            <a:ext cx="6172200" cy="1524000"/>
          </a:xfrm>
        </p:spPr>
        <p:txBody>
          <a:bodyPr>
            <a:normAutofit fontScale="90000"/>
          </a:bodyPr>
          <a:lstStyle/>
          <a:p>
            <a:pPr rtl="1"/>
            <a:r>
              <a:rPr lang="en-US" sz="2000" dirty="0">
                <a:solidFill>
                  <a:prstClr val="black"/>
                </a:solidFill>
              </a:rPr>
              <a:t/>
            </a:r>
            <a:br>
              <a:rPr lang="en-US" sz="2000" dirty="0">
                <a:solidFill>
                  <a:prstClr val="black"/>
                </a:solidFill>
              </a:rPr>
            </a:br>
            <a:r>
              <a:rPr lang="ar-IQ" sz="2000" dirty="0">
                <a:solidFill>
                  <a:prstClr val="black"/>
                </a:solidFill>
              </a:rPr>
              <a:t>وعرفت لجنة ممارسات التدقيق التابعة للاتحاد الدولي للمحاسبين التدقيق ( الفحص المستقل للبيانات المالية او المعلومات المالية ذات الصلة بالمنشاه سواء كانت هادفة للربح ام غير هادفة للربح وبغض النظر عن حجمها او شكلها القانوني , عندما ينفذ هذا الفحص لغرض تقديم راي عنها )</a:t>
            </a:r>
            <a:r>
              <a:rPr lang="en-US" sz="2000" dirty="0">
                <a:solidFill>
                  <a:prstClr val="black"/>
                </a:solidFill>
              </a:rPr>
              <a:t/>
            </a:r>
            <a:br>
              <a:rPr lang="en-US" sz="2000" dirty="0">
                <a:solidFill>
                  <a:prstClr val="black"/>
                </a:solidFill>
              </a:rPr>
            </a:br>
            <a:r>
              <a:rPr lang="ar-IQ" sz="2000" dirty="0">
                <a:solidFill>
                  <a:prstClr val="black"/>
                </a:solidFill>
              </a:rPr>
              <a:t>كما ان الامم المتحدة عرفت التدقيق في كتابها الموسوم (موجز الرقابة على المؤسسات العامة في البلدان النامية ) بانه (فحص موضوعي ومنظم ومتخصص ومستقل عن العمليات المالية والادارية وغيرها لغرض تقويمها وتدقيقها , اما في حالة فحص البيانات المالية فان مهمة التدقيق هي اعطاء راي فني يؤكد الحياد في طريقة تقديم هذه البيانات وعرفت المجموعة العربية للاجهزة العليا للرقابة المالية والمحاسبة والتدقيق ( الرقابة المالية ) بما ياتي (( فحص للوثائق والسجلات المحاسبية وغيرها من الوثائق لاجل ابداء الراي حول مصداقية الحسابات العمومية </a:t>
            </a:r>
            <a:r>
              <a:rPr lang="ar-SA" sz="1800" b="1" u="dbl" dirty="0"/>
              <a:t>ثانيا- العلاقة بين المحاسبة والتدقيق :</a:t>
            </a:r>
            <a:r>
              <a:rPr lang="en-US" sz="1800" b="1" u="dbl" dirty="0"/>
              <a:t>( Relationship between </a:t>
            </a:r>
            <a:r>
              <a:rPr lang="en-US" sz="1800" b="1" u="dbl" dirty="0" err="1"/>
              <a:t>auditinq</a:t>
            </a:r>
            <a:r>
              <a:rPr lang="en-US" sz="1800" b="1" u="dbl" dirty="0"/>
              <a:t> </a:t>
            </a:r>
            <a:r>
              <a:rPr lang="en-US" sz="1800" b="1" u="dbl" dirty="0" err="1"/>
              <a:t>Accovntinq</a:t>
            </a:r>
            <a:r>
              <a:rPr lang="en-US" sz="1800" b="1" u="dbl" dirty="0"/>
              <a:t>) </a:t>
            </a:r>
            <a:r>
              <a:rPr lang="en-US" sz="1800" dirty="0"/>
              <a:t/>
            </a:r>
            <a:br>
              <a:rPr lang="en-US" sz="1800" dirty="0"/>
            </a:br>
            <a:r>
              <a:rPr lang="ar-IQ" sz="1800" dirty="0"/>
              <a:t>أن من مستلزمات إعداد وتأهيل المدقق أن يكون متمكناً في علم المحاسبة، وفي التطبيق يشترط بالمدقق الجيد أن يكون قبل ذلك محاسباً جيداً. التدقيق والمحاسبة مترابطة، لكن طبيعتهما مختلفة تماماً. وفي هذا الصدد يرى الكاتبان ماوتز وشرف ان العلاقة بين التدقيق والمحاسبة مترابطة لكن طبيعتها مختلفة تماما فهما مرتبطان بالاعمال ولكن علاقتهما ليست علاقة الاب بالابن فالمحاسبة هي تسجيل وتضيف وتخليص الاحداث الاقتصادية بشكل منطقي بهدف امداد متخذي القرار بالمعلومات المالية وتتمثل وظيفة االمحاسبة في توفير انواع معينة من المعلومات الكمية التي يمكن استخدامها في اتخاذ القرارات بواسطة افراد الادارة والاخرين ولتوصيل المعلومات الملائمة يجب ان يتوافر لدى المحاسب فهماً عميقاً عن المبادئ والقواعد التي تمثل اساس المداد المعلومات الماحسبية امتدقيق المسجلة تعكس الاحداث الاقتصادية التي تمت خلال الفترة التي يتم المحاسبة عنها بمعنى اخر فالتدقيق يبدأ عندما تنتهي المحاسبة وينبغي التنبيه هنا الى انه ليس بالضرورة ان ينتظر المدقق حتى نهاية السنة المالية ولانتهاء من اعداد القوائم المالية ثم يبدأ بالفحص فقد يقوم بعملية الفحص خلال السنة ويستمر بعد نهاية السنة كما وحسب نوع المهمة المكلف بها وكما وضحت ذلك بالتفضيل عند التطرف الى انواع التدقيق . </a:t>
            </a:r>
            <a:r>
              <a:rPr lang="en-US" sz="1800" dirty="0"/>
              <a:t/>
            </a:r>
            <a:br>
              <a:rPr lang="en-US" sz="1800" dirty="0"/>
            </a:br>
            <a:r>
              <a:rPr lang="ar-IQ" sz="2000" dirty="0" smtClean="0">
                <a:solidFill>
                  <a:prstClr val="black"/>
                </a:solidFill>
              </a:rPr>
              <a:t>ومدى </a:t>
            </a:r>
            <a:r>
              <a:rPr lang="ar-IQ" sz="2000" dirty="0">
                <a:solidFill>
                  <a:prstClr val="black"/>
                </a:solidFill>
              </a:rPr>
              <a:t>مطابقتها للقوانين والمبادي المحاسبية المتفق عليها)).</a:t>
            </a:r>
            <a:r>
              <a:rPr lang="en-US" sz="2000" dirty="0">
                <a:solidFill>
                  <a:prstClr val="black"/>
                </a:solidFill>
              </a:rPr>
              <a:t/>
            </a:r>
            <a:br>
              <a:rPr lang="en-US" sz="2000" dirty="0">
                <a:solidFill>
                  <a:prstClr val="black"/>
                </a:solidFill>
              </a:rPr>
            </a:br>
            <a:endParaRPr lang="ar-IQ" dirty="0"/>
          </a:p>
        </p:txBody>
      </p:sp>
    </p:spTree>
    <p:extLst>
      <p:ext uri="{BB962C8B-B14F-4D97-AF65-F5344CB8AC3E}">
        <p14:creationId xmlns:p14="http://schemas.microsoft.com/office/powerpoint/2010/main" val="849784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 y="533400"/>
            <a:ext cx="6156325" cy="570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2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6"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630" y="533400"/>
            <a:ext cx="6196013" cy="631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27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198" y="183356"/>
            <a:ext cx="6156325" cy="832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270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999" y="0"/>
            <a:ext cx="6156325" cy="861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270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05200"/>
            <a:ext cx="6172200" cy="823384"/>
          </a:xfrm>
        </p:spPr>
        <p:txBody>
          <a:bodyPr>
            <a:normAutofit fontScale="90000"/>
          </a:bodyPr>
          <a:lstStyle/>
          <a:p>
            <a:pPr algn="just"/>
            <a:r>
              <a:rPr lang="ar-IQ" sz="2200" dirty="0"/>
              <a:t>صدق وحقيقة المعلومات المحاسبية الناتجة عن نظام المعلومات المولد لها ، والتي تقدم إلى أطراف عديدة سواء داخلية أم خارجية. </a:t>
            </a:r>
            <a:br>
              <a:rPr lang="ar-IQ" sz="2200" dirty="0"/>
            </a:br>
            <a:r>
              <a:rPr lang="ar-IQ" sz="2200" dirty="0"/>
              <a:t/>
            </a:r>
            <a:br>
              <a:rPr lang="ar-IQ" sz="2200" dirty="0"/>
            </a:br>
            <a:r>
              <a:rPr lang="ar-IQ" sz="2200" dirty="0"/>
              <a:t>	الشمولية أو الاكتمال :  بما أن الشمول من بين أهم العناصر الواجب توافرها في المعلومة بات من الضروري على نظام المعلومات المحاسبية توليد معلومات معبرة وشاملة على كل الأحداث التي تمت من خلال احتواء هذه المعلومة المقدمة على المعطيات والمركبات الأساسية التي تمت بصلة إلى الحدث، وبغية الوصول إلى الشمولية ينبغي التأكد من دقة وصحة البيانات المحاسبية المثبتة في الدفاتر والسجلات من جهة ، ومن جهة أخرى على تجهيز هذه البيانات بشكل يسمح بتوفير معلومات شاملة ومعبرة عن الوضعية الحقيقية للمؤسسة ، والذي يعتبر من بين أهم أهداف التدقيق لإعطاء المصداقية لمخرجات نظام المعلومات المحاسبية .</a:t>
            </a:r>
            <a:br>
              <a:rPr lang="ar-IQ" sz="2200" dirty="0"/>
            </a:br>
            <a:r>
              <a:rPr lang="ar-IQ" sz="2200" dirty="0"/>
              <a:t/>
            </a:r>
            <a:br>
              <a:rPr lang="ar-IQ" sz="2200" dirty="0"/>
            </a:br>
            <a:r>
              <a:rPr lang="ar-IQ" sz="2200" dirty="0"/>
              <a:t>	التقييم والتخصيص : تهدف التدقيق من خلال هذا البند إلى ضرورة تقييم الأحداث المحاسبية وفقا للطرق المحاسبية المعمول بها كطرق اهتلاك الاستثمارات أوأطفاء المصاريف الإعدادية وتقييم المخزونات ثم تخصيص هذه العملية في الحسابات المعنية ، وبانسجام مع المبادئ المحاسبية المقبولة قبولا عام إن الالتزام الصارم بهذا البند من شأنه يضمن ما يلي : </a:t>
            </a:r>
            <a:br>
              <a:rPr lang="ar-IQ" sz="2200" dirty="0"/>
            </a:br>
            <a:r>
              <a:rPr lang="ar-IQ" sz="2200" dirty="0"/>
              <a:t>-	تقليل فرص ارتكاب الأخطاء والغش .</a:t>
            </a:r>
            <a:br>
              <a:rPr lang="ar-IQ" sz="2200" dirty="0"/>
            </a:br>
            <a:r>
              <a:rPr lang="ar-IQ" sz="2200" dirty="0"/>
              <a:t>-	الالتزام بالمبادئ المحاسبية .</a:t>
            </a:r>
            <a:br>
              <a:rPr lang="ar-IQ" sz="2200" dirty="0"/>
            </a:br>
            <a:r>
              <a:rPr lang="ar-IQ" sz="2200" dirty="0"/>
              <a:t>-	ثبات الطرق المحاسبية من دورة إلى أخرى .</a:t>
            </a:r>
            <a:br>
              <a:rPr lang="ar-IQ" sz="2200" dirty="0"/>
            </a:br>
            <a:r>
              <a:rPr lang="ar-IQ" sz="2200" dirty="0"/>
              <a:t>	</a:t>
            </a:r>
            <a:endParaRPr lang="ar-IQ" dirty="0"/>
          </a:p>
        </p:txBody>
      </p:sp>
      <p:sp>
        <p:nvSpPr>
          <p:cNvPr id="3" name="Rectangle 2"/>
          <p:cNvSpPr/>
          <p:nvPr/>
        </p:nvSpPr>
        <p:spPr>
          <a:xfrm>
            <a:off x="838200" y="7162800"/>
            <a:ext cx="5486400" cy="2308324"/>
          </a:xfrm>
          <a:prstGeom prst="rect">
            <a:avLst/>
          </a:prstGeom>
        </p:spPr>
        <p:txBody>
          <a:bodyPr wrap="square">
            <a:spAutoFit/>
          </a:bodyPr>
          <a:lstStyle/>
          <a:p>
            <a:pPr algn="r"/>
            <a:r>
              <a:rPr lang="ar-IQ" sz="1600" dirty="0"/>
              <a:t>العرض والإفصاح : تسعى الأطراف الطالبة للمعلومات المحاسبية إلى الحصول على معلومات ذات مصداقية ومعبرة عن الوضعية الحقيقية للمؤسسة من خلال إفصاح هذه الأخيرة على مخرجات نظام المعلومات المحاسبية والتي أعدت وفقا للمعايير الممارسة المهنية ، وتم تجهيزها بشكل سليم يتماشى والمبادئ المحاسبية ، إن هذه المعلومات تعتبر قابلة للفحص من طرف المدقق ليثبت صحة الخطوات التي تمت داخل النظام المولد لها من جهة ، ومن جهة أخرى ليتأكد من مصداقيتها من خلال التمثيل الحقيقي لوضع معين داخل المؤسسة .</a:t>
            </a:r>
            <a:br>
              <a:rPr lang="ar-IQ" sz="1600" dirty="0"/>
            </a:br>
            <a:r>
              <a:rPr lang="ar-IQ" sz="1600" dirty="0"/>
              <a:t/>
            </a:r>
            <a:br>
              <a:rPr lang="ar-IQ" sz="1600" dirty="0"/>
            </a:br>
            <a:endParaRPr lang="ar-IQ" sz="1600" dirty="0"/>
          </a:p>
        </p:txBody>
      </p:sp>
    </p:spTree>
    <p:extLst>
      <p:ext uri="{BB962C8B-B14F-4D97-AF65-F5344CB8AC3E}">
        <p14:creationId xmlns:p14="http://schemas.microsoft.com/office/powerpoint/2010/main" val="170227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0"/>
            <a:ext cx="6096000" cy="1754326"/>
          </a:xfrm>
          <a:prstGeom prst="rect">
            <a:avLst/>
          </a:prstGeom>
        </p:spPr>
        <p:txBody>
          <a:bodyPr wrap="square">
            <a:spAutoFit/>
          </a:bodyPr>
          <a:lstStyle/>
          <a:p>
            <a:pPr lvl="0" algn="just" rtl="1"/>
            <a:r>
              <a:rPr lang="ar-IQ" dirty="0"/>
              <a:t>إبداء رأي الفني :- يسعى المدقق من خلال عملية التدقيق إلى إبداء رأي فني محايد حول المعلومات المحاسبية الناتجة عن النظام المولد لها، ولذلك ينبغي على هذا الأخير وفي إطار ما تمليه التدقيق القيام بفحص والتحقيق من العناصر التالية :- </a:t>
            </a:r>
            <a:endParaRPr lang="en-US" dirty="0"/>
          </a:p>
          <a:p>
            <a:pPr algn="just" rtl="1"/>
            <a:r>
              <a:rPr lang="ar-IQ" dirty="0"/>
              <a:t>- التحقق من الإجراءات والطرق المطبقة</a:t>
            </a:r>
            <a:r>
              <a:rPr lang="en-US" dirty="0"/>
              <a:t>.</a:t>
            </a:r>
          </a:p>
          <a:p>
            <a:pPr algn="just" rtl="1"/>
            <a:r>
              <a:rPr lang="ar-IQ" dirty="0"/>
              <a:t>- مراقبة عناصر الأصول والخصوم</a:t>
            </a:r>
            <a:r>
              <a:rPr lang="en-US" dirty="0"/>
              <a:t>.</a:t>
            </a:r>
          </a:p>
          <a:p>
            <a:pPr algn="just" rtl="1"/>
            <a:r>
              <a:rPr lang="ar-IQ" dirty="0"/>
              <a:t>- التأكد من التسجيل السليم للعمليات</a:t>
            </a:r>
            <a:r>
              <a:rPr lang="en-US" dirty="0"/>
              <a:t>.</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838" y="2516326"/>
            <a:ext cx="6156325" cy="6627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270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167</Words>
  <Application>Microsoft Office PowerPoint</Application>
  <PresentationFormat>On-screen Show (4:3)</PresentationFormat>
  <Paragraphs>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جامعة بغداد كلية الادارة والاقتصاد قسم علوم مالية ومصرفية رقابة وتدقيق المرحلة الرابعة استاذ المادة د. امتثال رشيد 2019- 2020 </vt:lpstr>
      <vt:lpstr>اولا- تعريف التدقيق  يرجع الاصل اللغوي لكلمة (audit) كما جاء في قاموس وبستر الى فعل السماع كما يرجع اصل كلمة المدقق الى الشخص الذي يسمع او يصغي حيث ان هذه الكلمة استخدمت لاول مرة لوصف عملية (السماع ) التي يقوم بها شخص يرسل من قبل التجار في الرحلات البحرية وتقديمه تقريراً اخبارياً مفصلا للتاجر عن احوال تجارته وما تحقق فيها من ربح او خسارة. اما المعنى المهني للكلمة كما جاء في في القاموس المشار اليه اعلاه فهو ( الفحص والتدقيق المنهجية او الفحص بقصد التحقق)  اما في اللغات الاجنبية يستخدم مصطلح (audit) بشكل واسع في كلا القطاعين العام والخاص مع ان مصطلح (control) يستخدم في وصف ما نطلق عليه في اللغة العربية (الرقابة الداخلية). يمكن إيجاز تعريف التدقيق في التعاريف التالية حيث اتفقت عليه الهيئات المهنية والأكاديميين فيما يلي: التدقيق وبصورة رئيسية فحص المعلومات أو البيانات المالية من قبل شخص مستقل ومحايد لأي مؤسسة بغض النظــــر عـــن هدفهـــــــا وحجمهــــا وشكلهـــا القانونــــي   وقد عرفه  كل من  ( S.G.Franclin - G.R.Terry )التدقيق هو نظام التسيير وهو في جوهره تقييم مقارن ومنتظم للوظائف التخطيط ، التنظيم ، ومراقبة مؤسسة معينة  وقد عرفه أيضا ( ( A.Burpaud, C.Simon مراقبة أنظمة الرقابة حيث يقوم بالتحقق من مدى فعالية وكفاءة هذا النظام ، و التحقق من مدى صحة ومطابقة المعلومات المقدمة بينما عرفت الجمعية المحاسبية الأمريكية التدقيق على أنها "عملية منتظمة للحصول علــــــى القرائـــــن المرتبطــــة بــــالعنــــاصــــر الـــدالـــــة علـــــى الأحــــداث الاقتصـــاديـــة كما ورد مفهوم اخر للتدقيق طبقا لمقتضيات قانون الشركات الانكليزي الصادر عام 1985 بانه (الفحص المستقل للبيانات المالية لمنشاة لغرض اعطاء راي فني فيما اذا كانت هذه البيانات تعطي صورة حقيقية وعادلة وعن مدى الالتزام بالتشريعات ذات العلاقة)</vt:lpstr>
      <vt:lpstr> وعرفت لجنة ممارسات التدقيق التابعة للاتحاد الدولي للمحاسبين التدقيق ( الفحص المستقل للبيانات المالية او المعلومات المالية ذات الصلة بالمنشاه سواء كانت هادفة للربح ام غير هادفة للربح وبغض النظر عن حجمها او شكلها القانوني , عندما ينفذ هذا الفحص لغرض تقديم راي عنها ) كما ان الامم المتحدة عرفت التدقيق في كتابها الموسوم (موجز الرقابة على المؤسسات العامة في البلدان النامية ) بانه (فحص موضوعي ومنظم ومتخصص ومستقل عن العمليات المالية والادارية وغيرها لغرض تقويمها وتدقيقها , اما في حالة فحص البيانات المالية فان مهمة التدقيق هي اعطاء راي فني يؤكد الحياد في طريقة تقديم هذه البيانات وعرفت المجموعة العربية للاجهزة العليا للرقابة المالية والمحاسبة والتدقيق ( الرقابة المالية ) بما ياتي (( فحص للوثائق والسجلات المحاسبية وغيرها من الوثائق لاجل ابداء الراي حول مصداقية الحسابات العمومية ثانيا- العلاقة بين المحاسبة والتدقيق :( Relationship between auditinq Accovntinq)  أن من مستلزمات إعداد وتأهيل المدقق أن يكون متمكناً في علم المحاسبة، وفي التطبيق يشترط بالمدقق الجيد أن يكون قبل ذلك محاسباً جيداً. التدقيق والمحاسبة مترابطة، لكن طبيعتهما مختلفة تماماً. وفي هذا الصدد يرى الكاتبان ماوتز وشرف ان العلاقة بين التدقيق والمحاسبة مترابطة لكن طبيعتها مختلفة تماما فهما مرتبطان بالاعمال ولكن علاقتهما ليست علاقة الاب بالابن فالمحاسبة هي تسجيل وتضيف وتخليص الاحداث الاقتصادية بشكل منطقي بهدف امداد متخذي القرار بالمعلومات المالية وتتمثل وظيفة االمحاسبة في توفير انواع معينة من المعلومات الكمية التي يمكن استخدامها في اتخاذ القرارات بواسطة افراد الادارة والاخرين ولتوصيل المعلومات الملائمة يجب ان يتوافر لدى المحاسب فهماً عميقاً عن المبادئ والقواعد التي تمثل اساس المداد المعلومات الماحسبية امتدقيق المسجلة تعكس الاحداث الاقتصادية التي تمت خلال الفترة التي يتم المحاسبة عنها بمعنى اخر فالتدقيق يبدأ عندما تنتهي المحاسبة وينبغي التنبيه هنا الى انه ليس بالضرورة ان ينتظر المدقق حتى نهاية السنة المالية ولانتهاء من اعداد القوائم المالية ثم يبدأ بالفحص فقد يقوم بعملية الفحص خلال السنة ويستمر بعد نهاية السنة كما وحسب نوع المهمة المكلف بها وكما وضحت ذلك بالتفضيل عند التطرف الى انواع التدقيق .  ومدى مطابقتها للقوانين والمبادي المحاسبية المتفق عليها)). </vt:lpstr>
      <vt:lpstr>PowerPoint Presentation</vt:lpstr>
      <vt:lpstr>PowerPoint Presentation</vt:lpstr>
      <vt:lpstr>PowerPoint Presentation</vt:lpstr>
      <vt:lpstr>PowerPoint Presentation</vt:lpstr>
      <vt:lpstr>صدق وحقيقة المعلومات المحاسبية الناتجة عن نظام المعلومات المولد لها ، والتي تقدم إلى أطراف عديدة سواء داخلية أم خارجية.    الشمولية أو الاكتمال :  بما أن الشمول من بين أهم العناصر الواجب توافرها في المعلومة بات من الضروري على نظام المعلومات المحاسبية توليد معلومات معبرة وشاملة على كل الأحداث التي تمت من خلال احتواء هذه المعلومة المقدمة على المعطيات والمركبات الأساسية التي تمت بصلة إلى الحدث، وبغية الوصول إلى الشمولية ينبغي التأكد من دقة وصحة البيانات المحاسبية المثبتة في الدفاتر والسجلات من جهة ، ومن جهة أخرى على تجهيز هذه البيانات بشكل يسمح بتوفير معلومات شاملة ومعبرة عن الوضعية الحقيقية للمؤسسة ، والذي يعتبر من بين أهم أهداف التدقيق لإعطاء المصداقية لمخرجات نظام المعلومات المحاسبية .   التقييم والتخصيص : تهدف التدقيق من خلال هذا البند إلى ضرورة تقييم الأحداث المحاسبية وفقا للطرق المحاسبية المعمول بها كطرق اهتلاك الاستثمارات أوأطفاء المصاريف الإعدادية وتقييم المخزونات ثم تخصيص هذه العملية في الحسابات المعنية ، وبانسجام مع المبادئ المحاسبية المقبولة قبولا عام إن الالتزام الصارم بهذا البند من شأنه يضمن ما يلي :  - تقليل فرص ارتكاب الأخطاء والغش . - الالتزام بالمبادئ المحاسبية . - ثبات الطرق المحاسبية من دورة إلى أخرى . 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الادارة والاقتصاد قسم علوم مالية ومصرفية رقابة وتدقيق المرحلة الرابعة استاذ المادة د. امتثال رشيد 2019- 2020 </dc:title>
  <dc:creator>HP ProBook 6570b</dc:creator>
  <cp:lastModifiedBy>HP ProBook 6570b</cp:lastModifiedBy>
  <cp:revision>3</cp:revision>
  <dcterms:created xsi:type="dcterms:W3CDTF">2006-08-16T00:00:00Z</dcterms:created>
  <dcterms:modified xsi:type="dcterms:W3CDTF">2020-11-03T16:43:21Z</dcterms:modified>
</cp:coreProperties>
</file>