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76" autoAdjust="0"/>
    <p:restoredTop sz="94660" autoAdjust="0"/>
  </p:normalViewPr>
  <p:slideViewPr>
    <p:cSldViewPr>
      <p:cViewPr>
        <p:scale>
          <a:sx n="66" d="100"/>
          <a:sy n="66" d="100"/>
        </p:scale>
        <p:origin x="-2076" y="64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2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E555341-790D-4A4D-9FDF-F1CAC393533A}" type="datetimeFigureOut">
              <a:rPr lang="ar-IQ" smtClean="0"/>
              <a:t>18/03/1442</a:t>
            </a:fld>
            <a:endParaRPr lang="ar-IQ"/>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35D7C27-634F-4223-9DEA-DD19EF57323E}" type="slidenum">
              <a:rPr lang="ar-IQ" smtClean="0"/>
              <a:t>‹#›</a:t>
            </a:fld>
            <a:endParaRPr lang="ar-IQ"/>
          </a:p>
        </p:txBody>
      </p:sp>
    </p:spTree>
    <p:extLst>
      <p:ext uri="{BB962C8B-B14F-4D97-AF65-F5344CB8AC3E}">
        <p14:creationId xmlns:p14="http://schemas.microsoft.com/office/powerpoint/2010/main" val="17196844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F35D7C27-634F-4223-9DEA-DD19EF57323E}" type="slidenum">
              <a:rPr lang="ar-IQ" smtClean="0"/>
              <a:t>9</a:t>
            </a:fld>
            <a:endParaRPr lang="ar-IQ"/>
          </a:p>
        </p:txBody>
      </p:sp>
    </p:spTree>
    <p:extLst>
      <p:ext uri="{BB962C8B-B14F-4D97-AF65-F5344CB8AC3E}">
        <p14:creationId xmlns:p14="http://schemas.microsoft.com/office/powerpoint/2010/main" val="2528271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ar-IQ"/>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18950"/>
            <a:ext cx="4381500" cy="2308324"/>
          </a:xfrm>
          <a:prstGeom prst="rect">
            <a:avLst/>
          </a:prstGeom>
        </p:spPr>
        <p:txBody>
          <a:bodyPr wrap="square">
            <a:spAutoFit/>
          </a:bodyPr>
          <a:lstStyle/>
          <a:p>
            <a:pPr algn="ctr" rtl="1"/>
            <a:r>
              <a:rPr lang="ar-IQ" sz="3600" b="1" dirty="0"/>
              <a:t>المحاضرة الخامسة</a:t>
            </a:r>
            <a:endParaRPr lang="en-US" sz="3600" dirty="0"/>
          </a:p>
          <a:p>
            <a:pPr algn="ctr" rtl="1"/>
            <a:r>
              <a:rPr lang="ar-SA" sz="3600" b="1" dirty="0"/>
              <a:t> </a:t>
            </a:r>
            <a:endParaRPr lang="en-US" sz="3600" dirty="0"/>
          </a:p>
          <a:p>
            <a:pPr algn="ctr" rtl="1"/>
            <a:r>
              <a:rPr lang="ar-SA" sz="3600" b="1" dirty="0"/>
              <a:t>د.امتثال رشيد</a:t>
            </a:r>
            <a:endParaRPr lang="en-US" sz="3600" dirty="0"/>
          </a:p>
          <a:p>
            <a:pPr algn="ctr" rtl="1"/>
            <a:r>
              <a:rPr lang="ar-SA" sz="3600" b="1" dirty="0"/>
              <a:t>مسؤولية مراقب الحسابات</a:t>
            </a:r>
            <a:endParaRPr lang="en-US" sz="3600" dirty="0"/>
          </a:p>
        </p:txBody>
      </p:sp>
      <p:sp>
        <p:nvSpPr>
          <p:cNvPr id="3" name="Rectangle 2"/>
          <p:cNvSpPr/>
          <p:nvPr/>
        </p:nvSpPr>
        <p:spPr>
          <a:xfrm>
            <a:off x="762000" y="4248835"/>
            <a:ext cx="4381500" cy="369332"/>
          </a:xfrm>
          <a:prstGeom prst="rect">
            <a:avLst/>
          </a:prstGeom>
        </p:spPr>
        <p:txBody>
          <a:bodyPr wrap="square">
            <a:spAutoFit/>
          </a:bodyPr>
          <a:lstStyle/>
          <a:p>
            <a:pPr algn="ctr"/>
            <a:r>
              <a:rPr lang="ar-IQ" b="1" dirty="0"/>
              <a:t>المرحلة الرابعة – مسؤولية مراقب الحسابات </a:t>
            </a:r>
            <a:endParaRPr lang="ar-IQ" dirty="0"/>
          </a:p>
        </p:txBody>
      </p:sp>
    </p:spTree>
    <p:extLst>
      <p:ext uri="{BB962C8B-B14F-4D97-AF65-F5344CB8AC3E}">
        <p14:creationId xmlns:p14="http://schemas.microsoft.com/office/powerpoint/2010/main" val="3268936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124200"/>
            <a:ext cx="6172200" cy="1524000"/>
          </a:xfrm>
        </p:spPr>
        <p:txBody>
          <a:bodyPr>
            <a:noAutofit/>
          </a:bodyPr>
          <a:lstStyle/>
          <a:p>
            <a:pPr algn="r"/>
            <a:r>
              <a:rPr lang="ar-IQ" sz="1800" dirty="0"/>
              <a:t>.        </a:t>
            </a:r>
            <a:br>
              <a:rPr lang="ar-IQ" sz="1800" dirty="0"/>
            </a:br>
            <a:r>
              <a:rPr lang="ar-IQ" sz="1800" dirty="0"/>
              <a:t>4    - التسلح بالتأهيل العلمي والعملي والخبره والكفاءه ، بذل العنايه المهنيه الواجبه واللازمه ، الألتزام بآداب وسلوك وأخلاقيات المهنه فضلا ً عن اللباقه وقوة الشخصيه التي تدعمه عند لأبداء رأيه في أكتشاف الأخطاء والمخالفات.</a:t>
            </a:r>
            <a:br>
              <a:rPr lang="ar-IQ" sz="1800" dirty="0"/>
            </a:br>
            <a:r>
              <a:rPr lang="ar-IQ" sz="1800" dirty="0"/>
              <a:t>5    - الأنسحاب من مهمة التدقيق: فقد يجد المدقق الأنسحاب أمر ضروري عندما لاتقوم المنشأه بأتخاذ الأجراءات     المطلوبه من المدقق في معالجة الأنحرافات والغش حتى لو لم يكن تأثيرها مهما ً ومباشرا ً على القوائم الماليه.</a:t>
            </a:r>
            <a:br>
              <a:rPr lang="ar-IQ" sz="1800" dirty="0"/>
            </a:br>
            <a:r>
              <a:rPr lang="ar-IQ" sz="1800" dirty="0"/>
              <a:t/>
            </a:r>
            <a:br>
              <a:rPr lang="ar-IQ" sz="1800" dirty="0"/>
            </a:br>
            <a:r>
              <a:rPr lang="ar-IQ" sz="1800" dirty="0"/>
              <a:t>     ويمكن أن نقسم الأهمال الى عدة أنواع هي:</a:t>
            </a:r>
            <a:br>
              <a:rPr lang="ar-IQ" sz="1800" dirty="0"/>
            </a:br>
            <a:r>
              <a:rPr lang="ar-IQ" sz="1800" dirty="0"/>
              <a:t>1    - الأهمال والغش: وهي التي تتعلق بدرجة الخطأ فقد تعرض المدقق للمسائلة القانونية نتيجة الأهمال أو الغش.</a:t>
            </a:r>
            <a:br>
              <a:rPr lang="ar-IQ" sz="1800" dirty="0"/>
            </a:br>
            <a:r>
              <a:rPr lang="ar-IQ" sz="1800" dirty="0"/>
              <a:t>2    - الأهمال البسيط: يجب عند تقييم مدى اهمال المدقق أن يتم التعرف على الطريقه التي كان سيتبعها المدقق الكفوء أذا واجه نفس الموقف ، ولايجوزهنا مقاضاة المدقق تجاه الشخص الثالث.</a:t>
            </a:r>
            <a:br>
              <a:rPr lang="ar-IQ" sz="1800" dirty="0"/>
            </a:br>
            <a:r>
              <a:rPr lang="ar-IQ" sz="1800" dirty="0"/>
              <a:t>3    - الأهمال الجسيم: ويحدث نتيجة عدم بذل أقل قدرمن العناية وهنا يجوز للغير مقاضاة المدقق.</a:t>
            </a:r>
            <a:br>
              <a:rPr lang="ar-IQ" sz="1800" dirty="0"/>
            </a:br>
            <a:endParaRPr lang="ar-IQ" sz="1800" dirty="0"/>
          </a:p>
        </p:txBody>
      </p:sp>
    </p:spTree>
    <p:extLst>
      <p:ext uri="{BB962C8B-B14F-4D97-AF65-F5344CB8AC3E}">
        <p14:creationId xmlns:p14="http://schemas.microsoft.com/office/powerpoint/2010/main" val="1584794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90800"/>
            <a:ext cx="6172200" cy="1524000"/>
          </a:xfrm>
        </p:spPr>
        <p:txBody>
          <a:bodyPr>
            <a:noAutofit/>
          </a:bodyPr>
          <a:lstStyle/>
          <a:p>
            <a:pPr algn="r" rtl="1"/>
            <a:r>
              <a:rPr lang="ar-IQ" sz="1800" dirty="0"/>
              <a:t> أسباب كثرة الدعاوي القانونية المرفوعة ضد المدقق: </a:t>
            </a:r>
            <a:br>
              <a:rPr lang="ar-IQ" sz="1800" dirty="0"/>
            </a:br>
            <a:r>
              <a:rPr lang="ar-IQ" sz="1800" dirty="0"/>
              <a:t>•	 الزيادة المضطردة في أفلاس الشركات خلال دورات الكساد الأقتصادية.</a:t>
            </a:r>
            <a:br>
              <a:rPr lang="ar-IQ" sz="1800" dirty="0"/>
            </a:br>
            <a:r>
              <a:rPr lang="ar-IQ" sz="1800" dirty="0"/>
              <a:t>•	 الأدراك المتزايد من مستخدمي القوائم المالية لمسؤوليات مراقب الحسابات.</a:t>
            </a:r>
            <a:br>
              <a:rPr lang="ar-IQ" sz="1800" dirty="0"/>
            </a:br>
            <a:r>
              <a:rPr lang="ar-IQ" sz="1800" dirty="0"/>
              <a:t>•	 زيادة أهتمام سوق المال  بتغير مسؤولياتها الخاصة لحماية المستثمرين.</a:t>
            </a:r>
            <a:br>
              <a:rPr lang="ar-IQ" sz="1800" dirty="0"/>
            </a:br>
            <a:r>
              <a:rPr lang="ar-IQ" sz="1800" dirty="0"/>
              <a:t>•	 وجود قبول عام في المجتمع من أقامة الدعاوي.</a:t>
            </a:r>
            <a:br>
              <a:rPr lang="ar-IQ" sz="1800" dirty="0"/>
            </a:br>
            <a:r>
              <a:rPr lang="ar-IQ" sz="1800" dirty="0"/>
              <a:t>•	 أدت الأحكام ضد مراقبي الحسابات إلى قيام المحامين إلى توفير الخدمات القانونية مقابل أتعاب هذه الخدمات.</a:t>
            </a:r>
            <a:br>
              <a:rPr lang="ar-IQ" sz="1800" dirty="0"/>
            </a:br>
            <a:r>
              <a:rPr lang="ar-IQ" sz="1800" dirty="0"/>
              <a:t>•	 تعقد العمليات التشغيلية.</a:t>
            </a:r>
            <a:br>
              <a:rPr lang="ar-IQ" sz="1800" dirty="0"/>
            </a:br>
            <a:r>
              <a:rPr lang="ar-IQ" sz="1800" dirty="0"/>
              <a:t>•	 حلول ومراضاة الشركات مع مراقب الحسابات لتجنب دفع أتعاب كثيرة أدت إلى زيادة الدعاوي</a:t>
            </a:r>
            <a:r>
              <a:rPr lang="ar-IQ" sz="1800" dirty="0" smtClean="0"/>
              <a:t>.</a:t>
            </a:r>
            <a:br>
              <a:rPr lang="ar-IQ" sz="1800" dirty="0" smtClean="0"/>
            </a:br>
            <a:r>
              <a:rPr lang="ar-IQ" sz="1800" b="1" dirty="0"/>
              <a:t>مسؤولية المدقق عن الأحداث اللاحقة </a:t>
            </a:r>
            <a:r>
              <a:rPr lang="en-US" sz="1800" dirty="0"/>
              <a:t/>
            </a:r>
            <a:br>
              <a:rPr lang="en-US" sz="1800" dirty="0"/>
            </a:br>
            <a:r>
              <a:rPr lang="ar-IQ" sz="1800" b="1" dirty="0"/>
              <a:t>      فجوة التوقع: </a:t>
            </a:r>
            <a:r>
              <a:rPr lang="en-US" sz="1800" dirty="0"/>
              <a:t/>
            </a:r>
            <a:br>
              <a:rPr lang="en-US" sz="1800" dirty="0"/>
            </a:br>
            <a:r>
              <a:rPr lang="ar-IQ" sz="1800" dirty="0"/>
              <a:t> </a:t>
            </a:r>
            <a:r>
              <a:rPr lang="en-US" sz="1800" dirty="0"/>
              <a:t/>
            </a:r>
            <a:br>
              <a:rPr lang="en-US" sz="1800" dirty="0"/>
            </a:br>
            <a:r>
              <a:rPr lang="ar-SA" sz="1800" dirty="0"/>
              <a:t> </a:t>
            </a:r>
            <a:r>
              <a:rPr lang="ar-IQ" sz="1800" dirty="0"/>
              <a:t>      يرى معظم المدققين أن أداء المدققين يجب أن يتم في أطار معايير التدقيق المتعارف عليها، بينما يرى العديد من المستخدمين أن المدقق ضامن لدقة القوائم المالية وأن المدقق ضامن للسلامة المالية للوحدة الأقتصادية محل التدقيق أي هي مايريده الشخص الثالث من عمل المدقق ، فالعميل يتوقع من مراقب الحسابات أن يظهر له كل شيئ عن نشاط الشركه والمعلومات الماليه وليس كشف الأخطاء. بمعنى آخريتصور مستخدمي القوائم الماليه أن المراقب هو المسؤول عن كل شيئ في البيانات الماليه وان واجباته تتعدى العمليات الماليه والحسابيه الى جميع مجالات ونشاطات الوحده الأقتصاديه.</a:t>
            </a:r>
            <a:r>
              <a:rPr lang="en-US" sz="1800" dirty="0"/>
              <a:t> </a:t>
            </a:r>
            <a:r>
              <a:rPr lang="ar-IQ" sz="1800" dirty="0"/>
              <a:t>      فشل الأعمال: فهو أخفاق الأداره في الوحده الأقتصاديه في النهوض بالمنشأه وتحقيق الأهداف التي أسست من أجلها المنشأه مثل (عدم دفع الديون والألتزامات أو ظروف أقتصاديه مؤثره أو بسبب أسواق التنافس).</a:t>
            </a:r>
            <a:r>
              <a:rPr lang="en-US" sz="1800" dirty="0"/>
              <a:t/>
            </a:r>
            <a:br>
              <a:rPr lang="en-US" sz="1800" dirty="0"/>
            </a:br>
            <a:r>
              <a:rPr lang="ar-IQ" sz="1800" dirty="0"/>
              <a:t>      خطر التدقيق: ليس فشل التدقيق وأنما أعطاء رأي صحيح عن بيانات ماليه غير صحيحه وصادقه ، أو أعطاء رأي صحيح عن أمور غير صحيحه أصلا ً ولم يتأكد من مدى صحتها.</a:t>
            </a:r>
            <a:r>
              <a:rPr lang="en-US" sz="1800" dirty="0"/>
              <a:t/>
            </a:r>
            <a:br>
              <a:rPr lang="en-US" sz="1800" dirty="0"/>
            </a:br>
            <a:r>
              <a:rPr lang="ar-IQ" sz="1800" dirty="0"/>
              <a:t>      مخاطر التدقيق: حسب طبيعة العنصر(مخاطر الأهميه النسبية) ، مخاطر موروثه ، مكتسبه ، متأصله.</a:t>
            </a:r>
            <a:r>
              <a:rPr lang="en-US" sz="1800" dirty="0"/>
              <a:t/>
            </a:r>
            <a:br>
              <a:rPr lang="en-US" sz="1800" dirty="0"/>
            </a:br>
            <a:r>
              <a:rPr lang="ar-IQ" sz="1800" dirty="0"/>
              <a:t> </a:t>
            </a:r>
            <a:r>
              <a:rPr lang="en-US" sz="1800" dirty="0"/>
              <a:t/>
            </a:r>
            <a:br>
              <a:rPr lang="en-US" sz="1800" dirty="0"/>
            </a:br>
            <a:endParaRPr lang="ar-IQ" sz="1800" dirty="0"/>
          </a:p>
        </p:txBody>
      </p:sp>
    </p:spTree>
    <p:extLst>
      <p:ext uri="{BB962C8B-B14F-4D97-AF65-F5344CB8AC3E}">
        <p14:creationId xmlns:p14="http://schemas.microsoft.com/office/powerpoint/2010/main" val="3826524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343400"/>
            <a:ext cx="6172200" cy="1524000"/>
          </a:xfrm>
        </p:spPr>
        <p:txBody>
          <a:bodyPr>
            <a:noAutofit/>
          </a:bodyPr>
          <a:lstStyle/>
          <a:p>
            <a:pPr algn="r"/>
            <a:r>
              <a:rPr lang="ar-IQ" sz="1800" dirty="0"/>
              <a:t>الاحداث اللاحقة لتاريخ تقرير المدقق: (دليل التدقيق رقم (1) مسؤولية مراقب الحسابات عن الأحداث اللأحقه)</a:t>
            </a:r>
            <a:br>
              <a:rPr lang="ar-IQ" sz="1800" dirty="0"/>
            </a:br>
            <a:r>
              <a:rPr lang="ar-IQ" sz="1800" dirty="0"/>
              <a:t>      أولا ً: قبل المصادقة على البيانات المالية:</a:t>
            </a:r>
            <a:br>
              <a:rPr lang="ar-IQ" sz="1800" dirty="0"/>
            </a:br>
            <a:r>
              <a:rPr lang="ar-IQ" sz="1800" dirty="0"/>
              <a:t>1    - لايعتبرمراقب الحسابات مسؤولا ًعن القيام باية أجراءات للتعرف على الأحداث بعد تاريخ تقريره ، وتعتبر الأدارة هي المسؤولة عن تبليغ مراقب الحسابات بأية أحداث قد تؤثرعلى البيانات المالية وتقع خلال الفترة المحصورة بين تاريخ تقريره وتاريخ المصادقة على البيانات المالية ومناقشة تقرير مراقب الحسابات من قبل الهيئة العامة.</a:t>
            </a:r>
            <a:br>
              <a:rPr lang="ar-IQ" sz="1800" dirty="0"/>
            </a:br>
            <a:r>
              <a:rPr lang="ar-IQ" sz="1800" dirty="0"/>
              <a:t>2  - اذا علم مراقب الحسابات بوجود أحداث وقعت بعد تاريخ تقريره ولكن قبل المصادقة وأصدار البيانات المالية عليه أن يناقش الأدارة للتعرف على مدى تأثيرتلك الأحداث على البيانات المالية.</a:t>
            </a:r>
            <a:br>
              <a:rPr lang="ar-IQ" sz="1800" dirty="0"/>
            </a:br>
            <a:r>
              <a:rPr lang="ar-IQ" sz="1800" dirty="0"/>
              <a:t>3  - يجب على مراقب الحسابات بحالة قيام الأدارة بتعديل البيانات المالية ، بتنفيذ الأجراءات الوارد ذكرها سابقاً وأن يقدم تقريراً   خاصاً عن تلك البيانات ويؤرخه بتاريخ أعتماد البيانات المالية المعدلة.</a:t>
            </a:r>
            <a:br>
              <a:rPr lang="ar-IQ" sz="1800" dirty="0"/>
            </a:br>
            <a:r>
              <a:rPr lang="ar-IQ" sz="1800" dirty="0"/>
              <a:t>4  - أذا تطلب الأمر وحسب قناعة مراقب الحسابات تعديل البينات المالية ورفضت الأدارة إجراء ذلك التعديل يجب على مراقب الحسابات ان يحتفظ في رأيه أو يبدي رأيه سلبياً وحسب مقتضى الحال ، هذا أذا لم يكن قدمه تقريره ، وبعكسه فعليه أن يبلغ الأشخاص المسؤولين عن أدارة المنشأه بأنه سيتخذ الأجراءات اللازمه التي تكفل عدم الأعتماد على تقريره مستقبلا ًوذلك في ضوء ما تتيحه له حقوقه القانونيه.</a:t>
            </a:r>
            <a:br>
              <a:rPr lang="ar-IQ" sz="1800" dirty="0"/>
            </a:br>
            <a:r>
              <a:rPr lang="ar-IQ" sz="1800" dirty="0"/>
              <a:t>       ثانيا ً: إكتشاف حقائق بعد المصادقة وأصدار البيانات المالية:</a:t>
            </a:r>
            <a:br>
              <a:rPr lang="ar-IQ" sz="1800" dirty="0"/>
            </a:br>
            <a:r>
              <a:rPr lang="ar-IQ" sz="1800" dirty="0"/>
              <a:t>1       - لايعتبر مراقب الحسابات ملزماً بالأستمرار بالأستقصاء بعد تاريخ المصادقة وأصدار البيانات المالية.</a:t>
            </a:r>
            <a:br>
              <a:rPr lang="ar-IQ" sz="1800" dirty="0"/>
            </a:br>
            <a:endParaRPr lang="ar-IQ" sz="1800" dirty="0"/>
          </a:p>
        </p:txBody>
      </p:sp>
    </p:spTree>
    <p:extLst>
      <p:ext uri="{BB962C8B-B14F-4D97-AF65-F5344CB8AC3E}">
        <p14:creationId xmlns:p14="http://schemas.microsoft.com/office/powerpoint/2010/main" val="1084525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800600"/>
            <a:ext cx="6172200" cy="1524000"/>
          </a:xfrm>
        </p:spPr>
        <p:txBody>
          <a:bodyPr>
            <a:noAutofit/>
          </a:bodyPr>
          <a:lstStyle/>
          <a:p>
            <a:pPr algn="r"/>
            <a:r>
              <a:rPr lang="ar-IQ" sz="1800" dirty="0"/>
              <a:t>2      - أذا ما تتبين لمراقب الحسابات بعد المصادقة وأصدار البيانات المالية أية حقائق هامة تؤثر على تلك البيانات التي كان قد أصدر تقريره حولها والتي كانت موجودة بتاريخ تقريره ولكن غيرمعروفة لديه ، عليه أن يبحث الأمر مع الأدارة.</a:t>
            </a:r>
            <a:br>
              <a:rPr lang="ar-IQ" sz="1800" dirty="0"/>
            </a:br>
            <a:r>
              <a:rPr lang="ar-IQ" sz="1800" dirty="0"/>
              <a:t>3     - عندما يتبين للمدقق الحاجة لتعديل البيانات المالية وتوافق الأدارة على ذلك فعلى مراقب الحسابات أن يصدر تقريراً جديداً عن البيانات المالية المعدلة يحمل تاريخاً جديداً. وعليه في مثل هذه الحاله أن يراجع الخطوات التي أتخذتها الأدارة للتأكد من تبليغ الأشخاص الذين أستلموا البيانات الماليه السابقه والتقرير الخاص بها بأنها قد الغيت ، والأشاره الى ذلك في تقريره للسنه اللاحقه.</a:t>
            </a:r>
            <a:br>
              <a:rPr lang="ar-IQ" sz="1800" dirty="0"/>
            </a:br>
            <a:r>
              <a:rPr lang="ar-IQ" sz="1800" dirty="0"/>
              <a:t>4  - يجب على مراقب الحسابات ان يتناول في تقريره أيضاحاً كافياً بشأن الأسباب التفصيلية لتعديل البيانات المالية التي سبق أصدارها، ويجب أن يتضمن التقرير الأشاره الى التقرير السابق الذي تم أصداره.</a:t>
            </a:r>
            <a:br>
              <a:rPr lang="ar-IQ" sz="1800" dirty="0"/>
            </a:br>
            <a:r>
              <a:rPr lang="ar-IQ" sz="1800" dirty="0"/>
              <a:t>5     - عندما يقتصر الفحص اللاحق لمراقب الخسابات على الأحداث التي تطلبت تعديل البيانات الماليه فقط فأنه يجب الأشاره الى ذلك في تقريره.</a:t>
            </a:r>
            <a:br>
              <a:rPr lang="ar-IQ" sz="1800" dirty="0"/>
            </a:br>
            <a:r>
              <a:rPr lang="ar-IQ" sz="1800" dirty="0"/>
              <a:t>6    - يجب على مراقب الحسابات في حالة عدم قيام الأدارة بأتخاذ الخطوات المناسبه لتعديل البيانات المالية أن يبلغ الأطراف المعنية بنشاط المنشأة خطياً بأنه سيتخذ الأجراءات الضرورية لمنع الأعتماد على تقريره بشأن تلك البيانات في الفترة اللاحقة.</a:t>
            </a:r>
            <a:br>
              <a:rPr lang="ar-IQ" sz="1800" dirty="0"/>
            </a:br>
            <a:r>
              <a:rPr lang="ar-IQ" sz="1800" dirty="0"/>
              <a:t>7  - قد لايتطاب الأمر تعديل البيانات المالية المرفقة بتقرير مراقب الحسابات أذا كان سيتم أصدار البيانات الماليه للسنه التاليه في وقت قريب ، بشرط الخصول على موافقة الأدارة بأنه سيتم وضع الأيضاح المناسب في تلك البيانات.   </a:t>
            </a:r>
            <a:br>
              <a:rPr lang="ar-IQ" sz="1800" dirty="0"/>
            </a:br>
            <a:r>
              <a:rPr lang="ar-IQ" sz="1800" dirty="0"/>
              <a:t/>
            </a:r>
            <a:br>
              <a:rPr lang="ar-IQ" sz="1800" dirty="0"/>
            </a:br>
            <a:endParaRPr lang="ar-IQ" sz="1800" dirty="0"/>
          </a:p>
        </p:txBody>
      </p:sp>
    </p:spTree>
    <p:extLst>
      <p:ext uri="{BB962C8B-B14F-4D97-AF65-F5344CB8AC3E}">
        <p14:creationId xmlns:p14="http://schemas.microsoft.com/office/powerpoint/2010/main" val="1084525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2438400" y="143033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7"/>
          <p:cNvSpPr txBox="1">
            <a:spLocks noChangeArrowheads="1"/>
          </p:cNvSpPr>
          <p:nvPr/>
        </p:nvSpPr>
        <p:spPr bwMode="auto">
          <a:xfrm>
            <a:off x="2667000" y="150018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6"/>
          <p:cNvSpPr>
            <a:spLocks noChangeArrowheads="1"/>
          </p:cNvSpPr>
          <p:nvPr/>
        </p:nvSpPr>
        <p:spPr bwMode="auto">
          <a:xfrm>
            <a:off x="304800" y="228600"/>
            <a:ext cx="6400800" cy="8217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       </a:t>
            </a:r>
            <a:r>
              <a:rPr kumimoji="0" lang="ar-IQ" sz="16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مسؤولية مراقب الحسابات القانونية: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ان مراقب الحسابات يظل مسؤولاً أمام مجموعة اخرى من مستخدمي تقاريره المالية كما هو مسؤولاً أمام عميله , ولذلك تنبع احد منافع التدقيق الحيادية من التزام المدقق بالوفاء بمسؤولياته التي تتحقق بابداء رأيه , حيث كانت مسؤوليات المراجع نحو الطرف الثالث قبل العشرينيات (ميلادياً) محدودة , كما لم يكن الجمهور ميالاً في هذا الوقت نحو رفع دعوى قضائية , مما ادى ذلك الى قلة عدد الدعاوي القضائية الموجهة ضد المدقق خلال هذه الفترة ومع تطور وظيفة ابداء المدقق لرايه خلال الستينيات , ونتيجة لتوطيد مسؤوليته نحو الطرف الثالث ,ارتفع عدد الدعاوي القضائية الموجهة ضد عدد كبير من مكاتب المحاسبة القانونية . لذلك  يجب على المهنيين في مجال التدقيق والمحاسبة دائما ً أداء عملهم وفق مستوى مناسبا ً من العناية عند تقديم الخدمات للآخرين ، ويتحمل المدققون المسؤولية المنصوص عليها في القانون العام فيما يتعلق بعقودهم مع العملاء ، حيث يجب مسائلتهم قانونيا ً بدعوى الإهمال أو خرق التعاقدات التي تؤدي إلى عدم تقديم الخدمة أو عدم بذل العناية اللازمة للعملاء ، ويمكن أن يخضع المراقب للمسائلة القانونية في ظل نصوص القانون العام في حالات محددة عند قيام آخر برفع (بخلاف العميل) الدعوى القضائية ضدهم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وقد نصت المادة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136</a:t>
            </a: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قانون الشركات العراقي رقم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a:t>
            </a: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لسنة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1997</a:t>
            </a: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بالأتي:</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"على مراقب الحسابات أن يدلي برأيه حول الحسابات الختامية للشركة المساهمة أمام هيئتها العامة ، ويجوز ذلك في الشركات الأخرى ، وفي كل الأحوال يجب أن يتناول رأي المراقب المسائل الآتية: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أولا ً: مدى سلامة حسابات الشركة وصحة البيانات الواردة في الحسابات الختامية ومدى السماح له بالإطلاع على المعلومات التي        طلبها عن نشاط الشركة مع بيان رأيه في تقرير مجلس الأدارة.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ثانيا ً: مدى تطبيق الشركة للأصول المحاسبية المرعية وبشكل خاص تلك المتعلقة بمسك الدفاتر والسجلات المحاسبية وعملية جرد الموجودات والنقد والتزامات الشركة.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ثالثاً: مدى تعبير الحسابات الختامية عن حقيقة المركز المالي للشركة في نهاية السنة ونتيجة أعمالها.</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رابعاً: مدى تطابق الحسابات مع أحكام هذا القانون وعقد الشركة.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خامساً: ما وقع من مخالفات لأحكام هذا القانون أو عقد الشركة على وجه يؤثر في نشاطها أو مركزها المالي مع بيان ما أذا كانت هذه المخالفات قائمة عند تدقيق الحسابات الختامية.</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وقد أعتبر مراقب الحسابات وكيلا عن الشركة التي يقوم بتدقيقها حيث نصت المادة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137</a:t>
            </a: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القانون المذكور أعلاه على :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"يسأل مراقب الحسابات عن صحة البيانات الواردة في تقريره بوصفه وكيلاً عن الشركة في مراقبة وتدقيق حساباتها".</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15"/>
          <p:cNvSpPr txBox="1">
            <a:spLocks noChangeArrowheads="1"/>
          </p:cNvSpPr>
          <p:nvPr/>
        </p:nvSpPr>
        <p:spPr bwMode="auto">
          <a:xfrm>
            <a:off x="2514600" y="134778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7"/>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20797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786349"/>
            <a:ext cx="6019800" cy="4801314"/>
          </a:xfrm>
          <a:prstGeom prst="rect">
            <a:avLst/>
          </a:prstGeom>
        </p:spPr>
        <p:txBody>
          <a:bodyPr wrap="square">
            <a:spAutoFit/>
          </a:bodyPr>
          <a:lstStyle/>
          <a:p>
            <a:pPr indent="-270510" algn="justLow" rtl="1">
              <a:spcAft>
                <a:spcPts val="0"/>
              </a:spcAft>
            </a:pPr>
            <a:r>
              <a:rPr lang="ar-IQ" b="1" dirty="0">
                <a:latin typeface="Times New Roman"/>
                <a:ea typeface="Times New Roman"/>
              </a:rPr>
              <a:t> </a:t>
            </a:r>
            <a:r>
              <a:rPr lang="ar-IQ" b="1" u="sng" dirty="0">
                <a:latin typeface="Times New Roman"/>
                <a:ea typeface="Times New Roman"/>
              </a:rPr>
              <a:t>الاتجاه المتزايد نحو المقاضاة</a:t>
            </a:r>
            <a:r>
              <a:rPr lang="ar-IQ" u="sng" dirty="0">
                <a:latin typeface="Times New Roman"/>
                <a:ea typeface="Times New Roman"/>
              </a:rPr>
              <a:t> :-</a:t>
            </a:r>
            <a:endParaRPr lang="en-US" sz="1600" dirty="0">
              <a:latin typeface="Times New Roman"/>
              <a:ea typeface="Times New Roman"/>
            </a:endParaRPr>
          </a:p>
          <a:p>
            <a:pPr indent="-270510" algn="justLow" rtl="1">
              <a:spcAft>
                <a:spcPts val="0"/>
              </a:spcAft>
            </a:pPr>
            <a:r>
              <a:rPr lang="ar-IQ" dirty="0">
                <a:latin typeface="Times New Roman"/>
                <a:ea typeface="Times New Roman"/>
              </a:rPr>
              <a:t>      أن مهنة التدقيق تشهد في وقتنا الحاضر ميلا ً شديداً نحو المقاضاة، وترجع كثرة الدعاوى القضائية المرفوعة ضد المدقق إلى الزيادة المضطردة في إفلاس المنشآت خلال دورات الكساد التجاري وقد كشفت الدراسات أن من أهم أسباب فشل هذه المنشآت هو سوء الإدارة والغش والتلاعب الذي دبره مديرو معظم المنشآت المفلسة ولسوء الحظ لم يراع المدقق في بعض الأحيان الموضوعية اللازمة في أداء مهنة وتماشى مع رغبات الإدارة بشأن طرق عرض القوائم المالية. وتقسم دعاوى الإهمال إلى قسمين:-</a:t>
            </a:r>
            <a:endParaRPr lang="en-US" sz="1600" dirty="0">
              <a:latin typeface="Times New Roman"/>
              <a:ea typeface="Times New Roman"/>
            </a:endParaRPr>
          </a:p>
          <a:p>
            <a:pPr indent="-270510" algn="justLow" rtl="1">
              <a:spcAft>
                <a:spcPts val="0"/>
              </a:spcAft>
            </a:pPr>
            <a:r>
              <a:rPr lang="ar-IQ" dirty="0">
                <a:latin typeface="Times New Roman"/>
                <a:ea typeface="Times New Roman"/>
              </a:rPr>
              <a:t>   </a:t>
            </a:r>
            <a:r>
              <a:rPr lang="en-US" dirty="0">
                <a:latin typeface="Times New Roman"/>
                <a:ea typeface="Times New Roman"/>
              </a:rPr>
              <a:t>1   </a:t>
            </a:r>
            <a:r>
              <a:rPr lang="ar-IQ" dirty="0">
                <a:latin typeface="Times New Roman"/>
                <a:ea typeface="Times New Roman"/>
              </a:rPr>
              <a:t>- حالات يتحمل العميل خسارة نتيجة الاعتماد على الكشوفات المالية المدققة من قبل مراقب الحسابات.</a:t>
            </a:r>
            <a:endParaRPr lang="en-US" sz="1600" dirty="0">
              <a:latin typeface="Times New Roman"/>
              <a:ea typeface="Times New Roman"/>
            </a:endParaRPr>
          </a:p>
          <a:p>
            <a:pPr indent="-270510" algn="justLow" rtl="1">
              <a:spcAft>
                <a:spcPts val="0"/>
              </a:spcAft>
            </a:pPr>
            <a:r>
              <a:rPr lang="ar-IQ" dirty="0">
                <a:latin typeface="Times New Roman"/>
                <a:ea typeface="Times New Roman"/>
              </a:rPr>
              <a:t>      </a:t>
            </a:r>
            <a:r>
              <a:rPr lang="en-US" dirty="0">
                <a:latin typeface="Times New Roman"/>
                <a:ea typeface="Times New Roman"/>
              </a:rPr>
              <a:t>2</a:t>
            </a:r>
            <a:r>
              <a:rPr lang="ar-IQ" dirty="0">
                <a:latin typeface="Times New Roman"/>
                <a:ea typeface="Times New Roman"/>
              </a:rPr>
              <a:t>- حالات يفشل في أداء خدماته بعناية واجبة حيث ترفع عليه هذه الدعوى لخرقة عقد الاتفاق مع عميله وهنا يتطلب التحديد الواضح لمستوى العناية المهنية اللازمة أو درجة ومدى المهارة والخبرة المطلوبة من المدقق. </a:t>
            </a:r>
            <a:endParaRPr lang="en-US" sz="1600" dirty="0">
              <a:latin typeface="Times New Roman"/>
              <a:ea typeface="Times New Roman"/>
            </a:endParaRPr>
          </a:p>
          <a:p>
            <a:pPr indent="-270510" algn="justLow" rtl="1">
              <a:spcAft>
                <a:spcPts val="0"/>
              </a:spcAft>
            </a:pPr>
            <a:r>
              <a:rPr lang="ar-IQ" dirty="0">
                <a:latin typeface="Times New Roman"/>
                <a:ea typeface="Times New Roman"/>
              </a:rPr>
              <a:t>      ولكي يكون المدقق مسؤولاً عن الإهمال العادي يجب توفر:ـ </a:t>
            </a:r>
            <a:endParaRPr lang="en-US" sz="1600" dirty="0">
              <a:latin typeface="Times New Roman"/>
              <a:ea typeface="Times New Roman"/>
            </a:endParaRPr>
          </a:p>
          <a:p>
            <a:pPr indent="-270510" algn="justLow" rtl="1">
              <a:spcAft>
                <a:spcPts val="0"/>
              </a:spcAft>
            </a:pPr>
            <a:r>
              <a:rPr lang="ar-IQ" dirty="0">
                <a:latin typeface="Times New Roman"/>
                <a:ea typeface="Times New Roman"/>
              </a:rPr>
              <a:t>            أ- وقوع المدقق في خطأ وإخلاله بالواجبات المحددة في القانون أو العقد.</a:t>
            </a:r>
            <a:endParaRPr lang="en-US" sz="1600" dirty="0">
              <a:latin typeface="Times New Roman"/>
              <a:ea typeface="Times New Roman"/>
            </a:endParaRPr>
          </a:p>
          <a:p>
            <a:pPr indent="-270510" algn="justLow" rtl="1">
              <a:spcAft>
                <a:spcPts val="0"/>
              </a:spcAft>
            </a:pPr>
            <a:r>
              <a:rPr lang="ar-IQ" dirty="0">
                <a:latin typeface="Times New Roman"/>
                <a:ea typeface="Times New Roman"/>
              </a:rPr>
              <a:t>            ب- ضرر يصيب المدعي.</a:t>
            </a:r>
            <a:endParaRPr lang="ar-IQ" dirty="0"/>
          </a:p>
        </p:txBody>
      </p:sp>
    </p:spTree>
    <p:extLst>
      <p:ext uri="{BB962C8B-B14F-4D97-AF65-F5344CB8AC3E}">
        <p14:creationId xmlns:p14="http://schemas.microsoft.com/office/powerpoint/2010/main" val="4220797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09600" y="505897"/>
            <a:ext cx="5791200" cy="7571303"/>
          </a:xfrm>
          <a:prstGeom prst="rect">
            <a:avLst/>
          </a:prstGeom>
        </p:spPr>
        <p:txBody>
          <a:bodyPr wrap="square">
            <a:spAutoFit/>
          </a:bodyPr>
          <a:lstStyle/>
          <a:p>
            <a:pPr algn="r" rtl="1"/>
            <a:r>
              <a:rPr lang="ar-IQ" b="1" dirty="0"/>
              <a:t> </a:t>
            </a:r>
            <a:r>
              <a:rPr lang="ar-IQ" b="1" u="sng" dirty="0"/>
              <a:t>انواع المسؤوليات</a:t>
            </a:r>
            <a:r>
              <a:rPr lang="ar-IQ" u="sng" dirty="0"/>
              <a:t> :-</a:t>
            </a:r>
            <a:endParaRPr lang="en-US" dirty="0"/>
          </a:p>
          <a:p>
            <a:pPr algn="r" rtl="1"/>
            <a:r>
              <a:rPr lang="ar-IQ" dirty="0"/>
              <a:t>      </a:t>
            </a:r>
            <a:r>
              <a:rPr lang="ar-IQ" b="1" dirty="0"/>
              <a:t>أولاً: المسؤولية اتجاه العميل (التعاقدية) : </a:t>
            </a:r>
            <a:endParaRPr lang="en-US" dirty="0"/>
          </a:p>
          <a:p>
            <a:pPr algn="r" rtl="1"/>
            <a:r>
              <a:rPr lang="ar-IQ" dirty="0"/>
              <a:t>      تنشأ مسؤولية المدقق تجاه عميله لامتناعه عن تنفيذ العقد المبرم وتنفيذ جميع بنوده بالكامل على اعتبار أن العقد الموقع بين المدقق والعميل يُعَدْ حَجَر الزاوية في أي مسؤولية اتجاه العميل وأن مراقب الحسابات مسؤولاً دائماً أمام عميله عن الأضرار الناتجة عن إهماله أذا فشل في الإيفاء بالالتزام بمعايير بذل العناية المهنية عند قيام بعملية التدقيق أو الخدمات ذات الصلة.               </a:t>
            </a:r>
            <a:endParaRPr lang="en-US" dirty="0"/>
          </a:p>
          <a:p>
            <a:pPr algn="r" rtl="1"/>
            <a:r>
              <a:rPr lang="ar-IQ" dirty="0"/>
              <a:t>      </a:t>
            </a:r>
            <a:r>
              <a:rPr lang="ar-IQ" b="1" dirty="0"/>
              <a:t>ثانياً: المسؤولية اتجاه الطرف الثالث : </a:t>
            </a:r>
            <a:endParaRPr lang="en-US" dirty="0"/>
          </a:p>
          <a:p>
            <a:pPr algn="r" rtl="1"/>
            <a:r>
              <a:rPr lang="ar-IQ" dirty="0"/>
              <a:t>       يقصد بالطرف الثالث جميع الأطراف التي تعتمد على القوائم المالية المدققة وما تحتوي عليه من معلومات محاسبية في أتحاذ القرارات الاقتصادية المختلفة (بخلاف العميل الذي أتفق مع المدقق ) ومن بين هذه ألإطراف حملة الأسهم الحاليين و المحتملين  والبائعين و رجال البنوك والدائنين المختلفين ، و تنشأ هذه المسؤولية من عدم الوفاء بألتزام نشأ عن سياسات أجتماعية و بذلك يكون المدقق مسؤولا ًعن اهماله العادي أمام طرف ثالث قد يكون معرفا ً له أو طرف آخر كان يجب على المدقق التنبؤ بأحتمال استخدامه للقوائم المالية. بشرط أن يثبت اعتماده في أتخاذ قراره على القوائم الماليه التي دققها المدقق ، أن المدقق غير مسؤول عن كل خطأ أو سوء تقدير في الكشوفات المالية فالمدقق لا يستطيع أن يكون الضامن لصحة و دقة الكشوفات الماليه وسلامة الاعمال لأن  الكلف التي سيتكبدها المجتمع للوصول الى مستويات عالية من التأكد ستتجاوز فوائدها كما أن أرتفاع أجور التدقيق لايعني بالضرورة أكتشاف حالات الاحتيال خصوصاً تلك التي تكون مخططة بشكل جيد. </a:t>
            </a:r>
            <a:endParaRPr lang="en-US" dirty="0"/>
          </a:p>
          <a:p>
            <a:pPr algn="r" rtl="1"/>
            <a:r>
              <a:rPr lang="ar-IQ" dirty="0"/>
              <a:t>      أذن يتعرض مراقب الحاسبات للمسؤولية امام الغير في الحالات الأتية:</a:t>
            </a:r>
            <a:endParaRPr lang="en-US" dirty="0"/>
          </a:p>
          <a:p>
            <a:pPr lvl="0" algn="r" rtl="1"/>
            <a:r>
              <a:rPr lang="ar-IQ" dirty="0"/>
              <a:t>الأهمال الفادح و الغش المعتمد. </a:t>
            </a:r>
            <a:endParaRPr lang="en-US" dirty="0"/>
          </a:p>
          <a:p>
            <a:pPr lvl="0" algn="r" rtl="1"/>
            <a:r>
              <a:rPr lang="ar-IQ" dirty="0"/>
              <a:t>الأهمال العادي عندما يتضرر من عمله طرف ثالث مستفيد.</a:t>
            </a:r>
            <a:endParaRPr lang="en-US" dirty="0"/>
          </a:p>
          <a:p>
            <a:pPr lvl="0" algn="r" rtl="1"/>
            <a:r>
              <a:rPr lang="ar-IQ" dirty="0"/>
              <a:t>الأهمال العادي عندما يكون له القدره على التنبؤ بأن هناك طرفاً ثالث سيعتمد على هذه البيانات.</a:t>
            </a:r>
            <a:endParaRPr lang="en-US" dirty="0"/>
          </a:p>
          <a:p>
            <a:pPr algn="r" rtl="1"/>
            <a:r>
              <a:rPr lang="ar-IQ" b="1" dirty="0"/>
              <a:t> </a:t>
            </a:r>
            <a:endParaRPr lang="ar-IQ" dirty="0"/>
          </a:p>
        </p:txBody>
      </p:sp>
    </p:spTree>
    <p:extLst>
      <p:ext uri="{BB962C8B-B14F-4D97-AF65-F5344CB8AC3E}">
        <p14:creationId xmlns:p14="http://schemas.microsoft.com/office/powerpoint/2010/main" val="1433089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781300" y="19939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 Box 1"/>
          <p:cNvSpPr txBox="1">
            <a:spLocks noChangeArrowheads="1"/>
          </p:cNvSpPr>
          <p:nvPr/>
        </p:nvSpPr>
        <p:spPr bwMode="auto">
          <a:xfrm>
            <a:off x="2781300" y="1514475"/>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457200" y="1156692"/>
            <a:ext cx="5791200" cy="6463308"/>
          </a:xfrm>
          <a:prstGeom prst="rect">
            <a:avLst/>
          </a:prstGeom>
        </p:spPr>
        <p:txBody>
          <a:bodyPr wrap="square">
            <a:spAutoFit/>
          </a:bodyPr>
          <a:lstStyle/>
          <a:p>
            <a:pPr algn="r"/>
            <a:r>
              <a:rPr lang="ar-IQ" dirty="0"/>
              <a:t> ثالثاً: المسؤولية ألجنائية :</a:t>
            </a:r>
          </a:p>
          <a:p>
            <a:pPr algn="r"/>
            <a:r>
              <a:rPr lang="ar-IQ" dirty="0"/>
              <a:t>      تنتج هذه المسؤولية في حالة ارتكاب المدقق عملاً يعد موجهاً ضد المجتمع ويتعين في هذه الحالة تحديد مجالات المسائلة الجنائية للمدقق والتي تتضمن التشريعات المنظمة للمهنة وقوانين الشركات و قوانين العقوبات وتعتبر مخالفة القوانين الضريبية مثلاً أو مخالفة نصوص قانون تنظيم تداول الأدوات المالية او تعليمات التحويل الخارجي للعملات من أسباب تعرض المدقق الى مسؤوليات جنائية قد يتعرض مقترفوها لغرامات مادية او للسجن او لكلا العقوبتين . </a:t>
            </a:r>
          </a:p>
          <a:p>
            <a:pPr algn="r"/>
            <a:r>
              <a:rPr lang="ar-IQ" dirty="0"/>
              <a:t>      حيث نصت المادة (218) من قانون الشركات العراقي رقم (21) لسنة 1997 المعدل على: </a:t>
            </a:r>
          </a:p>
          <a:p>
            <a:pPr algn="r"/>
            <a:r>
              <a:rPr lang="ar-IQ" dirty="0"/>
              <a:t>      " كل مسؤول في شركة أعطى ، عن عمد، بيانات أو معلومات غير صحيحة إلى جهة رسمية حول نشاط الشركة أو أسهم أعضائها أو حصصهم أو كيفية توزيع الأرباح، يعاقب بالحبس مدة لا تزيد عن سنة وبغرامة لا تزيد عن  أثنا عشر مليون دينار أو بالعقوبتين معا ً".</a:t>
            </a:r>
          </a:p>
          <a:p>
            <a:pPr algn="r"/>
            <a:r>
              <a:rPr lang="ar-IQ" dirty="0"/>
              <a:t>       أن النص على المسؤولية الجنائية للمدقق ضرورة هامة للمحافظة على كرامة المهنة والحفاظ على ثقة الجمهور المستفيدين من خدمات التدقيق من مدى صدق وسلامة مخرجات النظام المحاسبي وأي خدمات أدارية أو استشارية أخرى.</a:t>
            </a:r>
          </a:p>
          <a:p>
            <a:pPr algn="r"/>
            <a:r>
              <a:rPr lang="ar-IQ" dirty="0"/>
              <a:t>      إن المسؤولية الجنائية مسؤولية شخصيه بخلاف المسؤولية المدنية فكل من يقترف أحد الأفعال التي يُعاقِب عليها القانون يتحمل هو شخصياً العقوبة ويشترط العمد لتحقيق هذا النوع من المسؤولية فقد يكون هناك إهمال من المدقق لكنه لا يتحمل هذه المسؤولية لأن إهماله ليس عن عمد وسوء نيه. ومن الصور التي تجسد تعرض المدقق إلى المسؤولية الجنائية : </a:t>
            </a:r>
          </a:p>
        </p:txBody>
      </p:sp>
    </p:spTree>
    <p:extLst>
      <p:ext uri="{BB962C8B-B14F-4D97-AF65-F5344CB8AC3E}">
        <p14:creationId xmlns:p14="http://schemas.microsoft.com/office/powerpoint/2010/main" val="1433089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62000" y="0"/>
            <a:ext cx="7239000" cy="9233297"/>
          </a:xfrm>
          <a:prstGeom prst="rect">
            <a:avLst/>
          </a:prstGeom>
          <a:noFill/>
        </p:spPr>
        <p:txBody>
          <a:bodyPr wrap="square" rtlCol="1">
            <a:spAutoFit/>
          </a:bodyPr>
          <a:lstStyle/>
          <a:p>
            <a:pPr algn="just" rtl="1"/>
            <a:r>
              <a:rPr lang="ar-IQ" dirty="0"/>
              <a:t> </a:t>
            </a:r>
            <a:endParaRPr lang="en-US" dirty="0"/>
          </a:p>
          <a:p>
            <a:pPr lvl="0" algn="just" rtl="1"/>
            <a:r>
              <a:rPr lang="ar-IQ" dirty="0"/>
              <a:t>جريمة التستر على حقائق معينه .</a:t>
            </a:r>
            <a:endParaRPr lang="en-US" dirty="0"/>
          </a:p>
          <a:p>
            <a:pPr lvl="0" algn="just" rtl="1"/>
            <a:r>
              <a:rPr lang="ar-IQ" dirty="0"/>
              <a:t>مصادقة المدقق على توزيع أرباح كاذبه .</a:t>
            </a:r>
            <a:endParaRPr lang="en-US" dirty="0"/>
          </a:p>
          <a:p>
            <a:pPr lvl="0" algn="just" rtl="1"/>
            <a:r>
              <a:rPr lang="ar-IQ" dirty="0"/>
              <a:t>وضع تقرير كاذب .</a:t>
            </a:r>
            <a:endParaRPr lang="en-US" dirty="0"/>
          </a:p>
          <a:p>
            <a:pPr algn="just" rtl="1"/>
            <a:r>
              <a:rPr lang="en-US" dirty="0"/>
              <a:t> </a:t>
            </a:r>
            <a:r>
              <a:rPr lang="ar-IQ" dirty="0" smtClean="0"/>
              <a:t>جريمة </a:t>
            </a:r>
            <a:r>
              <a:rPr lang="ar-IQ" dirty="0"/>
              <a:t>تهرب من الضرائب .   </a:t>
            </a:r>
            <a:endParaRPr lang="ar-IQ" dirty="0" smtClean="0"/>
          </a:p>
          <a:p>
            <a:pPr algn="just" rtl="1"/>
            <a:r>
              <a:rPr lang="ar-IQ" dirty="0" smtClean="0"/>
              <a:t>رابعاً</a:t>
            </a:r>
            <a:r>
              <a:rPr lang="ar-IQ" b="1" dirty="0"/>
              <a:t>: المسؤولية الأدبية (المهنية): </a:t>
            </a:r>
            <a:endParaRPr lang="en-US" dirty="0"/>
          </a:p>
          <a:p>
            <a:pPr algn="just" rtl="1"/>
            <a:r>
              <a:rPr lang="ar-IQ" dirty="0"/>
              <a:t>      يتعرض المدقق إلى هذا النوع من المسؤولية عن أخلاله بقواعد السلوك المهني وآداب المهنة والواجبات المهنية التي تُنَظَمْ من قبل نقابات وجمعيات مهنة المحاسبة والتدقيق، أي أن تضيف إلى حد المسؤولية القانونية مستويات أخرى بهدف الرقي بالمهنه. </a:t>
            </a:r>
            <a:endParaRPr lang="en-US" dirty="0"/>
          </a:p>
          <a:p>
            <a:pPr algn="just" rtl="1"/>
            <a:r>
              <a:rPr lang="ar-IQ" dirty="0"/>
              <a:t>      تمثل المسؤولية القانونية الحد الأدنى لبذل العناية المهنية اللازمة ولاشك أن تلك المسؤولية ستكون أقوى من أي مسؤولية أخرى ، لأن عدم إلتزام المدقق بالمسؤولية المهنية وعدم تحملها يعرض المدقق للخروج من المهنة تماماً.</a:t>
            </a:r>
            <a:endParaRPr lang="en-US" dirty="0"/>
          </a:p>
          <a:p>
            <a:pPr algn="just" rtl="1"/>
            <a:r>
              <a:rPr lang="ar-IQ" dirty="0"/>
              <a:t>      ولكون المدقق مسؤولاً في الوقت نفسه أمام كل من الجمهور وعميله فيجب أن يلتزم بقواعد السلوك التي تدعم الأستقلالية (الحيادية) ورقي الخلق والموضوعية، والمحافظه على تنمية العلاقات الطيبة بينه وبين الآخرين من أعضاء مهنة المحاسبة وكذلك السعي دائماً لرفع مستوى مركز المهنية وسمعتها أجتماعياً وخلقياً وفنياً، حيث تمنح معظم التشريعات هذه المسؤولية إلى الجمعية المهنية أو نقابة المحاسبين والمدققين وذلك بأعطائها سلطة مسائلة أعضائها إذا ما أخلو بالواجبات المهنية (الأمانة المهنية) أو بأداب وسلوك المهنة.</a:t>
            </a:r>
            <a:endParaRPr lang="en-US" dirty="0"/>
          </a:p>
          <a:p>
            <a:pPr algn="just" rtl="1"/>
            <a:r>
              <a:rPr lang="ar-IQ" dirty="0"/>
              <a:t>      وأدناه العقوبات التي يمكن أن يتعرض إلى المدقق عند مسائلته </a:t>
            </a:r>
            <a:r>
              <a:rPr lang="ar-IQ" dirty="0" smtClean="0"/>
              <a:t>:التنبيه</a:t>
            </a:r>
            <a:r>
              <a:rPr lang="ar-IQ" dirty="0"/>
              <a:t>.</a:t>
            </a:r>
            <a:r>
              <a:rPr lang="en-US" dirty="0"/>
              <a:t> </a:t>
            </a:r>
          </a:p>
          <a:p>
            <a:pPr algn="just" rtl="1"/>
            <a:r>
              <a:rPr lang="en-US" dirty="0"/>
              <a:t> </a:t>
            </a:r>
            <a:r>
              <a:rPr lang="ar-IQ" dirty="0" smtClean="0"/>
              <a:t>الوقف </a:t>
            </a:r>
            <a:r>
              <a:rPr lang="ar-IQ" dirty="0"/>
              <a:t>عن ممارسة المهنه مدة معينه.</a:t>
            </a:r>
            <a:endParaRPr lang="en-US" dirty="0"/>
          </a:p>
          <a:p>
            <a:pPr lvl="0" algn="just" rtl="1"/>
            <a:r>
              <a:rPr lang="ar-IQ" dirty="0"/>
              <a:t>شطب الأسم من جدول الجمعيه أو النقابه.</a:t>
            </a:r>
            <a:endParaRPr lang="en-US" dirty="0"/>
          </a:p>
          <a:p>
            <a:pPr algn="just" rtl="1"/>
            <a:r>
              <a:rPr lang="ar-IQ" dirty="0"/>
              <a:t>      خامساً: المسؤولية القانونية في ظل قوانين الأسهم الفيدرالية :     </a:t>
            </a:r>
            <a:endParaRPr lang="en-US" dirty="0"/>
          </a:p>
          <a:p>
            <a:pPr algn="just" rtl="1"/>
            <a:r>
              <a:rPr lang="ar-IQ" dirty="0"/>
              <a:t>      يكون المدقق مسؤولا ًمدنياً كذلك في ظل القوانين الفيدرالية المنظمة لتداول الأوراق المالية لعام </a:t>
            </a:r>
            <a:r>
              <a:rPr lang="en-US" dirty="0"/>
              <a:t>1933</a:t>
            </a:r>
            <a:r>
              <a:rPr lang="ar-IQ" dirty="0"/>
              <a:t> وعام </a:t>
            </a:r>
            <a:r>
              <a:rPr lang="en-US" dirty="0"/>
              <a:t>1934</a:t>
            </a:r>
            <a:r>
              <a:rPr lang="ar-IQ" dirty="0"/>
              <a:t> التي صدرت خصيصاً لحماية جمهور المستثمرين من ظروف مثل التي سادت عند أنهيار سوق الأوراق المالية عام </a:t>
            </a:r>
            <a:r>
              <a:rPr lang="en-US" dirty="0"/>
              <a:t>1929</a:t>
            </a:r>
            <a:r>
              <a:rPr lang="ar-IQ" dirty="0"/>
              <a:t>.</a:t>
            </a:r>
            <a:endParaRPr lang="en-US" dirty="0"/>
          </a:p>
          <a:p>
            <a:pPr algn="just" rtl="1"/>
            <a:r>
              <a:rPr lang="ar-IQ" dirty="0"/>
              <a:t>      حيث صدر قانون عام </a:t>
            </a:r>
            <a:r>
              <a:rPr lang="en-US" dirty="0"/>
              <a:t>1933</a:t>
            </a:r>
            <a:r>
              <a:rPr lang="ar-IQ" dirty="0"/>
              <a:t> ، ويكون المدقق مسؤولاً بمقتضى هذا القانون عن أي تزوير أو تحوير في محتويات ملف التسجيل أو صورة النشره التي ستوزع على المستثمرين المرتقبين ، كما يكون المدقق مسؤولاً أمام أي مشتري للأوراق المالية المصدرة إذا تضمنت نشرة الأصدار أي مزاعم مزورة أو أغفلت أى معلومات هامة شريطة أن يثبت المدعي وجود هذه المخالفات وأن أصدار هذه الأوراق المالية تم بناءا ً على النشرة التي تحتوي على معلومات غير صحيحة، وبالرغم من ذلك لم تعتبر القرارات القضائية الحديثة المدقق مسؤولا ً عن تلك المعلومات غير الصحيحة بشكل عام إلا إذا أتصف عمله بالغش والأحتيال أوعدم مراعاته للحقائق التي كانت معروفة له.</a:t>
            </a:r>
            <a:endParaRPr lang="en-US" dirty="0"/>
          </a:p>
          <a:p>
            <a:pPr algn="just"/>
            <a:endParaRPr lang="ar-IQ" dirty="0"/>
          </a:p>
        </p:txBody>
      </p:sp>
    </p:spTree>
    <p:extLst>
      <p:ext uri="{BB962C8B-B14F-4D97-AF65-F5344CB8AC3E}">
        <p14:creationId xmlns:p14="http://schemas.microsoft.com/office/powerpoint/2010/main" val="1433089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457200"/>
            <a:ext cx="7162800" cy="9202519"/>
          </a:xfrm>
          <a:prstGeom prst="rect">
            <a:avLst/>
          </a:prstGeom>
          <a:noFill/>
        </p:spPr>
        <p:txBody>
          <a:bodyPr wrap="square" rtlCol="1">
            <a:spAutoFit/>
          </a:bodyPr>
          <a:lstStyle/>
          <a:p>
            <a:pPr algn="r" rtl="1"/>
            <a:r>
              <a:rPr lang="ar-IQ" sz="1600" u="sng" dirty="0"/>
              <a:t>مسؤولية المدقق عن الخطأ والغش</a:t>
            </a:r>
            <a:endParaRPr lang="en-US" sz="1600" dirty="0"/>
          </a:p>
          <a:p>
            <a:pPr lvl="0" algn="r" rtl="1"/>
            <a:r>
              <a:rPr lang="ar-IQ" sz="1600" dirty="0"/>
              <a:t> أسباب الأخطاء :</a:t>
            </a:r>
            <a:endParaRPr lang="en-US" sz="1600" dirty="0"/>
          </a:p>
          <a:p>
            <a:pPr lvl="0" algn="r" rtl="1"/>
            <a:r>
              <a:rPr lang="ar-IQ" sz="1600" dirty="0"/>
              <a:t>جهل الموظفين بالأقسام المالية وخاصة المبتدئين منهم بأصول القواعد المحاسبية أو عدم التأهيل العلمي والمهني الكافيمسؤولية المدقق عن الخطأ والغش</a:t>
            </a:r>
          </a:p>
          <a:p>
            <a:pPr lvl="0" algn="r" rtl="1"/>
            <a:r>
              <a:rPr lang="ar-IQ" sz="1600" dirty="0"/>
              <a:t>	 أسباب الأخطاء :</a:t>
            </a:r>
          </a:p>
          <a:p>
            <a:pPr lvl="0" algn="r" rtl="1"/>
            <a:r>
              <a:rPr lang="ar-IQ" sz="1600" dirty="0"/>
              <a:t>•	 جهل الموظفين بالأقسام المالية وخاصة المبتدئين منهم بأصول القواعد المحاسبية أو عدم التأهيل العلمي والمهني الكافي وذلك عند قيامهم بتنظيم المستندات أو أجراء القيود المحاسبية.</a:t>
            </a:r>
          </a:p>
          <a:p>
            <a:pPr lvl="0" algn="r" rtl="1"/>
            <a:r>
              <a:rPr lang="ar-IQ" sz="1600" dirty="0"/>
              <a:t>•	 تقصير و أهمال الموظفين في المنشأة من تأدية واجباتهم المنوطة بهم.</a:t>
            </a:r>
          </a:p>
          <a:p>
            <a:pPr lvl="0" algn="r" rtl="1"/>
            <a:r>
              <a:rPr lang="ar-IQ" sz="1600" dirty="0"/>
              <a:t>•	 عدم وجود نظام سليم للرقابة الداخلية.</a:t>
            </a:r>
          </a:p>
          <a:p>
            <a:pPr lvl="0" algn="r" rtl="1"/>
            <a:r>
              <a:rPr lang="ar-IQ" sz="1600" dirty="0"/>
              <a:t>•	 عدم قيام موظفي الحسابات بتخطيط وتنظيم العمل بالشكل الذي يمكنهم من السيطرة على الأعمال الواردة والمنجزة والمُسَلَمَة.</a:t>
            </a:r>
          </a:p>
          <a:p>
            <a:pPr lvl="0" algn="r" rtl="1"/>
            <a:r>
              <a:rPr lang="ar-IQ" sz="1600" dirty="0"/>
              <a:t>•	 الأرهاق التعب والأجهاد.</a:t>
            </a:r>
          </a:p>
          <a:p>
            <a:pPr lvl="0" algn="r" rtl="1"/>
            <a:r>
              <a:rPr lang="ar-IQ" sz="1600" dirty="0"/>
              <a:t>•	 السهو أو النسيان في تسجيل أو ترحيل بعض العمليات.</a:t>
            </a:r>
          </a:p>
          <a:p>
            <a:pPr lvl="0" algn="r" rtl="1"/>
            <a:r>
              <a:rPr lang="ar-IQ" sz="1600" dirty="0"/>
              <a:t>	أما دواعي الغش والذي يحصل عن عمد وسبق إصرار فأهمها مايلي: </a:t>
            </a:r>
          </a:p>
          <a:p>
            <a:pPr lvl="0" algn="r" rtl="1"/>
            <a:r>
              <a:rPr lang="ar-IQ" sz="1600" dirty="0"/>
              <a:t>•	 محاولة تغطية أختلاس أو عجز في النقدية أو الرغبة في أختلاس بعض أصول المنشأة لتحقيق مكاسب لاتقرها الشرائع أو القوانين أو العادات والتقاليد.</a:t>
            </a:r>
          </a:p>
          <a:p>
            <a:pPr lvl="0" algn="r" rtl="1"/>
            <a:r>
              <a:rPr lang="ar-IQ" sz="1600" dirty="0"/>
              <a:t>•	 وجود ضغوط غير أعتيادية من داخل وخارج المنشأة لتحقيق أغراض عديدة منها حاجة المنشأة إلى تعظيم أتجاه الربح.</a:t>
            </a:r>
          </a:p>
          <a:p>
            <a:pPr lvl="0" algn="r" rtl="1"/>
            <a:r>
              <a:rPr lang="ar-IQ" sz="1600" dirty="0"/>
              <a:t>•	 ميل إدارة المنشأة نفسها وأستعدادها لأرتكاب المخالفات لرغبتها في تخفيض العبء الضريبي الواقع على المنشأة.</a:t>
            </a:r>
          </a:p>
          <a:p>
            <a:pPr lvl="0" algn="r" rtl="1"/>
            <a:r>
              <a:rPr lang="ar-IQ" sz="1600" dirty="0" smtClean="0"/>
              <a:t> </a:t>
            </a:r>
            <a:r>
              <a:rPr lang="ar-IQ" sz="1600" dirty="0"/>
              <a:t>وذلك عند قيامهم بتنظيم المستندات أو أجراء القيود المحاسبية.</a:t>
            </a:r>
            <a:endParaRPr lang="en-US" sz="1600" dirty="0"/>
          </a:p>
          <a:p>
            <a:pPr lvl="0" algn="r" rtl="1"/>
            <a:r>
              <a:rPr lang="ar-IQ" sz="1600" dirty="0"/>
              <a:t>تقصير و أهمال الموظفين في المنشأة من تأدية واجباتهم المنوطة بهم.</a:t>
            </a:r>
            <a:endParaRPr lang="en-US" sz="1600" dirty="0"/>
          </a:p>
          <a:p>
            <a:pPr lvl="0" algn="r" rtl="1"/>
            <a:r>
              <a:rPr lang="ar-IQ" sz="1600" dirty="0"/>
              <a:t>عدم وجود نظام سليم للرقابة الداخلية.</a:t>
            </a:r>
            <a:endParaRPr lang="en-US" sz="1600" dirty="0"/>
          </a:p>
          <a:p>
            <a:pPr lvl="0" algn="r" rtl="1"/>
            <a:r>
              <a:rPr lang="ar-IQ" sz="1600" dirty="0"/>
              <a:t>عدم قيام موظفي الحسابات بتخطيط وتنظيم العمل بالشكل الذي يمكنهم من السيطرة على الأعمال الواردة والمنجزة والمُسَلَمَة.</a:t>
            </a:r>
            <a:endParaRPr lang="en-US" sz="1600" dirty="0"/>
          </a:p>
          <a:p>
            <a:pPr lvl="0" algn="r" rtl="1"/>
            <a:r>
              <a:rPr lang="ar-IQ" sz="1600" dirty="0"/>
              <a:t>الأرهاق التعب والأجهاد.</a:t>
            </a:r>
            <a:endParaRPr lang="en-US" sz="1600" dirty="0"/>
          </a:p>
          <a:p>
            <a:pPr lvl="0" algn="r" rtl="1"/>
            <a:r>
              <a:rPr lang="ar-IQ" sz="1600" dirty="0"/>
              <a:t>السهو أو النسيان في تسجيل أو ترحيل بعض العمليات.</a:t>
            </a:r>
            <a:endParaRPr lang="en-US" sz="1600" dirty="0"/>
          </a:p>
          <a:p>
            <a:pPr lvl="0" algn="r" rtl="1"/>
            <a:r>
              <a:rPr lang="ar-IQ" sz="1600" dirty="0"/>
              <a:t>أما دواعي الغش والذي يحصل عن عمد وسبق إصرار فأهمها مايلي: </a:t>
            </a:r>
            <a:endParaRPr lang="en-US" sz="1600" dirty="0"/>
          </a:p>
          <a:p>
            <a:pPr algn="r" rtl="1"/>
            <a:r>
              <a:rPr lang="en-US" sz="1600" dirty="0"/>
              <a:t> </a:t>
            </a:r>
          </a:p>
          <a:p>
            <a:pPr lvl="0" algn="r" rtl="1"/>
            <a:r>
              <a:rPr lang="ar-SA" sz="1600" dirty="0"/>
              <a:t> </a:t>
            </a:r>
            <a:r>
              <a:rPr lang="ar-IQ" sz="1600" dirty="0"/>
              <a:t>محاولة تغطية أختلاس أو عجز في النقدية أو الرغبة في أختلاس بعض أصول المنشأة لتحقيق مكاسب لاتقرها الشرائع أو القوانين أو العادات والتقاليد.</a:t>
            </a:r>
            <a:r>
              <a:rPr lang="en-US" sz="1600" dirty="0"/>
              <a:t> </a:t>
            </a:r>
            <a:r>
              <a:rPr lang="ar-IQ" sz="1600" dirty="0"/>
              <a:t>وجود ضغوط غير أعتيادية من داخل وخارج المنشأة لتحقيق أغراض عديدة منها حاجة المنشأة إلى تعظيم أتجاه الربح.</a:t>
            </a:r>
            <a:endParaRPr lang="en-US" sz="1600" dirty="0"/>
          </a:p>
          <a:p>
            <a:pPr lvl="0" algn="r" rtl="1"/>
            <a:r>
              <a:rPr lang="ar-IQ" sz="1600" dirty="0"/>
              <a:t>ميل إدارة المنشأة نفسها وأستعدادها لأرتكاب المخالفات لرغبتها في تخفيض العبء الضريبي الواقع على المنشأة.</a:t>
            </a:r>
            <a:endParaRPr lang="en-US" sz="1600" dirty="0"/>
          </a:p>
          <a:p>
            <a:pPr algn="r" rtl="1"/>
            <a:r>
              <a:rPr lang="ar-IQ" sz="1600" dirty="0"/>
              <a:t> </a:t>
            </a:r>
            <a:endParaRPr lang="en-US" sz="1600" dirty="0"/>
          </a:p>
          <a:p>
            <a:pPr algn="r"/>
            <a:endParaRPr lang="ar-IQ" sz="1600" dirty="0"/>
          </a:p>
        </p:txBody>
      </p:sp>
    </p:spTree>
    <p:extLst>
      <p:ext uri="{BB962C8B-B14F-4D97-AF65-F5344CB8AC3E}">
        <p14:creationId xmlns:p14="http://schemas.microsoft.com/office/powerpoint/2010/main" val="1433089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505897"/>
            <a:ext cx="6248400" cy="7571303"/>
          </a:xfrm>
          <a:prstGeom prst="rect">
            <a:avLst/>
          </a:prstGeom>
        </p:spPr>
        <p:txBody>
          <a:bodyPr wrap="square">
            <a:spAutoFit/>
          </a:bodyPr>
          <a:lstStyle/>
          <a:p>
            <a:pPr algn="r" rtl="1"/>
            <a:r>
              <a:rPr lang="ar-IQ" dirty="0"/>
              <a:t> </a:t>
            </a:r>
            <a:r>
              <a:rPr lang="ar-IQ" u="sng" dirty="0"/>
              <a:t>أنوع الأخطاء والغش : </a:t>
            </a:r>
            <a:endParaRPr lang="en-US" dirty="0"/>
          </a:p>
          <a:p>
            <a:pPr lvl="0" algn="r" rtl="1"/>
            <a:r>
              <a:rPr lang="ar-IQ" dirty="0"/>
              <a:t> من حيث النية : </a:t>
            </a:r>
            <a:endParaRPr lang="en-US" dirty="0"/>
          </a:p>
          <a:p>
            <a:pPr lvl="0" algn="r" rtl="1"/>
            <a:r>
              <a:rPr lang="ar-IQ" dirty="0"/>
              <a:t>أخطاء عمدية : يتم أرتكابها عن عمد وبتصميم مسبق بقصد الأختلاس والغش أو لتغطية أختلاس أو غش ومن أمثلتها اختلاس النقد والبضاعة ، أو عن طريق التلاعب بالبيانات التي تتضمن القوام المالية لخلق ديون معدومة وهمية لحساب المدينين. </a:t>
            </a:r>
            <a:endParaRPr lang="en-US" dirty="0"/>
          </a:p>
          <a:p>
            <a:pPr lvl="0" algn="r" rtl="1"/>
            <a:r>
              <a:rPr lang="ar-IQ" dirty="0"/>
              <a:t>اخطاء غير عمدية : فلا يتم أرتكابها قصداً وأنما تقع بسبب الأرهاق أو الجهل بالمبادئ المحاسبية أو الأهمال في أداء الأعمال كالسهو عن صرف مرتب أحد الموظفين.</a:t>
            </a:r>
            <a:endParaRPr lang="en-US" dirty="0"/>
          </a:p>
          <a:p>
            <a:pPr lvl="0" algn="r" rtl="1"/>
            <a:r>
              <a:rPr lang="ar-IQ" dirty="0"/>
              <a:t>من حيث موضع حدوثها: </a:t>
            </a:r>
            <a:endParaRPr lang="en-US" dirty="0"/>
          </a:p>
          <a:p>
            <a:pPr algn="r" rtl="1"/>
            <a:r>
              <a:rPr lang="ar-IQ" dirty="0"/>
              <a:t>      كون المعاملات المحاسبية تمر بمراحل عديدة قبل أنجازها لذا يمكن حدوث الأخطاء والغش إثناء الدورة المحاسبية : </a:t>
            </a:r>
            <a:endParaRPr lang="en-US" dirty="0"/>
          </a:p>
          <a:p>
            <a:pPr lvl="0" algn="r" rtl="1"/>
            <a:r>
              <a:rPr lang="ar-IQ" dirty="0"/>
              <a:t>مرحلة تنظيم مستندات الصرف أو القبض أو القيد و التسجيل في دفتر اليومية.</a:t>
            </a:r>
            <a:endParaRPr lang="en-US" dirty="0"/>
          </a:p>
          <a:p>
            <a:pPr lvl="0" algn="r" rtl="1"/>
            <a:r>
              <a:rPr lang="ar-IQ" dirty="0"/>
              <a:t>مرحلةالترحيل والترصيد في سجل الأستاذ.</a:t>
            </a:r>
            <a:endParaRPr lang="en-US" dirty="0"/>
          </a:p>
          <a:p>
            <a:pPr lvl="0" algn="r" rtl="1"/>
            <a:r>
              <a:rPr lang="ar-IQ" dirty="0"/>
              <a:t>مرحلة أستخراج موازين المراجعه وأعداد القوائم المالية.</a:t>
            </a:r>
            <a:endParaRPr lang="en-US" dirty="0"/>
          </a:p>
          <a:p>
            <a:pPr lvl="0" algn="r" rtl="1"/>
            <a:r>
              <a:rPr lang="ar-IQ" dirty="0"/>
              <a:t>من حيث تاريخ أكتشافها:</a:t>
            </a:r>
            <a:endParaRPr lang="en-US" dirty="0"/>
          </a:p>
          <a:p>
            <a:pPr lvl="0" algn="r" rtl="1"/>
            <a:r>
              <a:rPr lang="ar-IQ" dirty="0"/>
              <a:t>أخطاء تكتشف خلال السنة الخاضعة للتدقيق.                               </a:t>
            </a:r>
            <a:endParaRPr lang="en-US" dirty="0"/>
          </a:p>
          <a:p>
            <a:pPr lvl="0" algn="r" rtl="1"/>
            <a:r>
              <a:rPr lang="ar-IQ" dirty="0"/>
              <a:t>أخطاء تكتشف في سنوات مالية لاحقة.</a:t>
            </a:r>
            <a:endParaRPr lang="en-US" dirty="0"/>
          </a:p>
          <a:p>
            <a:pPr lvl="0" algn="r" rtl="1"/>
            <a:r>
              <a:rPr lang="ar-IQ" dirty="0"/>
              <a:t>من حيث قابلية إكتشافها وحسب طبيعة العنصر: </a:t>
            </a:r>
            <a:endParaRPr lang="en-US" dirty="0"/>
          </a:p>
          <a:p>
            <a:pPr lvl="0" algn="r" rtl="1"/>
            <a:r>
              <a:rPr lang="ar-IQ" dirty="0"/>
              <a:t>أخطاء تظهر بسهولة نتيجة القيام بالتدقيق الداخلي والخارجي.</a:t>
            </a:r>
            <a:endParaRPr lang="en-US" dirty="0"/>
          </a:p>
          <a:p>
            <a:pPr lvl="0" algn="r" rtl="1"/>
            <a:r>
              <a:rPr lang="ar-IQ" dirty="0"/>
              <a:t>اخطاء غير قابلة للأكتشاف تلقائيا من خلال العمليات المحسابية المعتادة.</a:t>
            </a:r>
            <a:endParaRPr lang="en-US" dirty="0"/>
          </a:p>
          <a:p>
            <a:pPr lvl="0" algn="r" rtl="1"/>
            <a:r>
              <a:rPr lang="ar-IQ" dirty="0"/>
              <a:t>من حيث تأثيرها على ميزان المراجعة : </a:t>
            </a:r>
            <a:endParaRPr lang="en-US" dirty="0"/>
          </a:p>
          <a:p>
            <a:pPr algn="r" rtl="1"/>
            <a:r>
              <a:rPr lang="ar-IQ" dirty="0"/>
              <a:t>            أ- أخطاء لاتؤثر على توازن ميزان المراجعه.</a:t>
            </a:r>
            <a:endParaRPr lang="en-US" dirty="0"/>
          </a:p>
          <a:p>
            <a:pPr algn="r" rtl="1"/>
            <a:r>
              <a:rPr lang="ar-IQ" dirty="0"/>
              <a:t>            ب- أخطاء تؤثر على توازن ميزان المراجعه.</a:t>
            </a:r>
            <a:endParaRPr lang="en-US" dirty="0"/>
          </a:p>
          <a:p>
            <a:pPr lvl="0" algn="r" rtl="1"/>
            <a:r>
              <a:rPr lang="ar-IQ" dirty="0"/>
              <a:t>من حيث تأثيرها على الحسابات الختامية : </a:t>
            </a:r>
            <a:endParaRPr lang="en-US" dirty="0"/>
          </a:p>
          <a:p>
            <a:pPr algn="r" rtl="1"/>
            <a:r>
              <a:rPr lang="ar-IQ" dirty="0"/>
              <a:t>           أ- أخطاء لاتؤثر على نتيجة نشاط المنشأة أو مركزها المالي.</a:t>
            </a:r>
            <a:endParaRPr lang="en-US" dirty="0"/>
          </a:p>
          <a:p>
            <a:pPr lvl="0" algn="r" rtl="1"/>
            <a:r>
              <a:rPr lang="ar-IQ" dirty="0"/>
              <a:t>أخطاء تؤثر على نتيجة نشاط المنشأة أو مركزها المالي. </a:t>
            </a:r>
            <a:endParaRPr lang="en-US" dirty="0"/>
          </a:p>
          <a:p>
            <a:pPr algn="r" rtl="1"/>
            <a:r>
              <a:rPr lang="ar-IQ" dirty="0"/>
              <a:t> </a:t>
            </a:r>
          </a:p>
        </p:txBody>
      </p:sp>
    </p:spTree>
    <p:extLst>
      <p:ext uri="{BB962C8B-B14F-4D97-AF65-F5344CB8AC3E}">
        <p14:creationId xmlns:p14="http://schemas.microsoft.com/office/powerpoint/2010/main" val="1433089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733800"/>
            <a:ext cx="6172200" cy="1524000"/>
          </a:xfrm>
        </p:spPr>
        <p:txBody>
          <a:bodyPr>
            <a:noAutofit/>
          </a:bodyPr>
          <a:lstStyle/>
          <a:p>
            <a:pPr algn="r"/>
            <a:r>
              <a:rPr lang="ar-IQ" sz="1600" dirty="0"/>
              <a:t>	طرق أرتكاب الأخطاء والغش:</a:t>
            </a:r>
            <a:br>
              <a:rPr lang="ar-IQ" sz="1600" dirty="0"/>
            </a:br>
            <a:r>
              <a:rPr lang="ar-IQ" sz="1600" dirty="0"/>
              <a:t>1     - الأخطاء: اخطاء السهو، الأخطاء الفنية (الأصول المحاسبية)، أخطاء التسجيل، أخطاء تعويضية (القيد المزدوج) </a:t>
            </a:r>
            <a:br>
              <a:rPr lang="ar-IQ" sz="1600" dirty="0"/>
            </a:br>
            <a:r>
              <a:rPr lang="ar-IQ" sz="1600" dirty="0"/>
              <a:t>2     - الغش: أختلاس الأصول (غش وأحتيال العاملين) ، التلاعب بالحسابات (غش وأحتيال الأدارة).</a:t>
            </a:r>
            <a:br>
              <a:rPr lang="ar-IQ" sz="1600" dirty="0"/>
            </a:br>
            <a:r>
              <a:rPr lang="ar-IQ" sz="1600" dirty="0"/>
              <a:t>  </a:t>
            </a:r>
            <a:br>
              <a:rPr lang="ar-IQ" sz="1600" dirty="0"/>
            </a:br>
            <a:r>
              <a:rPr lang="ar-IQ" sz="1600" dirty="0"/>
              <a:t>      مسؤولية المدقق أتجاه الأخطاء والغش:</a:t>
            </a:r>
            <a:br>
              <a:rPr lang="ar-IQ" sz="1600" dirty="0"/>
            </a:br>
            <a:r>
              <a:rPr lang="ar-IQ" sz="1600" dirty="0"/>
              <a:t>      كان هدف التدقيق الأساسي هو أكتشاف الغش والتلاعب بالدفاتر إلا انه من فترة العشرينيات أصبح الهدف الأساسي من عملية التدقيق هو أعطاء رأي فني محايد حول مدى عدالة القوائم المالية أما أكتشاف الأخطاء والتلاعب فقد تراجع وأصبح يتأتى كنتيجة طبيعية لقيام المدقق المؤهل علمياً وعملياً بمهنته على أحسن وأكمل وجه.</a:t>
            </a:r>
            <a:br>
              <a:rPr lang="ar-IQ" sz="1600" dirty="0"/>
            </a:br>
            <a:r>
              <a:rPr lang="ar-IQ" sz="1600" dirty="0"/>
              <a:t>      وبناء عليه فأن على المدقق عند قيامه بالتخطيط لعملية التدقيق تقدير خطورة كون الغش والخطأ قد يؤديان إلى احتواء القوائم المالية على معلومات جوهرية خاطئة.       </a:t>
            </a:r>
            <a:br>
              <a:rPr lang="ar-IQ" sz="1600" dirty="0"/>
            </a:br>
            <a:r>
              <a:rPr lang="ar-IQ" sz="1600" dirty="0"/>
              <a:t>      إجراءات المدقق أتجاه الأخطاء والغش: </a:t>
            </a:r>
            <a:br>
              <a:rPr lang="ar-IQ" sz="1600" dirty="0"/>
            </a:br>
            <a:r>
              <a:rPr lang="ar-IQ" sz="1600" dirty="0"/>
              <a:t>      هناك إجراءات على المدقق أتخاذها لتجاوز خطر المسؤولية: </a:t>
            </a:r>
            <a:br>
              <a:rPr lang="ar-IQ" sz="1600" dirty="0"/>
            </a:br>
            <a:r>
              <a:rPr lang="ar-IQ" sz="1600" dirty="0"/>
              <a:t>1    - تنفيذ أجراءات تدقيقية معّدلة أو إضافية: وتتم هذه التعديلات أو الأضافات عندما تكشف أجراءات التدقيق المطبقه عن وجود غش أو خطأ محتمل له تأثير مهم على القوائم المالية، أما نطاق هذه الأجراءات المعّدلة أو المضافة فتعتمد على أجتهاد المدقق بالنسبه إلى نوع الغش أو الخطأ المؤثر وأحتمال حدوثه واحتمال وجود تأثير جوهري بسببه على القوائم المالية. </a:t>
            </a:r>
            <a:br>
              <a:rPr lang="ar-IQ" sz="1600" dirty="0"/>
            </a:br>
            <a:r>
              <a:rPr lang="ar-IQ" sz="1600" dirty="0"/>
              <a:t>2    - في حالة أكتشاف أخطاء في المستندات أو في الدفاتروالسجلات أن يقرر في ما أذا كان الخطاء يستلزم تصحيحاً أو أن طبيعته وأهميتة النسبية لاتستدعي مثل هذا التصحيح ويمكن تقسيم هذه الأخطاء المنظورة إلى مجموعتين: </a:t>
            </a:r>
            <a:br>
              <a:rPr lang="ar-IQ" sz="1600" dirty="0"/>
            </a:br>
            <a:r>
              <a:rPr lang="ar-IQ" sz="1600" dirty="0"/>
              <a:t>     * أخطاء لم تؤثر على حسابات الأستاذ العام، فيكتفي بتعديل الأرقام بدفاتر اليومية أو بكشوفات الجرد.</a:t>
            </a:r>
            <a:br>
              <a:rPr lang="ar-IQ" sz="1600" dirty="0"/>
            </a:br>
            <a:r>
              <a:rPr lang="ar-IQ" sz="1600" dirty="0"/>
              <a:t>     * أخطاء تؤثر على حسابات الأستاذ العام، فيجب تصحيحه وذلك بأجراء قيد تعديل اليومية مصحوب بالشرح الكافي لطبيعة قيد التعديل وسبب إجرائه.</a:t>
            </a:r>
            <a:br>
              <a:rPr lang="ar-IQ" sz="1600" dirty="0"/>
            </a:br>
            <a:r>
              <a:rPr lang="ar-IQ" sz="1600" dirty="0"/>
              <a:t>3     - الأبلاغ عن الغش والخطاء: </a:t>
            </a:r>
            <a:br>
              <a:rPr lang="ar-IQ" sz="1600" dirty="0"/>
            </a:br>
            <a:r>
              <a:rPr lang="ar-IQ" sz="1600" dirty="0"/>
              <a:t>      أ- إلى الأدارة: إبلاغ المستويات الأدارية العليا في المنشأة بالسرعة الممكنة بالنتائج التحقيقية في حالة كون الغش أو الخطاء الجسيم موجودين فعلاً. </a:t>
            </a:r>
            <a:br>
              <a:rPr lang="ar-IQ" sz="1600" dirty="0"/>
            </a:br>
            <a:r>
              <a:rPr lang="ar-IQ" sz="1600" dirty="0"/>
              <a:t>     ب- إلى المستفيدين: وذلك من خلال قيام المراقب بأبداء رأي متحفظ أو رأي سلبي في تقريره أو حتى الأمتناع       عن أبداء الرأي في القوائم الماليه.</a:t>
            </a:r>
            <a:br>
              <a:rPr lang="ar-IQ" sz="1600" dirty="0"/>
            </a:br>
            <a:r>
              <a:rPr lang="ar-IQ" sz="1600" dirty="0"/>
              <a:t>     ج- الى السلطات النظاميه والتنفيذيه: هناك حالات معينه يتم فيها تجاوز السريه أستنادا ً لمتطلبات التشريع أوالقانون أو المحاكم آخذا ً بنظرالأعتبارمسؤوليته تجاه المصلحه </a:t>
            </a:r>
            <a:r>
              <a:rPr lang="ar-IQ" sz="1600" dirty="0" smtClean="0"/>
              <a:t>العامه</a:t>
            </a:r>
            <a:endParaRPr lang="ar-IQ" sz="1600" dirty="0"/>
          </a:p>
        </p:txBody>
      </p:sp>
    </p:spTree>
    <p:extLst>
      <p:ext uri="{BB962C8B-B14F-4D97-AF65-F5344CB8AC3E}">
        <p14:creationId xmlns:p14="http://schemas.microsoft.com/office/powerpoint/2010/main" val="2184168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1453</Words>
  <Application>Microsoft Office PowerPoint</Application>
  <PresentationFormat>On-screen Show (4:3)</PresentationFormat>
  <Paragraphs>107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طرق أرتكاب الأخطاء والغش: 1     - الأخطاء: اخطاء السهو، الأخطاء الفنية (الأصول المحاسبية)، أخطاء التسجيل، أخطاء تعويضية (القيد المزدوج)  2     - الغش: أختلاس الأصول (غش وأحتيال العاملين) ، التلاعب بالحسابات (غش وأحتيال الأدارة).          مسؤولية المدقق أتجاه الأخطاء والغش:       كان هدف التدقيق الأساسي هو أكتشاف الغش والتلاعب بالدفاتر إلا انه من فترة العشرينيات أصبح الهدف الأساسي من عملية التدقيق هو أعطاء رأي فني محايد حول مدى عدالة القوائم المالية أما أكتشاف الأخطاء والتلاعب فقد تراجع وأصبح يتأتى كنتيجة طبيعية لقيام المدقق المؤهل علمياً وعملياً بمهنته على أحسن وأكمل وجه.       وبناء عليه فأن على المدقق عند قيامه بالتخطيط لعملية التدقيق تقدير خطورة كون الغش والخطأ قد يؤديان إلى احتواء القوائم المالية على معلومات جوهرية خاطئة.              إجراءات المدقق أتجاه الأخطاء والغش:        هناك إجراءات على المدقق أتخاذها لتجاوز خطر المسؤولية:  1    - تنفيذ أجراءات تدقيقية معّدلة أو إضافية: وتتم هذه التعديلات أو الأضافات عندما تكشف أجراءات التدقيق المطبقه عن وجود غش أو خطأ محتمل له تأثير مهم على القوائم المالية، أما نطاق هذه الأجراءات المعّدلة أو المضافة فتعتمد على أجتهاد المدقق بالنسبه إلى نوع الغش أو الخطأ المؤثر وأحتمال حدوثه واحتمال وجود تأثير جوهري بسببه على القوائم المالية.  2    - في حالة أكتشاف أخطاء في المستندات أو في الدفاتروالسجلات أن يقرر في ما أذا كان الخطاء يستلزم تصحيحاً أو أن طبيعته وأهميتة النسبية لاتستدعي مثل هذا التصحيح ويمكن تقسيم هذه الأخطاء المنظورة إلى مجموعتين:       * أخطاء لم تؤثر على حسابات الأستاذ العام، فيكتفي بتعديل الأرقام بدفاتر اليومية أو بكشوفات الجرد.      * أخطاء تؤثر على حسابات الأستاذ العام، فيجب تصحيحه وذلك بأجراء قيد تعديل اليومية مصحوب بالشرح الكافي لطبيعة قيد التعديل وسبب إجرائه. 3     - الأبلاغ عن الغش والخطاء:        أ- إلى الأدارة: إبلاغ المستويات الأدارية العليا في المنشأة بالسرعة الممكنة بالنتائج التحقيقية في حالة كون الغش أو الخطاء الجسيم موجودين فعلاً.       ب- إلى المستفيدين: وذلك من خلال قيام المراقب بأبداء رأي متحفظ أو رأي سلبي في تقريره أو حتى الأمتناع       عن أبداء الرأي في القوائم الماليه.      ج- الى السلطات النظاميه والتنفيذيه: هناك حالات معينه يتم فيها تجاوز السريه أستنادا ً لمتطلبات التشريع أوالقانون أو المحاكم آخذا ً بنظرالأعتبارمسؤوليته تجاه المصلحه العامه</vt:lpstr>
      <vt:lpstr>.         4    - التسلح بالتأهيل العلمي والعملي والخبره والكفاءه ، بذل العنايه المهنيه الواجبه واللازمه ، الألتزام بآداب وسلوك وأخلاقيات المهنه فضلا ً عن اللباقه وقوة الشخصيه التي تدعمه عند لأبداء رأيه في أكتشاف الأخطاء والمخالفات. 5    - الأنسحاب من مهمة التدقيق: فقد يجد المدقق الأنسحاب أمر ضروري عندما لاتقوم المنشأه بأتخاذ الأجراءات     المطلوبه من المدقق في معالجة الأنحرافات والغش حتى لو لم يكن تأثيرها مهما ً ومباشرا ً على القوائم الماليه.       ويمكن أن نقسم الأهمال الى عدة أنواع هي: 1    - الأهمال والغش: وهي التي تتعلق بدرجة الخطأ فقد تعرض المدقق للمسائلة القانونية نتيجة الأهمال أو الغش. 2    - الأهمال البسيط: يجب عند تقييم مدى اهمال المدقق أن يتم التعرف على الطريقه التي كان سيتبعها المدقق الكفوء أذا واجه نفس الموقف ، ولايجوزهنا مقاضاة المدقق تجاه الشخص الثالث. 3    - الأهمال الجسيم: ويحدث نتيجة عدم بذل أقل قدرمن العناية وهنا يجوز للغير مقاضاة المدقق. </vt:lpstr>
      <vt:lpstr> أسباب كثرة الدعاوي القانونية المرفوعة ضد المدقق:  •  الزيادة المضطردة في أفلاس الشركات خلال دورات الكساد الأقتصادية. •  الأدراك المتزايد من مستخدمي القوائم المالية لمسؤوليات مراقب الحسابات. •  زيادة أهتمام سوق المال  بتغير مسؤولياتها الخاصة لحماية المستثمرين. •  وجود قبول عام في المجتمع من أقامة الدعاوي. •  أدت الأحكام ضد مراقبي الحسابات إلى قيام المحامين إلى توفير الخدمات القانونية مقابل أتعاب هذه الخدمات. •  تعقد العمليات التشغيلية. •  حلول ومراضاة الشركات مع مراقب الحسابات لتجنب دفع أتعاب كثيرة أدت إلى زيادة الدعاوي. مسؤولية المدقق عن الأحداث اللاحقة        فجوة التوقع:           يرى معظم المدققين أن أداء المدققين يجب أن يتم في أطار معايير التدقيق المتعارف عليها، بينما يرى العديد من المستخدمين أن المدقق ضامن لدقة القوائم المالية وأن المدقق ضامن للسلامة المالية للوحدة الأقتصادية محل التدقيق أي هي مايريده الشخص الثالث من عمل المدقق ، فالعميل يتوقع من مراقب الحسابات أن يظهر له كل شيئ عن نشاط الشركه والمعلومات الماليه وليس كشف الأخطاء. بمعنى آخريتصور مستخدمي القوائم الماليه أن المراقب هو المسؤول عن كل شيئ في البيانات الماليه وان واجباته تتعدى العمليات الماليه والحسابيه الى جميع مجالات ونشاطات الوحده الأقتصاديه.       فشل الأعمال: فهو أخفاق الأداره في الوحده الأقتصاديه في النهوض بالمنشأه وتحقيق الأهداف التي أسست من أجلها المنشأه مثل (عدم دفع الديون والألتزامات أو ظروف أقتصاديه مؤثره أو بسبب أسواق التنافس).       خطر التدقيق: ليس فشل التدقيق وأنما أعطاء رأي صحيح عن بيانات ماليه غير صحيحه وصادقه ، أو أعطاء رأي صحيح عن أمور غير صحيحه أصلا ً ولم يتأكد من مدى صحتها.       مخاطر التدقيق: حسب طبيعة العنصر(مخاطر الأهميه النسبية) ، مخاطر موروثه ، مكتسبه ، متأصله.   </vt:lpstr>
      <vt:lpstr>الاحداث اللاحقة لتاريخ تقرير المدقق: (دليل التدقيق رقم (1) مسؤولية مراقب الحسابات عن الأحداث اللأحقه)       أولا ً: قبل المصادقة على البيانات المالية: 1    - لايعتبرمراقب الحسابات مسؤولا ًعن القيام باية أجراءات للتعرف على الأحداث بعد تاريخ تقريره ، وتعتبر الأدارة هي المسؤولة عن تبليغ مراقب الحسابات بأية أحداث قد تؤثرعلى البيانات المالية وتقع خلال الفترة المحصورة بين تاريخ تقريره وتاريخ المصادقة على البيانات المالية ومناقشة تقرير مراقب الحسابات من قبل الهيئة العامة. 2  - اذا علم مراقب الحسابات بوجود أحداث وقعت بعد تاريخ تقريره ولكن قبل المصادقة وأصدار البيانات المالية عليه أن يناقش الأدارة للتعرف على مدى تأثيرتلك الأحداث على البيانات المالية. 3  - يجب على مراقب الحسابات بحالة قيام الأدارة بتعديل البيانات المالية ، بتنفيذ الأجراءات الوارد ذكرها سابقاً وأن يقدم تقريراً   خاصاً عن تلك البيانات ويؤرخه بتاريخ أعتماد البيانات المالية المعدلة. 4  - أذا تطلب الأمر وحسب قناعة مراقب الحسابات تعديل البينات المالية ورفضت الأدارة إجراء ذلك التعديل يجب على مراقب الحسابات ان يحتفظ في رأيه أو يبدي رأيه سلبياً وحسب مقتضى الحال ، هذا أذا لم يكن قدمه تقريره ، وبعكسه فعليه أن يبلغ الأشخاص المسؤولين عن أدارة المنشأه بأنه سيتخذ الأجراءات اللازمه التي تكفل عدم الأعتماد على تقريره مستقبلا ًوذلك في ضوء ما تتيحه له حقوقه القانونيه.        ثانيا ً: إكتشاف حقائق بعد المصادقة وأصدار البيانات المالية: 1       - لايعتبر مراقب الحسابات ملزماً بالأستمرار بالأستقصاء بعد تاريخ المصادقة وأصدار البيانات المالية. </vt:lpstr>
      <vt:lpstr>2      - أذا ما تتبين لمراقب الحسابات بعد المصادقة وأصدار البيانات المالية أية حقائق هامة تؤثر على تلك البيانات التي كان قد أصدر تقريره حولها والتي كانت موجودة بتاريخ تقريره ولكن غيرمعروفة لديه ، عليه أن يبحث الأمر مع الأدارة. 3     - عندما يتبين للمدقق الحاجة لتعديل البيانات المالية وتوافق الأدارة على ذلك فعلى مراقب الحسابات أن يصدر تقريراً جديداً عن البيانات المالية المعدلة يحمل تاريخاً جديداً. وعليه في مثل هذه الحاله أن يراجع الخطوات التي أتخذتها الأدارة للتأكد من تبليغ الأشخاص الذين أستلموا البيانات الماليه السابقه والتقرير الخاص بها بأنها قد الغيت ، والأشاره الى ذلك في تقريره للسنه اللاحقه. 4  - يجب على مراقب الحسابات ان يتناول في تقريره أيضاحاً كافياً بشأن الأسباب التفصيلية لتعديل البيانات المالية التي سبق أصدارها، ويجب أن يتضمن التقرير الأشاره الى التقرير السابق الذي تم أصداره. 5     - عندما يقتصر الفحص اللاحق لمراقب الخسابات على الأحداث التي تطلبت تعديل البيانات الماليه فقط فأنه يجب الأشاره الى ذلك في تقريره. 6    - يجب على مراقب الحسابات في حالة عدم قيام الأدارة بأتخاذ الخطوات المناسبه لتعديل البيانات المالية أن يبلغ الأطراف المعنية بنشاط المنشأة خطياً بأنه سيتخذ الأجراءات الضرورية لمنع الأعتماد على تقريره بشأن تلك البيانات في الفترة اللاحقة. 7  - قد لايتطاب الأمر تعديل البيانات المالية المرفقة بتقرير مراقب الحسابات أذا كان سيتم أصدار البيانات الماليه للسنه التاليه في وقت قريب ، بشرط الخصول على موافقة الأدارة بأنه سيتم وضع الأيضاح المناسب في تلك البيانات.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ProBook 6570b</dc:creator>
  <cp:lastModifiedBy>HP ProBook 6570b</cp:lastModifiedBy>
  <cp:revision>7</cp:revision>
  <dcterms:created xsi:type="dcterms:W3CDTF">2006-08-16T00:00:00Z</dcterms:created>
  <dcterms:modified xsi:type="dcterms:W3CDTF">2020-11-03T17:43:51Z</dcterms:modified>
</cp:coreProperties>
</file>