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2298"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6172200" cy="7696200"/>
          </a:xfrm>
        </p:spPr>
        <p:txBody>
          <a:bodyPr/>
          <a:lstStyle/>
          <a:p>
            <a:pPr marL="0" indent="0" algn="ctr" rtl="1">
              <a:buNone/>
            </a:pPr>
            <a:r>
              <a:rPr lang="ar-SA" b="1" dirty="0"/>
              <a:t>المحاضرة السابعة </a:t>
            </a:r>
            <a:endParaRPr lang="en-US" dirty="0"/>
          </a:p>
          <a:p>
            <a:pPr marL="0" indent="0" algn="ctr" rtl="1">
              <a:buNone/>
            </a:pPr>
            <a:r>
              <a:rPr lang="ar-SA" b="1" dirty="0"/>
              <a:t> </a:t>
            </a:r>
            <a:endParaRPr lang="en-US" dirty="0"/>
          </a:p>
          <a:p>
            <a:pPr marL="0" indent="0" algn="ctr" rtl="1">
              <a:buNone/>
            </a:pPr>
            <a:r>
              <a:rPr lang="ar-SA" b="1" dirty="0"/>
              <a:t>الـــــــتـــــــدقــــيـــــق </a:t>
            </a:r>
            <a:r>
              <a:rPr lang="ar-SA" b="1" dirty="0" smtClean="0"/>
              <a:t>الالـــــــكـتـرونــــــــــي</a:t>
            </a:r>
          </a:p>
          <a:p>
            <a:pPr marL="0" indent="0" algn="ctr" rtl="1">
              <a:buNone/>
            </a:pPr>
            <a:r>
              <a:rPr lang="ar-SA" b="1" dirty="0" smtClean="0"/>
              <a:t>د0 امتثال </a:t>
            </a:r>
            <a:r>
              <a:rPr lang="ar-SA" b="1" dirty="0" smtClean="0"/>
              <a:t>رشيد</a:t>
            </a:r>
          </a:p>
          <a:p>
            <a:pPr marL="0" indent="0" algn="ctr" rtl="1">
              <a:buNone/>
            </a:pPr>
            <a:r>
              <a:rPr lang="ar-SA" b="1" dirty="0" smtClean="0"/>
              <a:t>(1)</a:t>
            </a:r>
            <a:endParaRPr lang="en-US" dirty="0"/>
          </a:p>
          <a:p>
            <a:pPr marL="0" indent="0" algn="ctr" rtl="1">
              <a:buNone/>
            </a:pPr>
            <a:endParaRPr lang="ar-IQ" dirty="0"/>
          </a:p>
        </p:txBody>
      </p:sp>
    </p:spTree>
    <p:extLst>
      <p:ext uri="{BB962C8B-B14F-4D97-AF65-F5344CB8AC3E}">
        <p14:creationId xmlns:p14="http://schemas.microsoft.com/office/powerpoint/2010/main" val="323785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6172200" cy="7696200"/>
          </a:xfrm>
        </p:spPr>
        <p:txBody>
          <a:bodyPr>
            <a:normAutofit fontScale="47500" lnSpcReduction="20000"/>
          </a:bodyPr>
          <a:lstStyle/>
          <a:p>
            <a:pPr marL="0" indent="0" algn="r" rtl="1">
              <a:buNone/>
            </a:pPr>
            <a:r>
              <a:rPr lang="ar-SA" b="1" dirty="0"/>
              <a:t>في بداية الستينات من القرن الماضي اخذ استخدام الحاسبات الالكترونية ينتشر بشكل واسع والذي ساهم بتوفير الدقة في البيانات المالية فضلا عن السرعة في توفير هذه البيانات وفي الوقت الملائم. وقد ادى استخدام الحاسب الالكتروني الى التغيير في طبيعة مقومات النظام المحاسبي وكذلك التاثير على النهج المحاسبي الامر الذي ادى الى التاثير على مقومات واساليب التدقيق ,حيث تغيرت هذه المقومات من حيث طبيعتها من شكلها التقليدي من مستندات وسجلات الى شكل اخر يتفق مع طبيعة الحاسب الالكتروني كما ان معالجة العمليات تتم بطريقة الية معقدة داخل الحاسب الالكتروني الامر الذي ادى الى الاختلاف في طبيعة مشكلات التدقيق في النظام المحاسبي الذي يقوم على استخدام الحاسب الالكتروني عن طبيعة المشاكل في ظل استخدام النظام اليدوي 0ويمكن تعريف التدقيق في ظل الانظمة الالكترونية على انه:-</a:t>
            </a:r>
            <a:endParaRPr lang="en-US" dirty="0"/>
          </a:p>
          <a:p>
            <a:pPr marL="0" indent="0" algn="r" rtl="1">
              <a:buNone/>
            </a:pPr>
            <a:r>
              <a:rPr lang="ar-SA" b="1" dirty="0"/>
              <a:t>التدقيق الالكتروني :(عملية جمع وتقييم المعلومات لتحديد ما اذا كان استخدام الحاسوب يساهم في حماية موجودات الجهة الخاضعة للتدقيق ويؤكد سلامة بياناتها وتحقيق اهدافها بفاعلية ويستخدم مواردها بكفاءة)</a:t>
            </a:r>
            <a:endParaRPr lang="en-US" dirty="0"/>
          </a:p>
          <a:p>
            <a:pPr marL="0" indent="0" algn="r" rtl="1">
              <a:buNone/>
            </a:pPr>
            <a:r>
              <a:rPr lang="ar-SA" b="1" dirty="0"/>
              <a:t>ويتضح من التعريف اعلاه ان التدقيق في ظل الانظمة الالكترونية لاتختلف في الاهداف عن التدقيق في ظل النظام اليدوي من حيث إبداء الرأي وخدمة إدارة الوحدة الخاضعة للتدقيق.</a:t>
            </a:r>
            <a:endParaRPr lang="en-US" dirty="0"/>
          </a:p>
          <a:p>
            <a:pPr marL="0" indent="0" algn="r" rtl="1">
              <a:buNone/>
            </a:pPr>
            <a:r>
              <a:rPr lang="ar-SA" b="1" u="sng" dirty="0"/>
              <a:t>أهمية التدقيق باستخدام الحاسوب</a:t>
            </a:r>
            <a:endParaRPr lang="en-US" dirty="0"/>
          </a:p>
          <a:p>
            <a:pPr marL="0" indent="0" algn="r" rtl="1">
              <a:buNone/>
            </a:pPr>
            <a:r>
              <a:rPr lang="ar-SA" b="1" dirty="0"/>
              <a:t>أصبح التدقيق باستخدام الكمبيوتر في عملية التدقيق ضروري وذلك لانه يعمل على</a:t>
            </a:r>
            <a:r>
              <a:rPr lang="en-US" b="1" dirty="0"/>
              <a:t>:-</a:t>
            </a:r>
            <a:endParaRPr lang="en-US" dirty="0"/>
          </a:p>
          <a:p>
            <a:pPr marL="0" indent="0" algn="r" rtl="1">
              <a:buNone/>
            </a:pPr>
            <a:r>
              <a:rPr lang="en-US" b="1" dirty="0"/>
              <a:t>.1 </a:t>
            </a:r>
            <a:r>
              <a:rPr lang="ar-SA" b="1" dirty="0"/>
              <a:t>يسهل عملية التدقيق</a:t>
            </a:r>
            <a:r>
              <a:rPr lang="en-US" b="1" dirty="0"/>
              <a:t>.</a:t>
            </a:r>
            <a:endParaRPr lang="en-US" dirty="0"/>
          </a:p>
          <a:p>
            <a:pPr marL="0" indent="0" algn="r" rtl="1">
              <a:buNone/>
            </a:pPr>
            <a:r>
              <a:rPr lang="en-US" b="1" dirty="0"/>
              <a:t>.2 </a:t>
            </a:r>
            <a:r>
              <a:rPr lang="ar-SA" b="1" dirty="0"/>
              <a:t>تخفيض التكلفة اللازمة </a:t>
            </a:r>
            <a:r>
              <a:rPr lang="ar-IQ" b="1" dirty="0"/>
              <a:t>لاجرائها</a:t>
            </a:r>
            <a:r>
              <a:rPr lang="en-US" b="1" dirty="0"/>
              <a:t>.</a:t>
            </a:r>
            <a:endParaRPr lang="en-US" dirty="0"/>
          </a:p>
          <a:p>
            <a:pPr marL="0" indent="0" algn="r" rtl="1">
              <a:buNone/>
            </a:pPr>
            <a:r>
              <a:rPr lang="en-US" b="1" dirty="0"/>
              <a:t>.3 </a:t>
            </a:r>
            <a:r>
              <a:rPr lang="ar-SA" b="1" dirty="0"/>
              <a:t>تساعد تكنولوجيا المعلومات المؤسسات على التطور والنمو وذلك من خلال تقليل الوقت والكلفة</a:t>
            </a:r>
            <a:r>
              <a:rPr lang="en-US" b="1" dirty="0"/>
              <a:t>.</a:t>
            </a:r>
            <a:endParaRPr lang="en-US" dirty="0"/>
          </a:p>
          <a:p>
            <a:pPr marL="0" indent="0" algn="r" rtl="1">
              <a:buNone/>
            </a:pPr>
            <a:r>
              <a:rPr lang="en-US" b="1" dirty="0"/>
              <a:t>.4 </a:t>
            </a:r>
            <a:r>
              <a:rPr lang="ar-SA" b="1" dirty="0"/>
              <a:t>تحسين جودة عملية التدقيق وتوفر اسس أفضل لممارسة الحكم المهني من قبل المدقق إذ يمكن للمدقق أستخدام ب</a:t>
            </a:r>
            <a:r>
              <a:rPr lang="ar-IQ" b="1" dirty="0"/>
              <a:t>رامج </a:t>
            </a:r>
            <a:r>
              <a:rPr lang="ar-SA" b="1" dirty="0"/>
              <a:t>الحاسوب الالي التي تفيد في مجال سرعة التنفيذ لاعمال التدقيق</a:t>
            </a:r>
            <a:r>
              <a:rPr lang="en-US" b="1" dirty="0"/>
              <a:t>.</a:t>
            </a:r>
            <a:endParaRPr lang="en-US" dirty="0"/>
          </a:p>
          <a:p>
            <a:pPr marL="0" indent="0" algn="r" rtl="1">
              <a:buNone/>
            </a:pPr>
            <a:r>
              <a:rPr lang="en-US" b="1" dirty="0"/>
              <a:t>.5 </a:t>
            </a:r>
            <a:r>
              <a:rPr lang="ar-SA" b="1" dirty="0"/>
              <a:t>يمكن استخدام المدقق ب</a:t>
            </a:r>
            <a:r>
              <a:rPr lang="ar-IQ" b="1" dirty="0"/>
              <a:t>رامج </a:t>
            </a:r>
            <a:r>
              <a:rPr lang="ar-SA" b="1" dirty="0"/>
              <a:t>التخزين واسترجاع المعمومات وب</a:t>
            </a:r>
            <a:r>
              <a:rPr lang="ar-IQ" b="1" dirty="0"/>
              <a:t>رامج </a:t>
            </a:r>
            <a:r>
              <a:rPr lang="ar-SA" b="1" dirty="0"/>
              <a:t>التدقيق التحليلية بين الارقام الفعلية والمخططة</a:t>
            </a:r>
            <a:r>
              <a:rPr lang="en-US" b="1" dirty="0"/>
              <a:t>.</a:t>
            </a:r>
            <a:endParaRPr lang="en-US" dirty="0"/>
          </a:p>
          <a:p>
            <a:pPr marL="0" indent="0" algn="r" rtl="1">
              <a:buNone/>
            </a:pPr>
            <a:r>
              <a:rPr lang="en-US" b="1" dirty="0"/>
              <a:t>.6 </a:t>
            </a:r>
            <a:r>
              <a:rPr lang="ar-SA" b="1" dirty="0"/>
              <a:t>يمكن للمدقق ان يستخدم ب</a:t>
            </a:r>
            <a:r>
              <a:rPr lang="ar-IQ" b="1" dirty="0"/>
              <a:t>رامج </a:t>
            </a:r>
            <a:r>
              <a:rPr lang="ar-SA" b="1" dirty="0"/>
              <a:t>خاصة تساعدة في عملية اجراء الاختبا</a:t>
            </a:r>
            <a:r>
              <a:rPr lang="ar-IQ" b="1" dirty="0"/>
              <a:t>رات </a:t>
            </a:r>
            <a:r>
              <a:rPr lang="ar-SA" b="1" dirty="0"/>
              <a:t>في دعم عملية اتخاذ الق</a:t>
            </a:r>
            <a:r>
              <a:rPr lang="ar-IQ" b="1" dirty="0"/>
              <a:t>رارات.</a:t>
            </a:r>
            <a:endParaRPr lang="en-US" dirty="0"/>
          </a:p>
          <a:p>
            <a:pPr marL="0" indent="0" algn="r" rtl="1">
              <a:buNone/>
            </a:pPr>
            <a:r>
              <a:rPr lang="ar-SA" b="1" u="sng" dirty="0"/>
              <a:t>التغيرات الحادثة عند التحول من التدقيق اليدوي الى التدقيق الالكتروني</a:t>
            </a:r>
            <a:r>
              <a:rPr lang="ar-SA" b="1" dirty="0"/>
              <a:t>:-</a:t>
            </a:r>
            <a:endParaRPr lang="en-US" dirty="0"/>
          </a:p>
          <a:p>
            <a:pPr marL="0" lvl="0" indent="0" algn="r" rtl="1">
              <a:buNone/>
            </a:pPr>
            <a:r>
              <a:rPr lang="ar-SA" b="1" dirty="0"/>
              <a:t>التغيرات الحاصلة في مسار التدقيق والتي تتمثل في:-</a:t>
            </a:r>
            <a:endParaRPr lang="en-US" dirty="0"/>
          </a:p>
          <a:p>
            <a:pPr marL="0" lvl="0" indent="0" algn="r" rtl="1">
              <a:buNone/>
            </a:pPr>
            <a:r>
              <a:rPr lang="ar-SA" b="1" dirty="0"/>
              <a:t>الغاء او تخفيض العمل المعتمد على الاوراق.</a:t>
            </a:r>
            <a:endParaRPr lang="en-US" dirty="0"/>
          </a:p>
          <a:p>
            <a:pPr marL="0" lvl="0" indent="0" algn="r" rtl="1">
              <a:buNone/>
            </a:pPr>
            <a:r>
              <a:rPr lang="ar-SA" b="1" dirty="0"/>
              <a:t>الغاء او تخفيض التعاقب في الاوراق.</a:t>
            </a:r>
            <a:endParaRPr lang="en-US" dirty="0"/>
          </a:p>
          <a:p>
            <a:pPr marL="0" indent="0" algn="r" rtl="1">
              <a:buNone/>
            </a:pPr>
            <a:endParaRPr lang="ar-IQ" dirty="0"/>
          </a:p>
        </p:txBody>
      </p:sp>
    </p:spTree>
    <p:extLst>
      <p:ext uri="{BB962C8B-B14F-4D97-AF65-F5344CB8AC3E}">
        <p14:creationId xmlns:p14="http://schemas.microsoft.com/office/powerpoint/2010/main" val="145405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6172200" cy="7696200"/>
          </a:xfrm>
        </p:spPr>
        <p:txBody>
          <a:bodyPr>
            <a:normAutofit fontScale="47500" lnSpcReduction="20000"/>
          </a:bodyPr>
          <a:lstStyle/>
          <a:p>
            <a:pPr algn="r" rtl="1"/>
            <a:r>
              <a:rPr lang="ar-SA" b="1" dirty="0"/>
              <a:t>ان مسار التدقيق يكون ملموسا في ظل المعالجة اليدوية ومن السهل تتبعه وذلك على خلاف الموقف عند استخدام الحاسوب حيث تتم معالجة البيانات المالية داخليا في اجهزة الحاسوب وبذالك يصبح مسار التدقيق غير مرئي ومن الصعب تتبعه ولذلك يعتمد مسار التدقيق على المستندات الاصلية التي يجب على الوحدة الاقتصادية ان تحفظها وفق نظام معين ملائم لتجهيز وتشغيل بياناتها الكترونيا. لقد ادى استخدام الحاسوب الى اختفاء عناصر كثيرة من مسار التدقيق المرئي واللازم لتتبع العمليات المالية ابتداءا من المستندات الاصلية للعملية فعادة ماتسجل اغلب البيانات المحاسبية على اشرطة او اسطوانات ممغنطة مكتوبة بلغة الالة مما يؤدي الى اختفاء انواع معينة من المعلومات المحاسبية التاريخية. وعلى ذلك لابد من استخدام الحاسوب حتى يمكن تحويل البيانات المخزنة على الاشرطة (بلغة الحاسوب ) الى لغة يمكن للمدقق الخارجي قراءتها واستخدامها ككشف او قائمة للعمليات المالية.</a:t>
            </a:r>
            <a:endParaRPr lang="en-US" dirty="0"/>
          </a:p>
          <a:p>
            <a:pPr lvl="0" algn="r" rtl="1"/>
            <a:r>
              <a:rPr lang="ar-SA" b="1" dirty="0"/>
              <a:t>التغيرات الحادثة في طرق الرقابة الداخلية والتي تتمثل:-</a:t>
            </a:r>
            <a:endParaRPr lang="en-US" dirty="0"/>
          </a:p>
          <a:p>
            <a:pPr lvl="0" algn="r" rtl="1"/>
            <a:r>
              <a:rPr lang="ar-SA" b="1" dirty="0"/>
              <a:t>الرقابة على الادخال المجمع للبيانات.</a:t>
            </a:r>
            <a:endParaRPr lang="en-US" dirty="0"/>
          </a:p>
          <a:p>
            <a:pPr lvl="0" algn="r" rtl="1"/>
            <a:r>
              <a:rPr lang="ar-SA" b="1" dirty="0"/>
              <a:t>الرقابة على نظم الادخال مباشرة.</a:t>
            </a:r>
            <a:endParaRPr lang="en-US" dirty="0"/>
          </a:p>
          <a:p>
            <a:pPr lvl="0" algn="r" rtl="1"/>
            <a:r>
              <a:rPr lang="ar-SA" b="1" dirty="0"/>
              <a:t>الرقابة الاولية لمدخلات البيانات. </a:t>
            </a:r>
            <a:endParaRPr lang="en-US" dirty="0"/>
          </a:p>
          <a:p>
            <a:pPr algn="r" rtl="1"/>
            <a:r>
              <a:rPr lang="ar-SA" b="1" dirty="0"/>
              <a:t>وتشمل هذه الرقابة بالنظر الى وحدة العرض المرئي او الرقابة باستخدام لوحة المفاتيح او الة التدقيق.</a:t>
            </a:r>
            <a:endParaRPr lang="en-US" dirty="0"/>
          </a:p>
          <a:p>
            <a:pPr algn="r" rtl="1"/>
            <a:r>
              <a:rPr lang="ar-IQ" b="1" dirty="0"/>
              <a:t> </a:t>
            </a:r>
            <a:endParaRPr lang="en-US" dirty="0"/>
          </a:p>
          <a:p>
            <a:pPr lvl="0" algn="r" rtl="1"/>
            <a:r>
              <a:rPr lang="ar-SA" b="1" dirty="0"/>
              <a:t>التغيرات الناتجة من استخدام الحاسوب في التدقيق:-</a:t>
            </a:r>
            <a:endParaRPr lang="en-US" dirty="0"/>
          </a:p>
          <a:p>
            <a:pPr algn="r" rtl="1"/>
            <a:r>
              <a:rPr lang="ar-SA" b="1" dirty="0"/>
              <a:t>حيث يؤدي استخدام الحاسوب الى السرعة في انجاز اعمال التدقيق والتي يمكن التعبير عنها من خلال :- </a:t>
            </a:r>
            <a:endParaRPr lang="en-US" dirty="0"/>
          </a:p>
          <a:p>
            <a:pPr lvl="0" algn="r" rtl="1"/>
            <a:r>
              <a:rPr lang="ar-SA" b="1" dirty="0"/>
              <a:t>الاختيار العشوائي لعينات التدقيق.</a:t>
            </a:r>
            <a:endParaRPr lang="en-US" dirty="0"/>
          </a:p>
          <a:p>
            <a:pPr lvl="0" algn="r" rtl="1"/>
            <a:r>
              <a:rPr lang="ar-SA" b="1" dirty="0"/>
              <a:t>طبع المصادقات.</a:t>
            </a:r>
            <a:endParaRPr lang="en-US" dirty="0"/>
          </a:p>
          <a:p>
            <a:pPr lvl="0" algn="r" rtl="1"/>
            <a:r>
              <a:rPr lang="ar-SA" b="1" dirty="0"/>
              <a:t>عمل مسح لملفات البنود الجوهرية بالقوائم المالية.</a:t>
            </a:r>
            <a:endParaRPr lang="en-US" dirty="0"/>
          </a:p>
          <a:p>
            <a:pPr lvl="0" algn="r" rtl="1"/>
            <a:r>
              <a:rPr lang="ar-SA" b="1" dirty="0"/>
              <a:t>فحص واختبار التحرك البطيء للمخزون.</a:t>
            </a:r>
            <a:endParaRPr lang="en-US" dirty="0"/>
          </a:p>
          <a:p>
            <a:pPr lvl="0" algn="r" rtl="1"/>
            <a:r>
              <a:rPr lang="ar-SA" b="1" dirty="0"/>
              <a:t>فحص واختبار حسابات المدينين التي استحقت او اعدمت.</a:t>
            </a:r>
            <a:endParaRPr lang="en-US" dirty="0"/>
          </a:p>
          <a:p>
            <a:pPr lvl="0" algn="r" rtl="1"/>
            <a:r>
              <a:rPr lang="ar-SA" b="1" dirty="0"/>
              <a:t>تحليل النسب والاتجاهات ومقارنة بيانات السنة الحالية مع بيانات السنوات السابقة والاتجاهات ومقارنة بيانات الموازنات التخطيطية والمعايير الرقابية لبيانات الاداء الفعلي.</a:t>
            </a:r>
            <a:endParaRPr lang="en-US" dirty="0"/>
          </a:p>
          <a:p>
            <a:pPr lvl="0" algn="r" rtl="1"/>
            <a:r>
              <a:rPr lang="ar-SA" b="1" dirty="0"/>
              <a:t>فحص وتقييم اجراءات الرقابة التي يتضمنها برنامج العميل باستخدام اساليب متقدمة للفحص والتدقيق.</a:t>
            </a:r>
            <a:endParaRPr lang="en-US" dirty="0"/>
          </a:p>
          <a:p>
            <a:pPr lvl="0" algn="r" rtl="1"/>
            <a:r>
              <a:rPr lang="ar-SA" b="1" dirty="0"/>
              <a:t>تنفيذ مهام التدقيق بكفاءة وسرعة.</a:t>
            </a:r>
            <a:endParaRPr lang="en-US" dirty="0"/>
          </a:p>
          <a:p>
            <a:pPr lvl="0" algn="r" rtl="1"/>
            <a:r>
              <a:rPr lang="ar-SA" b="1" dirty="0"/>
              <a:t>اختيار مجموعة من العمليات او الارصدة الخاصة بالحسابات والتاكد من صحتها.</a:t>
            </a:r>
            <a:endParaRPr lang="en-US" dirty="0"/>
          </a:p>
          <a:p>
            <a:pPr lvl="0" algn="r" rtl="1"/>
            <a:r>
              <a:rPr lang="ar-SA" b="1" dirty="0"/>
              <a:t>المساعدة في تحديد الاهمية النسبية التي تؤشر بشكل جوهري على بيانات القوائم المالية.</a:t>
            </a:r>
            <a:endParaRPr lang="en-US" dirty="0"/>
          </a:p>
          <a:p>
            <a:pPr lvl="0" algn="r" rtl="1"/>
            <a:r>
              <a:rPr lang="ar-SA" b="1" dirty="0"/>
              <a:t>تحديد حجم العينات المطلوبة للتدقيق.</a:t>
            </a:r>
            <a:endParaRPr lang="en-US" dirty="0"/>
          </a:p>
          <a:p>
            <a:pPr lvl="0" algn="r" rtl="1"/>
            <a:r>
              <a:rPr lang="ar-SA" b="1" dirty="0"/>
              <a:t>طباعة التقارير واوراق العمل.</a:t>
            </a:r>
            <a:endParaRPr lang="en-US" dirty="0"/>
          </a:p>
          <a:p>
            <a:pPr algn="r" rtl="1"/>
            <a:endParaRPr lang="ar-IQ" dirty="0"/>
          </a:p>
        </p:txBody>
      </p:sp>
    </p:spTree>
    <p:extLst>
      <p:ext uri="{BB962C8B-B14F-4D97-AF65-F5344CB8AC3E}">
        <p14:creationId xmlns:p14="http://schemas.microsoft.com/office/powerpoint/2010/main" val="1454051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80082" y="533400"/>
            <a:ext cx="5669236" cy="769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405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0876" y="533400"/>
            <a:ext cx="6027647" cy="769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405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8138" y="381000"/>
            <a:ext cx="6519862" cy="848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4051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519</Words>
  <Application>Microsoft Office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ProBook 6570b</dc:creator>
  <cp:lastModifiedBy>HP ProBook 6570b</cp:lastModifiedBy>
  <cp:revision>4</cp:revision>
  <dcterms:created xsi:type="dcterms:W3CDTF">2006-08-16T00:00:00Z</dcterms:created>
  <dcterms:modified xsi:type="dcterms:W3CDTF">2020-11-03T18:03:21Z</dcterms:modified>
</cp:coreProperties>
</file>