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9305AB6-9D28-46D7-AB92-97EDFB285801}" type="datetimeFigureOut">
              <a:rPr lang="ar-SA" smtClean="0"/>
              <a:pPr/>
              <a:t>15/10/1441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B27342-00B3-4941-902A-6DF5B1696D6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9305AB6-9D28-46D7-AB92-97EDFB285801}" type="datetimeFigureOut">
              <a:rPr lang="ar-SA" smtClean="0"/>
              <a:pPr/>
              <a:t>15/10/1441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B27342-00B3-4941-902A-6DF5B1696D6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9305AB6-9D28-46D7-AB92-97EDFB285801}" type="datetimeFigureOut">
              <a:rPr lang="ar-SA" smtClean="0"/>
              <a:pPr/>
              <a:t>15/10/1441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B27342-00B3-4941-902A-6DF5B1696D6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9305AB6-9D28-46D7-AB92-97EDFB285801}" type="datetimeFigureOut">
              <a:rPr lang="ar-SA" smtClean="0"/>
              <a:pPr/>
              <a:t>15/10/1441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B27342-00B3-4941-902A-6DF5B1696D6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9305AB6-9D28-46D7-AB92-97EDFB285801}" type="datetimeFigureOut">
              <a:rPr lang="ar-SA" smtClean="0"/>
              <a:pPr/>
              <a:t>15/10/1441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B27342-00B3-4941-902A-6DF5B1696D6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9305AB6-9D28-46D7-AB92-97EDFB285801}" type="datetimeFigureOut">
              <a:rPr lang="ar-SA" smtClean="0"/>
              <a:pPr/>
              <a:t>15/10/1441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6B27342-00B3-4941-902A-6DF5B1696D6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9305AB6-9D28-46D7-AB92-97EDFB285801}" type="datetimeFigureOut">
              <a:rPr lang="ar-SA" smtClean="0"/>
              <a:pPr/>
              <a:t>15/10/1441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6B27342-00B3-4941-902A-6DF5B1696D6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9305AB6-9D28-46D7-AB92-97EDFB285801}" type="datetimeFigureOut">
              <a:rPr lang="ar-SA" smtClean="0"/>
              <a:pPr/>
              <a:t>15/10/1441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6B27342-00B3-4941-902A-6DF5B1696D6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9305AB6-9D28-46D7-AB92-97EDFB285801}" type="datetimeFigureOut">
              <a:rPr lang="ar-SA" smtClean="0"/>
              <a:pPr/>
              <a:t>15/10/1441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6B27342-00B3-4941-902A-6DF5B1696D6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305AB6-9D28-46D7-AB92-97EDFB285801}" type="datetimeFigureOut">
              <a:rPr lang="ar-SA" smtClean="0"/>
              <a:pPr/>
              <a:t>15/10/1441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6B27342-00B3-4941-902A-6DF5B1696D6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305AB6-9D28-46D7-AB92-97EDFB285801}" type="datetimeFigureOut">
              <a:rPr lang="ar-SA" smtClean="0"/>
              <a:pPr/>
              <a:t>15/10/1441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6B27342-00B3-4941-902A-6DF5B1696D6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305AB6-9D28-46D7-AB92-97EDFB285801}" type="datetimeFigureOut">
              <a:rPr lang="ar-SA" smtClean="0"/>
              <a:pPr/>
              <a:t>15/10/1441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6B27342-00B3-4941-902A-6DF5B1696D6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9600" y="1143000"/>
            <a:ext cx="7772400" cy="1219199"/>
          </a:xfrm>
        </p:spPr>
        <p:txBody>
          <a:bodyPr>
            <a:normAutofit fontScale="90000"/>
          </a:bodyPr>
          <a:lstStyle/>
          <a:p>
            <a:r>
              <a:rPr lang="en-US" sz="3600" dirty="0"/>
              <a:t/>
            </a:r>
            <a:br>
              <a:rPr lang="en-US" sz="3600" dirty="0"/>
            </a:br>
            <a:r>
              <a:rPr lang="ar-SA" b="1" dirty="0" smtClean="0"/>
              <a:t> </a:t>
            </a:r>
            <a:r>
              <a:rPr lang="ar-SA" sz="4000" b="1" dirty="0" smtClean="0"/>
              <a:t>جامعة بغداد/ كلية الإدارة والاقتصاد</a:t>
            </a:r>
            <a:br>
              <a:rPr lang="ar-SA" sz="4000" b="1" dirty="0" smtClean="0"/>
            </a:br>
            <a:r>
              <a:rPr lang="ar-SA" sz="4000" b="1" dirty="0" smtClean="0"/>
              <a:t>م.د هنادي صكر/ قسم إدارة الأعمال/ المرحلة الرابعة </a:t>
            </a:r>
            <a:r>
              <a:rPr lang="en-US" dirty="0"/>
              <a:t/>
            </a:r>
            <a:br>
              <a:rPr lang="en-US" dirty="0"/>
            </a:br>
            <a:endParaRPr lang="ar-SA" dirty="0"/>
          </a:p>
        </p:txBody>
      </p:sp>
      <p:sp>
        <p:nvSpPr>
          <p:cNvPr id="3" name="عنوان فرعي 2"/>
          <p:cNvSpPr>
            <a:spLocks noGrp="1"/>
          </p:cNvSpPr>
          <p:nvPr>
            <p:ph type="subTitle" idx="1"/>
          </p:nvPr>
        </p:nvSpPr>
        <p:spPr>
          <a:xfrm>
            <a:off x="990600" y="3200400"/>
            <a:ext cx="7239000" cy="2362200"/>
          </a:xfrm>
        </p:spPr>
        <p:txBody>
          <a:bodyPr>
            <a:noAutofit/>
          </a:bodyPr>
          <a:lstStyle/>
          <a:p>
            <a:r>
              <a:rPr lang="ar-SA" sz="4400" b="1" dirty="0" smtClean="0">
                <a:solidFill>
                  <a:srgbClr val="0070C0"/>
                </a:solidFill>
                <a:latin typeface="Calibri" pitchFamily="34" charset="0"/>
              </a:rPr>
              <a:t>قياس العائد والمخاطرة في المحفظة الاستثمارية</a:t>
            </a:r>
          </a:p>
          <a:p>
            <a:r>
              <a:rPr lang="ar-SA" sz="3600" dirty="0" smtClean="0">
                <a:solidFill>
                  <a:schemeClr val="accent6">
                    <a:lumMod val="75000"/>
                  </a:schemeClr>
                </a:solidFill>
                <a:latin typeface="Calibri" pitchFamily="34" charset="0"/>
              </a:rPr>
              <a:t> </a:t>
            </a:r>
            <a:r>
              <a:rPr lang="ar-SA" sz="3600" b="1" dirty="0" smtClean="0">
                <a:solidFill>
                  <a:schemeClr val="accent6">
                    <a:lumMod val="75000"/>
                  </a:schemeClr>
                </a:solidFill>
                <a:latin typeface="Calibri" pitchFamily="34" charset="0"/>
              </a:rPr>
              <a:t>(الجزء الثاني)</a:t>
            </a:r>
            <a:endParaRPr lang="ar-SA" sz="3600" dirty="0">
              <a:solidFill>
                <a:schemeClr val="accent6">
                  <a:lumMod val="75000"/>
                </a:schemeClr>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152400" y="228600"/>
            <a:ext cx="8686801" cy="61722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533401" y="304800"/>
            <a:ext cx="8305800" cy="617219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304801" y="381000"/>
            <a:ext cx="8534400" cy="6172199"/>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srcRect/>
          <a:stretch>
            <a:fillRect/>
          </a:stretch>
        </p:blipFill>
        <p:spPr bwMode="auto">
          <a:xfrm>
            <a:off x="381001" y="762000"/>
            <a:ext cx="8229600" cy="55626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a:srcRect/>
          <a:stretch>
            <a:fillRect/>
          </a:stretch>
        </p:blipFill>
        <p:spPr bwMode="auto">
          <a:xfrm>
            <a:off x="381000" y="381000"/>
            <a:ext cx="8534400" cy="57451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a:srcRect/>
          <a:stretch>
            <a:fillRect/>
          </a:stretch>
        </p:blipFill>
        <p:spPr bwMode="auto">
          <a:xfrm>
            <a:off x="533400" y="533400"/>
            <a:ext cx="8153400" cy="5715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943600"/>
          </a:xfrm>
        </p:spPr>
        <p:txBody>
          <a:bodyPr/>
          <a:lstStyle/>
          <a:p>
            <a:pPr>
              <a:buNone/>
            </a:pPr>
            <a:r>
              <a:rPr lang="ar-SA" b="1" u="sng" dirty="0">
                <a:solidFill>
                  <a:srgbClr val="FF0000"/>
                </a:solidFill>
              </a:rPr>
              <a:t>مقاييس مخاطرة المحفظة </a:t>
            </a:r>
            <a:r>
              <a:rPr lang="ar-SA" b="1" u="sng" dirty="0" smtClean="0">
                <a:solidFill>
                  <a:srgbClr val="FF0000"/>
                </a:solidFill>
              </a:rPr>
              <a:t>الاستثمارية</a:t>
            </a:r>
            <a:endParaRPr lang="en-US" dirty="0"/>
          </a:p>
          <a:p>
            <a:pPr lvl="0">
              <a:buNone/>
            </a:pPr>
            <a:endParaRPr lang="ar-SA" b="1" u="sng" dirty="0" smtClean="0"/>
          </a:p>
          <a:p>
            <a:pPr lvl="0">
              <a:buNone/>
            </a:pPr>
            <a:r>
              <a:rPr lang="ar-SA" b="1" u="sng" dirty="0" smtClean="0"/>
              <a:t>1- مقياس </a:t>
            </a:r>
            <a:r>
              <a:rPr lang="ar-SA" b="1" u="sng" dirty="0"/>
              <a:t>التباين المشترك </a:t>
            </a:r>
            <a:r>
              <a:rPr lang="en-US" b="1" u="sng" dirty="0" smtClean="0"/>
              <a:t> Common </a:t>
            </a:r>
            <a:r>
              <a:rPr lang="en-US" b="1" u="sng" dirty="0"/>
              <a:t>Variance </a:t>
            </a:r>
            <a:r>
              <a:rPr lang="ar-SA" b="1" u="sng" dirty="0"/>
              <a:t>بين عوائد </a:t>
            </a:r>
            <a:r>
              <a:rPr lang="ar-SA" b="1" u="sng" dirty="0" err="1" smtClean="0"/>
              <a:t>الاسهم</a:t>
            </a:r>
            <a:endParaRPr lang="ar-SA" b="1" u="sng" dirty="0" smtClean="0"/>
          </a:p>
          <a:p>
            <a:pPr lvl="0">
              <a:buNone/>
            </a:pPr>
            <a:endParaRPr lang="en-US" dirty="0"/>
          </a:p>
          <a:p>
            <a:pPr>
              <a:buNone/>
            </a:pPr>
            <a:r>
              <a:rPr lang="ar-SA" dirty="0" smtClean="0"/>
              <a:t> التباين </a:t>
            </a:r>
            <a:r>
              <a:rPr lang="ar-SA" dirty="0"/>
              <a:t>هو عملية قياس اتجاه العلاقة المتبادلة بين متغيّرين، لمعرفة ما إذا كانت هذه العلاقة تسير بشكل طردي أو عكسي</a:t>
            </a:r>
            <a:r>
              <a:rPr lang="en-US" dirty="0"/>
              <a:t>. </a:t>
            </a:r>
            <a:r>
              <a:rPr lang="ar-SA" dirty="0"/>
              <a:t>فهي دلالة على اتجاه العلاقة بين سهمين أو أكثر في المحفظة الاستثمارية، وذلك بهدف جعل سلوك هذين السهمين معاً عاملاً هاماً في خدمة تقليل قيمة المخاطرة الإجمالية المفترضة على الموجودات المالية</a:t>
            </a:r>
            <a:r>
              <a:rPr lang="en-US" dirty="0"/>
              <a:t>.</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5821363"/>
          </a:xfrm>
        </p:spPr>
        <p:txBody>
          <a:bodyPr>
            <a:normAutofit lnSpcReduction="10000"/>
          </a:bodyPr>
          <a:lstStyle/>
          <a:p>
            <a:pPr>
              <a:buNone/>
            </a:pPr>
            <a:r>
              <a:rPr lang="ar-SA" dirty="0" smtClean="0"/>
              <a:t> </a:t>
            </a:r>
            <a:r>
              <a:rPr lang="ar-SA" dirty="0" err="1" smtClean="0"/>
              <a:t>اذ</a:t>
            </a:r>
            <a:r>
              <a:rPr lang="ar-SA" dirty="0" smtClean="0"/>
              <a:t> </a:t>
            </a:r>
            <a:r>
              <a:rPr lang="ar-SA" dirty="0"/>
              <a:t>تعتمد نظرية المَحَافظ المالية الحديثة اليوم، على التعامل مع المخاطر بطريقة تجعل عوائد تداول الأسهم أعظم ما يُمكن، وذلك من خلال الحفاظ على مستوى معيّن من المخاطرة الإجمالية لمكوّناتها، مع الاعتراف دائماً بأهمية المخاطرة في رفع احتمال وجود عوائد أكبر من هذه الأسهم. حيث يجب أن تجمع المحفظة الاستثمارية بين موجودات مالية عديدة تُبدي تباينا سلبياً، ومن أجل ذلك، يسعى المستثمرون إلى جعل محتويات محافظهم الاستثمارية متنوّعة عبر توزيع رأس المال على عدة مشاريع وأعمال في مجالات مختلفة، تهدف في النهاية إلى تقليل كمية المخاطرة المشتركة لهذه الأسهم، بحيث تعوّض أرباح أحدها الخسارة التي قد يتسبب </a:t>
            </a:r>
            <a:r>
              <a:rPr lang="ar-SA" dirty="0" err="1"/>
              <a:t>بها</a:t>
            </a:r>
            <a:r>
              <a:rPr lang="ar-SA" dirty="0"/>
              <a:t> السهم الآخر في حال تضرر قيمته بتلك المخاطرة المحتملة</a:t>
            </a:r>
            <a:r>
              <a:rPr lang="en-US" dirty="0"/>
              <a:t>.</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buNone/>
            </a:pPr>
            <a:r>
              <a:rPr lang="ar-SA" dirty="0" smtClean="0"/>
              <a:t> ولحساب </a:t>
            </a:r>
            <a:r>
              <a:rPr lang="ar-SA" dirty="0"/>
              <a:t>التباين لابد من حساب التوزيعات من خلال الفرق بين اقل معدل للعائد المتحقق ومعدل العائد المتوقع، فكلما كان التباين كبيرا </a:t>
            </a:r>
            <a:r>
              <a:rPr lang="ar-SA" dirty="0" err="1"/>
              <a:t>ادى</a:t>
            </a:r>
            <a:r>
              <a:rPr lang="ar-SA" dirty="0"/>
              <a:t> ذلك </a:t>
            </a:r>
            <a:r>
              <a:rPr lang="ar-SA" dirty="0" err="1"/>
              <a:t>الى</a:t>
            </a:r>
            <a:r>
              <a:rPr lang="ar-SA" dirty="0"/>
              <a:t> كبر ميل العائد المتحقق وابتعاده عن القيمة المتوقعة للعائد. </a:t>
            </a:r>
            <a:endParaRPr lang="en-US" dirty="0"/>
          </a:p>
          <a:p>
            <a:pPr>
              <a:buNone/>
            </a:pPr>
            <a:r>
              <a:rPr lang="ar-SA" b="1" u="sng" dirty="0"/>
              <a:t>الصيغة الرياضية لحساب </a:t>
            </a:r>
            <a:r>
              <a:rPr lang="ar-SA" b="1" u="sng" dirty="0" smtClean="0"/>
              <a:t>التباين المشترك</a:t>
            </a:r>
          </a:p>
          <a:p>
            <a:pPr>
              <a:buNone/>
            </a:pP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05000" y="3429000"/>
            <a:ext cx="2971800" cy="1066800"/>
          </a:xfrm>
          <a:prstGeom prst="rect">
            <a:avLst/>
          </a:prstGeom>
          <a:noFill/>
        </p:spPr>
      </p:pic>
      <p:sp>
        <p:nvSpPr>
          <p:cNvPr id="6" name="مستطيل 5"/>
          <p:cNvSpPr/>
          <p:nvPr/>
        </p:nvSpPr>
        <p:spPr>
          <a:xfrm>
            <a:off x="228600" y="3581400"/>
            <a:ext cx="1524000" cy="646331"/>
          </a:xfrm>
          <a:prstGeom prst="rect">
            <a:avLst/>
          </a:prstGeom>
        </p:spPr>
        <p:txBody>
          <a:bodyPr wrap="square">
            <a:spAutoFit/>
          </a:bodyPr>
          <a:lstStyle/>
          <a:p>
            <a:r>
              <a:rPr lang="en-US" sz="3600" b="1" dirty="0"/>
              <a:t>COV =</a:t>
            </a:r>
            <a:endParaRPr lang="ar-SA" sz="3600" b="1" dirty="0"/>
          </a:p>
        </p:txBody>
      </p:sp>
      <p:pic>
        <p:nvPicPr>
          <p:cNvPr id="2" name="Picture 2"/>
          <p:cNvPicPr>
            <a:picLocks noChangeAspect="1" noChangeArrowheads="1"/>
          </p:cNvPicPr>
          <p:nvPr/>
        </p:nvPicPr>
        <p:blipFill>
          <a:blip r:embed="rId3"/>
          <a:srcRect/>
          <a:stretch>
            <a:fillRect/>
          </a:stretch>
        </p:blipFill>
        <p:spPr bwMode="auto">
          <a:xfrm>
            <a:off x="4495800" y="4038600"/>
            <a:ext cx="4191000" cy="2286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304800" y="533400"/>
            <a:ext cx="8382000" cy="54864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381000" y="152400"/>
            <a:ext cx="8382000" cy="6553199"/>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3001"/>
            <a:ext cx="8229600" cy="3505200"/>
          </a:xfrm>
        </p:spPr>
        <p:txBody>
          <a:bodyPr/>
          <a:lstStyle/>
          <a:p>
            <a:pPr>
              <a:buNone/>
            </a:pPr>
            <a:r>
              <a:rPr lang="ar-SA" dirty="0" smtClean="0"/>
              <a:t>يلاحظ </a:t>
            </a:r>
            <a:r>
              <a:rPr lang="ar-SA" dirty="0" err="1" smtClean="0"/>
              <a:t>ان</a:t>
            </a:r>
            <a:r>
              <a:rPr lang="ar-SA" dirty="0" smtClean="0"/>
              <a:t> كلا السهمين يتحركان دون </a:t>
            </a:r>
            <a:r>
              <a:rPr lang="ar-SA" dirty="0" err="1" smtClean="0"/>
              <a:t>او</a:t>
            </a:r>
            <a:r>
              <a:rPr lang="ar-SA" dirty="0" smtClean="0"/>
              <a:t> </a:t>
            </a:r>
            <a:r>
              <a:rPr lang="ar-SA" dirty="0" err="1" smtClean="0"/>
              <a:t>اسفل</a:t>
            </a:r>
            <a:r>
              <a:rPr lang="ar-SA" dirty="0" smtClean="0"/>
              <a:t> </a:t>
            </a:r>
            <a:r>
              <a:rPr lang="ar-SA" dirty="0" err="1" smtClean="0"/>
              <a:t>متوسطيهما</a:t>
            </a:r>
            <a:r>
              <a:rPr lang="ar-SA" dirty="0" smtClean="0"/>
              <a:t> في الوقت نفسه بمعنى </a:t>
            </a:r>
            <a:r>
              <a:rPr lang="ar-SA" dirty="0" err="1" smtClean="0"/>
              <a:t>ان</a:t>
            </a:r>
            <a:r>
              <a:rPr lang="ar-SA" dirty="0" smtClean="0"/>
              <a:t> النتائج ستكون سالبة والمعدل سيكون ذات قيمة سالبة بمعنى </a:t>
            </a:r>
            <a:r>
              <a:rPr lang="ar-SA" dirty="0" err="1" smtClean="0"/>
              <a:t>ان</a:t>
            </a:r>
            <a:r>
              <a:rPr lang="ar-SA" dirty="0" smtClean="0"/>
              <a:t> التباين بين السهمين ذو علاقة سالبة عكسية أي </a:t>
            </a:r>
            <a:r>
              <a:rPr lang="ar-SA" dirty="0" err="1" smtClean="0"/>
              <a:t>ان</a:t>
            </a:r>
            <a:r>
              <a:rPr lang="ar-SA" dirty="0" smtClean="0"/>
              <a:t> نسبة التباين منخفضة مما يؤدي </a:t>
            </a:r>
            <a:r>
              <a:rPr lang="ar-SA" dirty="0" err="1" smtClean="0"/>
              <a:t>الى</a:t>
            </a:r>
            <a:r>
              <a:rPr lang="ar-SA" dirty="0" smtClean="0"/>
              <a:t> انخفاض المخاطرة التي تتعرض لها الورقة المالية.</a:t>
            </a:r>
            <a:endParaRPr lang="en-US" dirty="0" smtClean="0"/>
          </a:p>
          <a:p>
            <a:pPr>
              <a:buNone/>
            </a:pP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287</Words>
  <Application>Microsoft Office PowerPoint</Application>
  <PresentationFormat>عرض على الشاشة (3:4)‏</PresentationFormat>
  <Paragraphs>13</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سمة Office</vt:lpstr>
      <vt:lpstr>  جامعة بغداد/ كلية الإدارة والاقتصاد م.د هنادي صكر/ قسم إدارة الأعمال/ المرحلة الرابعة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الإدارة والاقتصاد م.د هنادي صكر/ قسم إدارة الأعمال/ المرحلة الرابعة</dc:title>
  <dc:creator>home</dc:creator>
  <cp:lastModifiedBy>home</cp:lastModifiedBy>
  <cp:revision>6</cp:revision>
  <dcterms:created xsi:type="dcterms:W3CDTF">2020-06-03T17:41:45Z</dcterms:created>
  <dcterms:modified xsi:type="dcterms:W3CDTF">2020-06-06T12:03:26Z</dcterms:modified>
</cp:coreProperties>
</file>