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82" r:id="rId3"/>
    <p:sldId id="257" r:id="rId4"/>
    <p:sldId id="258" r:id="rId5"/>
    <p:sldId id="274" r:id="rId6"/>
    <p:sldId id="267" r:id="rId7"/>
    <p:sldId id="266" r:id="rId8"/>
    <p:sldId id="269" r:id="rId9"/>
    <p:sldId id="270" r:id="rId10"/>
    <p:sldId id="272" r:id="rId11"/>
    <p:sldId id="273" r:id="rId12"/>
    <p:sldId id="260" r:id="rId13"/>
    <p:sldId id="264" r:id="rId14"/>
    <p:sldId id="262" r:id="rId15"/>
    <p:sldId id="263" r:id="rId16"/>
    <p:sldId id="279" r:id="rId17"/>
    <p:sldId id="261" r:id="rId18"/>
    <p:sldId id="275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5BC07B-A0D0-437A-A21C-7435746A9C1A}" type="datetimeFigureOut">
              <a:rPr lang="ar-IQ" smtClean="0"/>
              <a:t>14/04/1442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B2A6E8-DE8A-4CF6-B937-30E26AE8552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941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A6E8-DE8A-4CF6-B937-30E26AE8552A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385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ar-IQ" sz="53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محاضرة عن</a:t>
            </a:r>
            <a:r>
              <a:rPr lang="ar-IQ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ar-IQ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ar-IQ" dirty="0" smtClean="0">
                <a:solidFill>
                  <a:srgbClr val="FFFF00"/>
                </a:solidFill>
                <a:latin typeface="Algerian" pitchFamily="82" charset="0"/>
              </a:rPr>
              <a:t>تطوير استراتيجيات وخطط التسويق</a:t>
            </a:r>
            <a:endParaRPr lang="ar-IQ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429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0">
              <a:buClr>
                <a:srgbClr val="31B6FD"/>
              </a:buClr>
            </a:pPr>
            <a:endParaRPr lang="ar-IQ" sz="3500" b="1" dirty="0" smtClean="0">
              <a:solidFill>
                <a:srgbClr val="F5C040">
                  <a:lumMod val="50000"/>
                </a:srgbClr>
              </a:solidFill>
            </a:endParaRPr>
          </a:p>
          <a:p>
            <a:pPr lvl="0">
              <a:buClr>
                <a:srgbClr val="31B6FD"/>
              </a:buClr>
            </a:pPr>
            <a:r>
              <a:rPr lang="ar-IQ" sz="3500" b="1" dirty="0" smtClean="0">
                <a:solidFill>
                  <a:srgbClr val="F5C040">
                    <a:lumMod val="50000"/>
                  </a:srgbClr>
                </a:solidFill>
              </a:rPr>
              <a:t>أ.د</a:t>
            </a:r>
            <a:r>
              <a:rPr lang="ar-IQ" sz="3500" b="1" dirty="0" smtClean="0">
                <a:solidFill>
                  <a:srgbClr val="F5C040">
                    <a:lumMod val="50000"/>
                  </a:srgbClr>
                </a:solidFill>
              </a:rPr>
              <a:t>. سعدون حمود جثير الربيعاوي</a:t>
            </a:r>
            <a:endParaRPr lang="ar-IQ" dirty="0" smtClean="0"/>
          </a:p>
          <a:p>
            <a:r>
              <a:rPr lang="ar-IQ" sz="4200" b="1" dirty="0" smtClean="0">
                <a:solidFill>
                  <a:srgbClr val="C00000"/>
                </a:solidFill>
                <a:cs typeface="Akhbar MT" pitchFamily="2" charset="-78"/>
              </a:rPr>
              <a:t>برنامج الدكتوراه ادارة الاعمال</a:t>
            </a:r>
            <a:endParaRPr lang="ar-IQ" sz="4200" b="1" dirty="0" smtClean="0">
              <a:solidFill>
                <a:srgbClr val="C00000"/>
              </a:solidFill>
              <a:cs typeface="Akhbar MT" pitchFamily="2" charset="-78"/>
            </a:endParaRPr>
          </a:p>
        </p:txBody>
      </p:sp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15200" y="304801"/>
            <a:ext cx="1525270" cy="1571625"/>
          </a:xfrm>
          <a:prstGeom prst="rect">
            <a:avLst/>
          </a:prstGeom>
          <a:ln/>
        </p:spPr>
      </p:pic>
      <p:pic>
        <p:nvPicPr>
          <p:cNvPr id="7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304801"/>
            <a:ext cx="1816735" cy="1676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06916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b="1" dirty="0" smtClean="0">
                <a:solidFill>
                  <a:srgbClr val="7030A0"/>
                </a:solidFill>
                <a:latin typeface="Arial"/>
              </a:rPr>
              <a:t>         </a:t>
            </a:r>
          </a:p>
          <a:p>
            <a:pPr marL="0" indent="0">
              <a:buNone/>
            </a:pPr>
            <a:endParaRPr lang="ar-IQ" b="1" dirty="0">
              <a:solidFill>
                <a:srgbClr val="7030A0"/>
              </a:solidFill>
              <a:latin typeface="Arial"/>
            </a:endParaRPr>
          </a:p>
          <a:p>
            <a:pPr marL="0" indent="0">
              <a:buNone/>
            </a:pPr>
            <a:endParaRPr lang="ar-IQ" b="1" dirty="0" smtClean="0">
              <a:solidFill>
                <a:srgbClr val="7030A0"/>
              </a:solidFill>
              <a:latin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ar-IQ" b="1" dirty="0">
                <a:solidFill>
                  <a:srgbClr val="7030A0"/>
                </a:solidFill>
                <a:latin typeface="Arial"/>
              </a:rPr>
              <a:t> </a:t>
            </a:r>
            <a:r>
              <a:rPr lang="ar-IQ" b="1" dirty="0" smtClean="0">
                <a:solidFill>
                  <a:srgbClr val="7030A0"/>
                </a:solidFill>
                <a:latin typeface="Arial"/>
              </a:rPr>
              <a:t>        تحديد رسالة </a:t>
            </a:r>
            <a:r>
              <a:rPr lang="ar-IQ" b="1" dirty="0">
                <a:solidFill>
                  <a:srgbClr val="7030A0"/>
                </a:solidFill>
                <a:latin typeface="Arial"/>
              </a:rPr>
              <a:t>الشركة</a:t>
            </a:r>
          </a:p>
          <a:p>
            <a:pPr marL="457200" indent="-457200">
              <a:buFont typeface="+mj-lt"/>
              <a:buAutoNum type="arabicPeriod"/>
            </a:pPr>
            <a:r>
              <a:rPr lang="ar-IQ" b="1" dirty="0" smtClean="0">
                <a:solidFill>
                  <a:srgbClr val="7030A0"/>
                </a:solidFill>
                <a:latin typeface="Arial"/>
              </a:rPr>
              <a:t>         إنشاء </a:t>
            </a:r>
            <a:r>
              <a:rPr lang="ar-IQ" b="1" dirty="0">
                <a:solidFill>
                  <a:srgbClr val="7030A0"/>
                </a:solidFill>
                <a:latin typeface="Arial"/>
              </a:rPr>
              <a:t>وحدات الأعمال الاستراتيجية </a:t>
            </a:r>
            <a:r>
              <a:rPr lang="en-US" b="1" dirty="0" smtClean="0">
                <a:solidFill>
                  <a:srgbClr val="7030A0"/>
                </a:solidFill>
                <a:latin typeface="Arial"/>
              </a:rPr>
              <a:t>SBUs)</a:t>
            </a:r>
            <a:r>
              <a:rPr lang="ar-IQ" b="1" dirty="0" smtClean="0">
                <a:solidFill>
                  <a:srgbClr val="7030A0"/>
                </a:solidFill>
                <a:latin typeface="Arial"/>
              </a:rPr>
              <a:t>)</a:t>
            </a:r>
            <a:endParaRPr lang="en-US" b="1" dirty="0">
              <a:solidFill>
                <a:srgbClr val="7030A0"/>
              </a:solidFill>
              <a:latin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ar-IQ" b="1" dirty="0" smtClean="0">
                <a:solidFill>
                  <a:srgbClr val="7030A0"/>
                </a:solidFill>
                <a:latin typeface="Arial"/>
              </a:rPr>
              <a:t>         تخصيص الموارد </a:t>
            </a:r>
            <a:r>
              <a:rPr lang="ar-IQ" b="1" dirty="0">
                <a:solidFill>
                  <a:srgbClr val="7030A0"/>
                </a:solidFill>
                <a:latin typeface="Arial"/>
              </a:rPr>
              <a:t>لكل </a:t>
            </a:r>
            <a:r>
              <a:rPr lang="ar-IQ" b="1" dirty="0" smtClean="0">
                <a:solidFill>
                  <a:srgbClr val="7030A0"/>
                </a:solidFill>
                <a:latin typeface="Arial"/>
              </a:rPr>
              <a:t>وحدة اعمال</a:t>
            </a:r>
            <a:endParaRPr lang="ar-IQ" b="1" dirty="0">
              <a:solidFill>
                <a:srgbClr val="7030A0"/>
              </a:solidFill>
              <a:latin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ar-IQ" b="1" dirty="0" smtClean="0">
                <a:solidFill>
                  <a:srgbClr val="7030A0"/>
                </a:solidFill>
                <a:latin typeface="Arial"/>
              </a:rPr>
              <a:t>         تقييم </a:t>
            </a:r>
            <a:r>
              <a:rPr lang="ar-IQ" b="1" dirty="0">
                <a:solidFill>
                  <a:srgbClr val="7030A0"/>
                </a:solidFill>
                <a:latin typeface="Arial"/>
              </a:rPr>
              <a:t>فرص النمو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48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أنشطة تخطيط </a:t>
            </a:r>
            <a:r>
              <a:rPr lang="ar-IQ" sz="4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الشركة</a:t>
            </a:r>
            <a:endParaRPr lang="ar-IQ" sz="48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33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27237"/>
            <a:ext cx="7408333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2800" dirty="0">
                <a:latin typeface="Calibri"/>
                <a:ea typeface="Calibri"/>
                <a:cs typeface="Simplified Arabic"/>
              </a:rPr>
              <a:t>تركز على عدد محدود من </a:t>
            </a:r>
            <a:r>
              <a:rPr lang="ar-IQ" sz="2800" dirty="0" smtClean="0">
                <a:latin typeface="Calibri"/>
                <a:ea typeface="Calibri"/>
                <a:cs typeface="Simplified Arabic"/>
              </a:rPr>
              <a:t>الأهداف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2800" dirty="0" smtClean="0">
                <a:latin typeface="Calibri"/>
                <a:ea typeface="Calibri"/>
                <a:cs typeface="Simplified Arabic"/>
              </a:rPr>
              <a:t>تؤكد 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على السياسات والقيم الرئيسية للشركة.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2800" dirty="0" smtClean="0">
                <a:latin typeface="Calibri"/>
                <a:ea typeface="Calibri"/>
                <a:cs typeface="Simplified Arabic"/>
              </a:rPr>
              <a:t>تحدد 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المجالات التنافسية الرئيسية التي تعمل ضمنها الشركة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2800" dirty="0" smtClean="0">
                <a:latin typeface="Calibri"/>
                <a:ea typeface="Calibri"/>
                <a:cs typeface="Simplified Arabic"/>
              </a:rPr>
              <a:t>لها 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وجهة نظر طويلة الأجل</a:t>
            </a:r>
            <a:r>
              <a:rPr lang="ar-IQ" sz="2800" dirty="0" smtClean="0">
                <a:latin typeface="Calibri"/>
                <a:ea typeface="Calibri"/>
                <a:cs typeface="Simplified Arabic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2800" dirty="0">
                <a:ea typeface="Calibri"/>
                <a:cs typeface="Simplified Arabic"/>
              </a:rPr>
              <a:t>هي قصيرة  لا تُنسى  وذات مغزى قدر الإمكان</a:t>
            </a:r>
            <a:endParaRPr lang="en-US" sz="28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ar-IQ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C00000"/>
                </a:solidFill>
              </a:rPr>
              <a:t>تتضمن وثيقة الرسالة الجيدة:</a:t>
            </a:r>
            <a:endParaRPr lang="ar-IQ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5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شكل2.2 فجوة التخطيط الاستراتيجي</a:t>
            </a:r>
            <a:endParaRPr lang="ar-IQ" sz="5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8" name="Content Placeholder 17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t="12042" r="15625" b="9840"/>
          <a:stretch/>
        </p:blipFill>
        <p:spPr bwMode="auto">
          <a:xfrm>
            <a:off x="533400" y="2438400"/>
            <a:ext cx="7629647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460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lang="ar-IQ" sz="6000" b="1" dirty="0" smtClean="0">
                <a:solidFill>
                  <a:srgbClr val="C00000"/>
                </a:solidFill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lang="ar-SA" sz="6000" b="1" dirty="0" smtClean="0">
                <a:solidFill>
                  <a:srgbClr val="C00000"/>
                </a:solidFill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lang="ar-IQ" sz="4900" b="1" dirty="0" smtClean="0">
                <a:solidFill>
                  <a:srgbClr val="C00000"/>
                </a:solidFill>
                <a:latin typeface="Andalus" pitchFamily="18" charset="-78"/>
                <a:ea typeface="+mn-ea"/>
                <a:cs typeface="Andalus" pitchFamily="18" charset="-78"/>
              </a:rPr>
              <a:t>عملية </a:t>
            </a:r>
            <a:r>
              <a:rPr lang="ar-SA" sz="4900" b="1" dirty="0" smtClean="0">
                <a:solidFill>
                  <a:srgbClr val="C00000"/>
                </a:solidFill>
                <a:latin typeface="Andalus" pitchFamily="18" charset="-78"/>
                <a:ea typeface="+mn-ea"/>
                <a:cs typeface="Andalus" pitchFamily="18" charset="-78"/>
              </a:rPr>
              <a:t>التخطيط</a:t>
            </a:r>
            <a:r>
              <a:rPr lang="ar-IQ" sz="4900" b="1" dirty="0" smtClean="0">
                <a:solidFill>
                  <a:srgbClr val="C00000"/>
                </a:solidFill>
                <a:latin typeface="Andalus" pitchFamily="18" charset="-78"/>
                <a:ea typeface="+mn-ea"/>
                <a:cs typeface="Andalus" pitchFamily="18" charset="-78"/>
              </a:rPr>
              <a:t> الاستراتيجي لوحدة الاعمال الستراتيجية</a:t>
            </a:r>
            <a:endParaRPr lang="ar-IQ" sz="67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صورة 7"/>
          <p:cNvPicPr>
            <a:picLocks noGrp="1"/>
          </p:cNvPicPr>
          <p:nvPr>
            <p:ph idx="1"/>
          </p:nvPr>
        </p:nvPicPr>
        <p:blipFill>
          <a:blip r:embed="rId2"/>
          <a:srcRect l="22602" t="45070" r="24342" b="6955"/>
          <a:stretch>
            <a:fillRect/>
          </a:stretch>
        </p:blipFill>
        <p:spPr bwMode="auto">
          <a:xfrm>
            <a:off x="609600" y="2362200"/>
            <a:ext cx="7467599" cy="376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55700"/>
            <a:ext cx="7408333" cy="4572000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ar-IQ" sz="3000" b="1" dirty="0" smtClean="0">
              <a:solidFill>
                <a:srgbClr val="FF0000"/>
              </a:solidFill>
              <a:latin typeface="Simplified Arabic" pitchFamily="18" charset="-78"/>
              <a:cs typeface="DecoType Naskh" pitchFamily="2" charset="-78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ar-IQ" sz="3000" b="1" dirty="0">
              <a:solidFill>
                <a:srgbClr val="FF0000"/>
              </a:solidFill>
              <a:latin typeface="Simplified Arabic" pitchFamily="18" charset="-78"/>
              <a:cs typeface="DecoType Naskh" pitchFamily="2" charset="-7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IQ" sz="3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قـــــــــــــوة</a:t>
            </a:r>
            <a:r>
              <a:rPr lang="en-US" altLang="ar-IQ" sz="3800" b="1" dirty="0">
                <a:solidFill>
                  <a:schemeClr val="tx2">
                    <a:lumMod val="50000"/>
                  </a:schemeClr>
                </a:solidFill>
              </a:rPr>
              <a:t>Strengths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ar-IQ" sz="3800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IQ" sz="3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ar-IQ" sz="3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ضـــــعف</a:t>
            </a:r>
            <a:r>
              <a:rPr lang="en-US" altLang="ar-IQ" sz="3800" b="1" dirty="0" smtClean="0">
                <a:solidFill>
                  <a:schemeClr val="tx2">
                    <a:lumMod val="50000"/>
                  </a:schemeClr>
                </a:solidFill>
              </a:rPr>
              <a:t>Weaknesses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ar-IQ" sz="3800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IQ" sz="3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فــــــرص</a:t>
            </a:r>
            <a:r>
              <a:rPr lang="en-US" altLang="ar-IQ" sz="3800" b="1" dirty="0" smtClean="0">
                <a:solidFill>
                  <a:schemeClr val="tx2">
                    <a:lumMod val="50000"/>
                  </a:schemeClr>
                </a:solidFill>
              </a:rPr>
              <a:t>Opportunities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ar-IQ" sz="3800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ar-IQ" sz="3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تــهــديــدات</a:t>
            </a:r>
            <a:r>
              <a:rPr lang="en-US" altLang="ar-IQ" sz="3800" b="1" dirty="0">
                <a:solidFill>
                  <a:schemeClr val="tx2">
                    <a:lumMod val="50000"/>
                  </a:schemeClr>
                </a:solidFill>
              </a:rPr>
              <a:t>Threats</a:t>
            </a:r>
            <a:endParaRPr lang="ar-IQ" sz="3800" b="1" dirty="0" smtClean="0">
              <a:solidFill>
                <a:schemeClr val="tx2">
                  <a:lumMod val="5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>
              <a:defRPr/>
            </a:pPr>
            <a:r>
              <a:rPr lang="en-US" b="1" dirty="0" smtClean="0">
                <a:solidFill>
                  <a:srgbClr val="C00000"/>
                </a:solidFill>
                <a:latin typeface="Andalus" pitchFamily="18" charset="-78"/>
                <a:ea typeface="+mn-ea"/>
                <a:cs typeface="Andalus" pitchFamily="18" charset="-78"/>
              </a:rPr>
              <a:t>SOWT</a:t>
            </a:r>
            <a:r>
              <a:rPr lang="ar-IQ" sz="4800" b="1" dirty="0" smtClean="0">
                <a:solidFill>
                  <a:srgbClr val="C00000"/>
                </a:solidFill>
                <a:latin typeface="Andalus" pitchFamily="18" charset="-78"/>
                <a:ea typeface="+mn-ea"/>
                <a:cs typeface="Andalus" pitchFamily="18" charset="-78"/>
              </a:rPr>
              <a:t>تحليل</a:t>
            </a:r>
            <a:r>
              <a:rPr lang="ar-IQ" b="1" dirty="0" smtClean="0">
                <a:solidFill>
                  <a:srgbClr val="C00000"/>
                </a:solidFill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ndalus" pitchFamily="18" charset="-78"/>
                <a:ea typeface="+mn-ea"/>
                <a:cs typeface="Andalus" pitchFamily="18" charset="-78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ndalus" pitchFamily="18" charset="-78"/>
                <a:ea typeface="+mn-ea"/>
                <a:cs typeface="Andalus" pitchFamily="18" charset="-78"/>
              </a:rPr>
            </a:br>
            <a:endParaRPr lang="ar-IQ" sz="6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6731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4497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dirty="0" smtClean="0">
                <a:latin typeface="Calibri"/>
                <a:ea typeface="Calibri"/>
                <a:cs typeface="Simplified Arabic"/>
              </a:rPr>
              <a:t> </a:t>
            </a:r>
            <a:r>
              <a:rPr lang="ar-IQ" sz="26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Simplified Arabic"/>
              </a:rPr>
              <a:t>هل يمكننا توضيح الفوائد بشكل مقنع لسوق (أسواق) مستهدفة محددة؟</a:t>
            </a:r>
            <a:endParaRPr lang="en-US" sz="1900" b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2600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Simplified Arabic"/>
              </a:rPr>
              <a:t> </a:t>
            </a:r>
            <a:r>
              <a:rPr lang="ar-IQ" sz="26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Simplified Arabic"/>
              </a:rPr>
              <a:t>هل يمكننا تحديد السوق (الأسواق) المستهدفة والوصول إليهم بوسائل تجارية وقنوات تجارية فعالة من حيث التكلفة؟</a:t>
            </a:r>
            <a:endParaRPr lang="en-US" sz="1900" b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2600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Simplified Arabic"/>
              </a:rPr>
              <a:t>هل </a:t>
            </a:r>
            <a:r>
              <a:rPr lang="ar-IQ" sz="26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Simplified Arabic"/>
              </a:rPr>
              <a:t>تمتلك شركتنا أو تتمتع بإمكانية الوصول إلى القدرات والموارد المهمة التي نحتاج إليهاتقديم فوائد الزبائن؟</a:t>
            </a:r>
            <a:endParaRPr lang="en-US" sz="1900" b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2600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Simplified Arabic"/>
              </a:rPr>
              <a:t>هل </a:t>
            </a:r>
            <a:r>
              <a:rPr lang="ar-IQ" sz="26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Simplified Arabic"/>
              </a:rPr>
              <a:t>يمكننا تقديم فوائد أفضل من أي منافسين حقيقيين أو محتملين؟</a:t>
            </a:r>
            <a:endParaRPr lang="en-US" sz="1900" b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2600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Simplified Arabic"/>
              </a:rPr>
              <a:t>هل </a:t>
            </a:r>
            <a:r>
              <a:rPr lang="ar-IQ" sz="26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Simplified Arabic"/>
              </a:rPr>
              <a:t>يفي معدل العائد المالي أو يتجاوز الحد الأدنى المطلوب للاستثمار؟</a:t>
            </a:r>
            <a:endParaRPr lang="en-US" sz="1900" b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85672"/>
          </a:xfrm>
        </p:spPr>
        <p:txBody>
          <a:bodyPr/>
          <a:lstStyle/>
          <a:p>
            <a:pPr lvl="0">
              <a:defRPr/>
            </a:pPr>
            <a:r>
              <a:rPr lang="ar-IQ" sz="3200" dirty="0">
                <a:solidFill>
                  <a:srgbClr val="FF0000"/>
                </a:solidFill>
                <a:ea typeface="Calibri"/>
                <a:cs typeface="Simplified Arabic"/>
              </a:rPr>
              <a:t>تحليل فرص السوق (</a:t>
            </a:r>
            <a:r>
              <a:rPr lang="en-US" sz="3200" dirty="0">
                <a:solidFill>
                  <a:srgbClr val="FF0000"/>
                </a:solidFill>
                <a:latin typeface="Simplified Arabic"/>
                <a:ea typeface="Calibri"/>
              </a:rPr>
              <a:t>MOA</a:t>
            </a:r>
            <a:r>
              <a:rPr lang="ar-IQ" sz="3200" dirty="0">
                <a:solidFill>
                  <a:srgbClr val="FF0000"/>
                </a:solidFill>
                <a:latin typeface="Simplified Arabic"/>
                <a:ea typeface="Calibri"/>
              </a:rPr>
              <a:t>) </a:t>
            </a:r>
            <a:endParaRPr lang="ar-IQ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06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10"/>
          <p:cNvPicPr>
            <a:picLocks noGrp="1"/>
          </p:cNvPicPr>
          <p:nvPr>
            <p:ph idx="1"/>
          </p:nvPr>
        </p:nvPicPr>
        <p:blipFill>
          <a:blip r:embed="rId2"/>
          <a:srcRect l="24178" t="45206" r="25844" b="17746"/>
          <a:stretch>
            <a:fillRect/>
          </a:stretch>
        </p:blipFill>
        <p:spPr bwMode="auto">
          <a:xfrm>
            <a:off x="990600" y="2514600"/>
            <a:ext cx="682729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85672"/>
          </a:xfrm>
        </p:spPr>
        <p:txBody>
          <a:bodyPr/>
          <a:lstStyle/>
          <a:p>
            <a:pPr lvl="0">
              <a:defRPr/>
            </a:pPr>
            <a:r>
              <a:rPr lang="ar-IQ" sz="3200" dirty="0" smtClean="0">
                <a:solidFill>
                  <a:srgbClr val="FF0000"/>
                </a:solidFill>
                <a:ea typeface="Calibri"/>
                <a:cs typeface="Simplified Arabic"/>
              </a:rPr>
              <a:t>مصفوفة الفرص والتهديدات</a:t>
            </a:r>
            <a:endParaRPr lang="ar-IQ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00147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449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IQ" b="1" dirty="0" smtClean="0"/>
          </a:p>
          <a:p>
            <a:pPr marL="0" indent="0" algn="just">
              <a:buNone/>
            </a:pPr>
            <a:endParaRPr lang="ar-IQ" b="1" dirty="0"/>
          </a:p>
          <a:p>
            <a:pPr marL="0" indent="0" algn="ctr">
              <a:buNone/>
            </a:pPr>
            <a:r>
              <a:rPr lang="ar-IQ" sz="5400" b="1" dirty="0" smtClean="0">
                <a:solidFill>
                  <a:schemeClr val="accent3">
                    <a:lumMod val="50000"/>
                  </a:schemeClr>
                </a:solidFill>
              </a:rPr>
              <a:t>قيادة الكلفة الاجمالية </a:t>
            </a:r>
          </a:p>
          <a:p>
            <a:pPr marL="0" indent="0" algn="ctr">
              <a:buNone/>
            </a:pPr>
            <a:r>
              <a:rPr lang="ar-IQ" sz="5400" b="1" dirty="0" smtClean="0">
                <a:solidFill>
                  <a:schemeClr val="accent3">
                    <a:lumMod val="50000"/>
                  </a:schemeClr>
                </a:solidFill>
              </a:rPr>
              <a:t>التمايز</a:t>
            </a:r>
          </a:p>
          <a:p>
            <a:pPr marL="0" indent="0" algn="ctr">
              <a:buNone/>
            </a:pPr>
            <a:r>
              <a:rPr lang="ar-IQ" sz="5400" b="1" dirty="0" smtClean="0">
                <a:solidFill>
                  <a:schemeClr val="accent3">
                    <a:lumMod val="50000"/>
                  </a:schemeClr>
                </a:solidFill>
              </a:rPr>
              <a:t>التركيز</a:t>
            </a:r>
            <a:endParaRPr lang="ar-IQ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>
              <a:defRPr/>
            </a:pPr>
            <a:r>
              <a:rPr lang="ar-SA" sz="3200" b="1" dirty="0">
                <a:solidFill>
                  <a:srgbClr val="C0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الاستراتيجيات العامة لبورتر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050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3672"/>
            <a:ext cx="8229600" cy="1252728"/>
          </a:xfrm>
        </p:spPr>
        <p:txBody>
          <a:bodyPr>
            <a:normAutofit/>
          </a:bodyPr>
          <a:lstStyle/>
          <a:p>
            <a:r>
              <a:rPr lang="ar-IQ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مكونات خطة التسويق</a:t>
            </a:r>
            <a:endParaRPr lang="ar-IQ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sz="3600" b="1" dirty="0">
                <a:ea typeface="Calibri"/>
                <a:cs typeface="Simplified Arabic"/>
              </a:rPr>
              <a:t>الملخص التنفيذي وجدول </a:t>
            </a:r>
            <a:r>
              <a:rPr lang="ar-IQ" sz="3600" b="1" dirty="0" smtClean="0">
                <a:ea typeface="Calibri"/>
                <a:cs typeface="Simplified Arabic"/>
              </a:rPr>
              <a:t>المحتويات</a:t>
            </a:r>
          </a:p>
          <a:p>
            <a:r>
              <a:rPr lang="ar-IQ" sz="3600" b="1" dirty="0">
                <a:ea typeface="Calibri"/>
                <a:cs typeface="Simplified Arabic"/>
              </a:rPr>
              <a:t>تحليل </a:t>
            </a:r>
            <a:r>
              <a:rPr lang="ar-IQ" sz="3600" b="1" dirty="0" smtClean="0">
                <a:ea typeface="Calibri"/>
                <a:cs typeface="Simplified Arabic"/>
              </a:rPr>
              <a:t>الموقف</a:t>
            </a:r>
          </a:p>
          <a:p>
            <a:r>
              <a:rPr lang="ar-IQ" sz="3600" b="1" dirty="0">
                <a:ea typeface="Calibri"/>
                <a:cs typeface="Simplified Arabic"/>
              </a:rPr>
              <a:t>استراتيجية </a:t>
            </a:r>
            <a:r>
              <a:rPr lang="ar-IQ" sz="3600" b="1" dirty="0" smtClean="0">
                <a:ea typeface="Calibri"/>
                <a:cs typeface="Simplified Arabic"/>
              </a:rPr>
              <a:t>التسويق</a:t>
            </a:r>
          </a:p>
          <a:p>
            <a:r>
              <a:rPr lang="ar-IQ" sz="3600" b="1" dirty="0">
                <a:ea typeface="Calibri"/>
                <a:cs typeface="Simplified Arabic"/>
              </a:rPr>
              <a:t>التوقعات </a:t>
            </a:r>
            <a:r>
              <a:rPr lang="ar-IQ" sz="3600" b="1" dirty="0" smtClean="0">
                <a:ea typeface="Calibri"/>
                <a:cs typeface="Simplified Arabic"/>
              </a:rPr>
              <a:t>المالية</a:t>
            </a:r>
          </a:p>
          <a:p>
            <a:r>
              <a:rPr lang="ar-IQ" sz="3600" b="1" dirty="0">
                <a:ea typeface="Calibri"/>
                <a:cs typeface="Simplified Arabic"/>
              </a:rPr>
              <a:t> ضوابط التنفيذ</a:t>
            </a:r>
            <a:endParaRPr lang="ar-IQ" sz="3600" b="1" dirty="0" smtClean="0">
              <a:ea typeface="Calibri"/>
              <a:cs typeface="Simplified Arabic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65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43434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ar-IQ" sz="11500" dirty="0">
                <a:solidFill>
                  <a:schemeClr val="accent5">
                    <a:lumMod val="75000"/>
                  </a:schemeClr>
                </a:solidFill>
                <a:ea typeface="+mn-ea"/>
                <a:cs typeface="Old Antic Outline Shaded" pitchFamily="2" charset="-78"/>
              </a:rPr>
              <a:t>شكرا لأصغائكم</a:t>
            </a:r>
            <a:br>
              <a:rPr lang="ar-IQ" sz="11500" dirty="0">
                <a:solidFill>
                  <a:schemeClr val="accent5">
                    <a:lumMod val="75000"/>
                  </a:schemeClr>
                </a:solidFill>
                <a:ea typeface="+mn-ea"/>
                <a:cs typeface="Old Antic Outline Shaded" pitchFamily="2" charset="-78"/>
              </a:rPr>
            </a:br>
            <a:endParaRPr lang="ar-IQ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7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599" cy="39624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7200" b="1" dirty="0">
                <a:latin typeface="Calibri"/>
                <a:ea typeface="Calibri"/>
                <a:cs typeface="Simplified Arabic"/>
              </a:rPr>
              <a:t>قام هارفرد ميشيل بورتر باقتراح ما يسمى بسلسلة القيمة وهي أداة لتحديد طرق لخلق قيم </a:t>
            </a:r>
            <a:r>
              <a:rPr lang="ar-IQ" sz="7200" b="1" dirty="0" smtClean="0">
                <a:latin typeface="Calibri"/>
                <a:ea typeface="Calibri"/>
                <a:cs typeface="Simplified Arabic"/>
              </a:rPr>
              <a:t>للزبائن وان كل </a:t>
            </a:r>
            <a:r>
              <a:rPr lang="ar-IQ" sz="7200" b="1" dirty="0">
                <a:latin typeface="Calibri"/>
                <a:ea typeface="Calibri"/>
                <a:cs typeface="Simplified Arabic"/>
              </a:rPr>
              <a:t>مؤسسة عبارة عن فعاليات مركبة تقوم بعمليات (تصميم وانتاج وتسويق وتسليم واسناد منتجاتها الخاصة)</a:t>
            </a:r>
            <a:endParaRPr lang="en-US" sz="5600" b="1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7200" b="1" dirty="0">
                <a:latin typeface="Calibri"/>
                <a:ea typeface="Calibri"/>
                <a:cs typeface="Simplified Arabic"/>
              </a:rPr>
              <a:t>تحدد سلسلة القيمة تسعة أنشطة ذات صلة </a:t>
            </a:r>
            <a:r>
              <a:rPr lang="ar-IQ" sz="7200" b="1" dirty="0" smtClean="0">
                <a:latin typeface="Calibri"/>
                <a:ea typeface="Calibri"/>
                <a:cs typeface="Simplified Arabic"/>
              </a:rPr>
              <a:t>بالإستراتيجية </a:t>
            </a:r>
            <a:r>
              <a:rPr lang="ar-IQ" sz="7200" b="1" dirty="0">
                <a:latin typeface="Calibri"/>
                <a:ea typeface="Calibri"/>
                <a:cs typeface="Simplified Arabic"/>
              </a:rPr>
              <a:t>- خمسة أنشطة دعم أساسية </a:t>
            </a:r>
            <a:r>
              <a:rPr lang="ar-IQ" sz="7200" b="1" dirty="0" smtClean="0">
                <a:latin typeface="Calibri"/>
                <a:ea typeface="Calibri"/>
                <a:cs typeface="Simplified Arabic"/>
              </a:rPr>
              <a:t>وأربعة انشطة داعمة</a:t>
            </a:r>
            <a:endParaRPr lang="en-US" sz="5600" b="1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7200" b="1" dirty="0">
                <a:latin typeface="Calibri"/>
                <a:ea typeface="Calibri"/>
                <a:cs typeface="Simplified Arabic"/>
              </a:rPr>
              <a:t>الأنشطة الرئيسية هي (1) اللوجيستيات الواردة أو جلب المواد إلى المنشأة  (2) العمليات  أو تحويل المواد إلى منتجات نهائية (3) اللوجيستيات الصادرة  أو شحن المنتجات النهائية  (4) التسويق ، الذي يشمل المبيعات و (5) الخدمة. تتعامل الإدارات المتخصصة </a:t>
            </a:r>
            <a:endParaRPr lang="ar-IQ" sz="7200" b="1" dirty="0" smtClean="0">
              <a:latin typeface="Calibri"/>
              <a:ea typeface="Calibri"/>
              <a:cs typeface="Simplified Arabic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7200" b="1" dirty="0" smtClean="0">
                <a:latin typeface="Calibri"/>
                <a:ea typeface="Calibri"/>
                <a:cs typeface="Simplified Arabic"/>
              </a:rPr>
              <a:t>اما الأنشطة الداعمة </a:t>
            </a:r>
            <a:r>
              <a:rPr lang="ar-IQ" sz="7200" b="1" dirty="0">
                <a:latin typeface="Calibri"/>
                <a:ea typeface="Calibri"/>
                <a:cs typeface="Simplified Arabic"/>
              </a:rPr>
              <a:t>وهي: (1) المشتريات  (2) تطوير التكنولوجيا  (3) إدارة الموارد البشرية (اليد العاملة) و (4) البنية التحتية للشركة. </a:t>
            </a:r>
            <a:endParaRPr lang="en-US" sz="5600" b="1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ar-IQ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C00000"/>
                </a:solidFill>
                <a:latin typeface="Algerian" pitchFamily="82" charset="0"/>
              </a:rPr>
              <a:t>ماهي سلسلة القيمة</a:t>
            </a:r>
            <a:endParaRPr lang="ar-IQ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ar-IQ" sz="3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اختيار القيمة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ar-IQ" sz="3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تزويد القيمة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ar-IQ" sz="3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ايصال القيمة</a:t>
            </a:r>
            <a:endParaRPr lang="ar-IQ" sz="36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مراحل خلق وتسليم القيمة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3450696"/>
          </a:xfrm>
        </p:spPr>
        <p:txBody>
          <a:bodyPr/>
          <a:lstStyle/>
          <a:p>
            <a:pPr marL="0" indent="0" algn="just">
              <a:buNone/>
            </a:pPr>
            <a:endParaRPr lang="ar-IQ" sz="3000" b="1" dirty="0" smtClean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marL="0" indent="0" algn="just">
              <a:buNone/>
            </a:pPr>
            <a:endParaRPr lang="ar-IQ" sz="3000" b="1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marL="0" indent="0" algn="just">
              <a:buNone/>
            </a:pPr>
            <a:endParaRPr lang="ar-IQ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شكل يوضح سلسلة القيمة لبورتر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2" y="2685521"/>
            <a:ext cx="7668695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762000"/>
            <a:ext cx="7408333" cy="5364163"/>
          </a:xfrm>
        </p:spPr>
        <p:txBody>
          <a:bodyPr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buClrTx/>
              <a:buSzTx/>
              <a:buNone/>
            </a:pPr>
            <a:r>
              <a:rPr lang="ar-IQ" sz="3200" b="1" dirty="0" smtClean="0">
                <a:solidFill>
                  <a:srgbClr val="FF0000"/>
                </a:solidFill>
                <a:latin typeface="Segoe UI" pitchFamily="34" charset="0"/>
                <a:cs typeface="+mj-cs"/>
              </a:rPr>
              <a:t>خصائص المقدرات الجوهرية</a:t>
            </a:r>
            <a:endParaRPr lang="ar-IQ" sz="3200" b="1" dirty="0">
              <a:solidFill>
                <a:srgbClr val="FF0000"/>
              </a:solidFill>
              <a:latin typeface="Segoe UI" pitchFamily="34" charset="0"/>
              <a:cs typeface="+mj-cs"/>
            </a:endParaRPr>
          </a:p>
          <a:p>
            <a:pPr marL="0" lvl="0" indent="0" algn="ctr" rtl="0">
              <a:spcBef>
                <a:spcPts val="0"/>
              </a:spcBef>
              <a:buClrTx/>
              <a:buSzTx/>
              <a:buNone/>
            </a:pPr>
            <a:endParaRPr lang="ar-IQ" sz="3200" b="1" dirty="0" smtClean="0">
              <a:solidFill>
                <a:srgbClr val="FF0000"/>
              </a:solidFill>
              <a:latin typeface="Segoe UI" pitchFamily="34" charset="0"/>
              <a:cs typeface="+mj-cs"/>
            </a:endParaRPr>
          </a:p>
          <a:p>
            <a:pPr marL="0" lvl="0" indent="0" algn="ctr" rtl="0">
              <a:spcBef>
                <a:spcPts val="0"/>
              </a:spcBef>
              <a:buClrTx/>
              <a:buSzTx/>
              <a:buNone/>
            </a:pPr>
            <a:endParaRPr lang="ar-IQ" sz="3200" b="1" dirty="0">
              <a:solidFill>
                <a:srgbClr val="FF0000"/>
              </a:solidFill>
              <a:latin typeface="Segoe UI" pitchFamily="34" charset="0"/>
              <a:cs typeface="+mj-cs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مصدر </a:t>
            </a:r>
            <a:r>
              <a:rPr lang="ar-IQ" sz="32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للميزة التنافسية وتساهم كثيرا في منافع الزبون المتصورة </a:t>
            </a:r>
            <a:endParaRPr lang="ar-IQ" sz="3200" b="1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ar-IQ" sz="32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لها تطبيقات في مجموعة واسعة من الأسواق</a:t>
            </a:r>
            <a:r>
              <a:rPr lang="ar-IQ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ar-IQ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من </a:t>
            </a:r>
            <a:r>
              <a:rPr lang="ar-IQ" sz="32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الصعب على المنافسين قيامهم بتقليد منتج او خدمة.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SzTx/>
            </a:pPr>
            <a:endParaRPr lang="ar-IQ" sz="3000" b="1" dirty="0" smtClean="0">
              <a:solidFill>
                <a:srgbClr val="FF0000"/>
              </a:solidFill>
              <a:latin typeface="Segoe UI" pitchFamily="34" charset="0"/>
              <a:cs typeface="PT Bold Stars" pitchFamily="2" charset="-78"/>
            </a:endParaRPr>
          </a:p>
          <a:p>
            <a:pPr marL="0" lvl="0" indent="0" algn="ctr" rtl="0">
              <a:spcBef>
                <a:spcPts val="0"/>
              </a:spcBef>
              <a:buClrTx/>
              <a:buSzTx/>
              <a:buNone/>
            </a:pPr>
            <a:endParaRPr lang="en-US" sz="3000" b="1" dirty="0" smtClean="0">
              <a:solidFill>
                <a:srgbClr val="FF0000"/>
              </a:solidFill>
              <a:latin typeface="Segoe UI" pitchFamily="34" charset="0"/>
              <a:cs typeface="PT Bold Stars" pitchFamily="2" charset="-78"/>
            </a:endParaRPr>
          </a:p>
          <a:p>
            <a:pPr marL="0" lvl="0" indent="0" algn="ctr" rtl="0">
              <a:spcBef>
                <a:spcPts val="0"/>
              </a:spcBef>
              <a:buClrTx/>
              <a:buSzTx/>
              <a:buNone/>
            </a:pPr>
            <a:endParaRPr lang="en-US" sz="3000" b="1" dirty="0">
              <a:solidFill>
                <a:srgbClr val="FF0000"/>
              </a:solidFill>
              <a:latin typeface="Segoe UI" pitchFamily="34" charset="0"/>
              <a:cs typeface="PT Bold Stars" pitchFamily="2" charset="-78"/>
            </a:endParaRPr>
          </a:p>
          <a:p>
            <a:pPr marL="0" lvl="0" indent="0" algn="ctr" rtl="0">
              <a:spcBef>
                <a:spcPts val="0"/>
              </a:spcBef>
              <a:buClrTx/>
              <a:buSzTx/>
              <a:buNone/>
            </a:pPr>
            <a:endParaRPr lang="ar-IQ" sz="3000" b="1" dirty="0">
              <a:solidFill>
                <a:srgbClr val="FF0000"/>
              </a:solidFill>
              <a:latin typeface="Segoe UI" pitchFamily="34" charset="0"/>
              <a:cs typeface="PT Bold Star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84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6366" y="2637369"/>
            <a:ext cx="7408333" cy="34586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sz="4400" dirty="0" smtClean="0">
                <a:latin typeface="Simplified Arabic"/>
                <a:cs typeface="Simplified Arabic"/>
              </a:rPr>
              <a:t>تكامل </a:t>
            </a:r>
            <a:r>
              <a:rPr lang="ar-IQ" sz="4400" dirty="0">
                <a:latin typeface="Simplified Arabic"/>
                <a:cs typeface="Simplified Arabic"/>
              </a:rPr>
              <a:t>لاستكشاف القيمة وخلق القيمة وأنشطة توصيل القيمة بهدف بناء علاقات طويلة الأجل ومرضية للطرفين والازدهار المشترك بين أصحاب المصلحة الرئيسيين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ماهو التسويق الشمولي</a:t>
            </a:r>
            <a:endParaRPr lang="ar-IQ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1830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dirty="0">
                <a:solidFill>
                  <a:srgbClr val="FF0000"/>
                </a:solidFill>
              </a:rPr>
              <a:t>الشكل 2.1 التخطيط الاستراتيجي وعمليات التنفيذ والرقابة</a:t>
            </a:r>
          </a:p>
        </p:txBody>
      </p:sp>
      <p:pic>
        <p:nvPicPr>
          <p:cNvPr id="4" name="صورة 1"/>
          <p:cNvPicPr>
            <a:picLocks noGrp="1"/>
          </p:cNvPicPr>
          <p:nvPr>
            <p:ph idx="1"/>
          </p:nvPr>
        </p:nvPicPr>
        <p:blipFill>
          <a:blip r:embed="rId2"/>
          <a:srcRect l="25304" t="17746" r="27076" b="50141"/>
          <a:stretch>
            <a:fillRect/>
          </a:stretch>
        </p:blipFill>
        <p:spPr bwMode="auto">
          <a:xfrm>
            <a:off x="762000" y="2643963"/>
            <a:ext cx="7315200" cy="352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307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743200"/>
            <a:ext cx="7408333" cy="3729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4800" dirty="0" smtClean="0"/>
              <a:t>هي </a:t>
            </a:r>
            <a:r>
              <a:rPr lang="ar-IQ" sz="4800" dirty="0"/>
              <a:t>الأداة المركزية لتوجيه وتنسيق جهود التسويق. تعمل على المستوى الاستراتيجي والتكتيكي.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5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ماهي خطة التسويق</a:t>
            </a:r>
            <a:endParaRPr lang="ar-IQ" sz="54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2380929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0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IQ" sz="2000" b="1" dirty="0" smtClean="0">
              <a:solidFill>
                <a:schemeClr val="bg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AutoNum type="arabicPeriod"/>
            </a:pPr>
            <a:endParaRPr lang="ar-IQ" sz="2000" b="1" dirty="0">
              <a:solidFill>
                <a:schemeClr val="bg2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>
                <a:solidFill>
                  <a:srgbClr val="FF0000"/>
                </a:solidFill>
              </a:rPr>
              <a:t>مستويات خطة التسويق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419600" y="2414587"/>
            <a:ext cx="3778250" cy="4291013"/>
          </a:xfrm>
          <a:prstGeom prst="rect">
            <a:avLst/>
          </a:prstGeom>
          <a:noFill/>
          <a:ln w="57150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lang="ar-IQ" altLang="ar-IQ" b="1" kern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الاستراتيجي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50000"/>
              <a:buNone/>
              <a:tabLst/>
              <a:defRPr/>
            </a:pPr>
            <a:endParaRPr kumimoji="0" lang="en-US" altLang="ar-IQ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lang="ar-IQ" altLang="ar-IQ" kern="0" dirty="0" smtClean="0">
                <a:solidFill>
                  <a:srgbClr val="002060"/>
                </a:solidFill>
                <a:latin typeface="Arial"/>
              </a:rPr>
              <a:t>استهداف قرارات التسويق</a:t>
            </a:r>
            <a:endParaRPr kumimoji="0" lang="en-US" altLang="ar-IQ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lang="ar-IQ" altLang="ar-IQ" kern="0" dirty="0" smtClean="0">
                <a:solidFill>
                  <a:srgbClr val="002060"/>
                </a:solidFill>
                <a:latin typeface="Arial"/>
              </a:rPr>
              <a:t>موقع ذو قيمة</a:t>
            </a:r>
            <a:endParaRPr kumimoji="0" lang="en-US" altLang="ar-IQ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ar-IQ" altLang="ar-IQ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تحليل الفرص التسويقية</a:t>
            </a:r>
            <a:endParaRPr kumimoji="0" lang="en-US" altLang="ar-IQ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260350" y="2414587"/>
            <a:ext cx="3778250" cy="4291013"/>
          </a:xfrm>
          <a:prstGeom prst="rect">
            <a:avLst/>
          </a:prstGeom>
          <a:noFill/>
          <a:ln w="57150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ar-IQ" altLang="ar-IQ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التكتيكي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50000"/>
              <a:buNone/>
              <a:tabLst/>
              <a:defRPr/>
            </a:pPr>
            <a:endParaRPr kumimoji="0" lang="en-US" altLang="ar-IQ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ar-IQ" altLang="ar-IQ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خصائص المنتج</a:t>
            </a:r>
            <a:endParaRPr kumimoji="0" lang="en-US" altLang="ar-IQ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ar-IQ" altLang="ar-IQ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الترويج</a:t>
            </a:r>
            <a:endParaRPr kumimoji="0" lang="en-US" altLang="ar-IQ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ar-IQ" altLang="ar-IQ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التسعير</a:t>
            </a:r>
            <a:endParaRPr kumimoji="0" lang="en-US" altLang="ar-IQ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ar-IQ" altLang="ar-IQ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قنوات التوزيع</a:t>
            </a:r>
            <a:endParaRPr kumimoji="0" lang="en-US" altLang="ar-IQ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ar-IQ" altLang="ar-IQ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الخدمة</a:t>
            </a:r>
            <a:endParaRPr kumimoji="0" lang="en-US" altLang="ar-IQ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9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826</TotalTime>
  <Words>462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محاضرة عن تطوير استراتيجيات وخطط التسويق</vt:lpstr>
      <vt:lpstr>ماهي سلسلة القيمة</vt:lpstr>
      <vt:lpstr>مراحل خلق وتسليم القيمة</vt:lpstr>
      <vt:lpstr>شكل يوضح سلسلة القيمة لبورتر</vt:lpstr>
      <vt:lpstr>PowerPoint Presentation</vt:lpstr>
      <vt:lpstr>ماهو التسويق الشمولي</vt:lpstr>
      <vt:lpstr>الشكل 2.1 التخطيط الاستراتيجي وعمليات التنفيذ والرقابة</vt:lpstr>
      <vt:lpstr>ماهي خطة التسويق</vt:lpstr>
      <vt:lpstr>مستويات خطة التسويق</vt:lpstr>
      <vt:lpstr>أنشطة تخطيط الشركة</vt:lpstr>
      <vt:lpstr>تتضمن وثيقة الرسالة الجيدة:</vt:lpstr>
      <vt:lpstr>شكل2.2 فجوة التخطيط الاستراتيجي</vt:lpstr>
      <vt:lpstr>   عملية التخطيط الاستراتيجي لوحدة الاعمال الستراتيجية</vt:lpstr>
      <vt:lpstr>SOWTتحليل  </vt:lpstr>
      <vt:lpstr>تحليل فرص السوق (MOA) </vt:lpstr>
      <vt:lpstr>مصفوفة الفرص والتهديدات</vt:lpstr>
      <vt:lpstr>الاستراتيجيات العامة لبورتر</vt:lpstr>
      <vt:lpstr>مكونات خطة التسويق</vt:lpstr>
      <vt:lpstr>شكرا لأصغائكم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ورشة بعنوان التدقيق الداخلي وفق المواصفة القياسية ISO9001:2015</dc:title>
  <dc:creator>KEKE ALMRAYATEE</dc:creator>
  <cp:lastModifiedBy>Fw admin</cp:lastModifiedBy>
  <cp:revision>100</cp:revision>
  <dcterms:created xsi:type="dcterms:W3CDTF">2006-08-16T00:00:00Z</dcterms:created>
  <dcterms:modified xsi:type="dcterms:W3CDTF">2020-11-29T18:44:36Z</dcterms:modified>
</cp:coreProperties>
</file>