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handoutMasterIdLst>
    <p:handoutMasterId r:id="rId2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9" autoAdjust="0"/>
    <p:restoredTop sz="86477" autoAdjust="0"/>
  </p:normalViewPr>
  <p:slideViewPr>
    <p:cSldViewPr>
      <p:cViewPr>
        <p:scale>
          <a:sx n="75" d="100"/>
          <a:sy n="75" d="100"/>
        </p:scale>
        <p:origin x="-1002"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40"/>
    </p:cViewPr>
  </p:sorter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5C70ACE6-E1B4-4967-8E0E-2E6E814B826D}" type="datetimeFigureOut">
              <a:rPr lang="ar-IQ" smtClean="0"/>
              <a:t>26/03/1442</a:t>
            </a:fld>
            <a:endParaRPr lang="ar-IQ"/>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F0E8E1AA-E5FF-4610-A85C-5DC004F54603}" type="slidenum">
              <a:rPr lang="ar-IQ" smtClean="0"/>
              <a:t>‹#›</a:t>
            </a:fld>
            <a:endParaRPr lang="ar-IQ"/>
          </a:p>
        </p:txBody>
      </p:sp>
    </p:spTree>
    <p:extLst>
      <p:ext uri="{BB962C8B-B14F-4D97-AF65-F5344CB8AC3E}">
        <p14:creationId xmlns:p14="http://schemas.microsoft.com/office/powerpoint/2010/main" val="2731137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11/11/2020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11/11/2020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11/11/2020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11/11/2020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11/11/2020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11/11/2020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11/11/2020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19800" y="76200"/>
            <a:ext cx="2971800" cy="1199704"/>
          </a:xfrm>
        </p:spPr>
        <p:txBody>
          <a:bodyPr>
            <a:normAutofit/>
          </a:bodyPr>
          <a:lstStyle/>
          <a:p>
            <a:r>
              <a:rPr lang="ar-IQ" sz="1800" b="1" dirty="0" smtClean="0">
                <a:solidFill>
                  <a:schemeClr val="tx1"/>
                </a:solidFill>
              </a:rPr>
              <a:t>جامعة بغداد / كلية الادارة والاقتصاد</a:t>
            </a:r>
          </a:p>
          <a:p>
            <a:r>
              <a:rPr lang="ar-IQ" sz="1800" b="1" dirty="0" smtClean="0">
                <a:solidFill>
                  <a:schemeClr val="tx1"/>
                </a:solidFill>
              </a:rPr>
              <a:t>الدراسات العليا</a:t>
            </a:r>
            <a:endParaRPr lang="ar-IQ" sz="1800" b="1" dirty="0">
              <a:solidFill>
                <a:schemeClr val="tx1"/>
              </a:solidFill>
            </a:endParaRPr>
          </a:p>
        </p:txBody>
      </p:sp>
      <p:sp>
        <p:nvSpPr>
          <p:cNvPr id="6" name="Subtitle 2"/>
          <p:cNvSpPr txBox="1">
            <a:spLocks/>
          </p:cNvSpPr>
          <p:nvPr/>
        </p:nvSpPr>
        <p:spPr>
          <a:xfrm>
            <a:off x="1676400" y="1295400"/>
            <a:ext cx="5791200" cy="1828800"/>
          </a:xfrm>
          <a:prstGeom prst="rect">
            <a:avLst/>
          </a:prstGeom>
        </p:spPr>
        <p:txBody>
          <a:bodyPr vert="horz" lIns="45720" rIns="45720">
            <a:normAutofit/>
          </a:bodyPr>
          <a:lstStyle>
            <a:lvl1pPr marL="0" marR="64008" indent="0" algn="r" rtl="1"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1"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1"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1"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1"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1"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1"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1"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1"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algn="ctr"/>
            <a:r>
              <a:rPr lang="ar-IQ" sz="3200" b="1" dirty="0" smtClean="0">
                <a:solidFill>
                  <a:srgbClr val="FF0000"/>
                </a:solidFill>
              </a:rPr>
              <a:t>مقدمة في التسويق          </a:t>
            </a:r>
          </a:p>
          <a:p>
            <a:pPr algn="ctr"/>
            <a:r>
              <a:rPr lang="en-US" sz="3200" b="1" dirty="0" smtClean="0">
                <a:solidFill>
                  <a:srgbClr val="FF0000"/>
                </a:solidFill>
              </a:rPr>
              <a:t>Introduction to marketing </a:t>
            </a:r>
          </a:p>
          <a:p>
            <a:pPr algn="ctr"/>
            <a:r>
              <a:rPr lang="en-US" sz="3200" b="1" dirty="0" smtClean="0">
                <a:solidFill>
                  <a:srgbClr val="FF0000"/>
                </a:solidFill>
              </a:rPr>
              <a:t>      </a:t>
            </a:r>
            <a:r>
              <a:rPr lang="ar-IQ" sz="3200" b="1" dirty="0" smtClean="0">
                <a:solidFill>
                  <a:srgbClr val="FF0000"/>
                </a:solidFill>
              </a:rPr>
              <a:t>التسويق وسيكولوجية الالوان</a:t>
            </a:r>
          </a:p>
        </p:txBody>
      </p:sp>
      <p:sp>
        <p:nvSpPr>
          <p:cNvPr id="7" name="Subtitle 2"/>
          <p:cNvSpPr txBox="1">
            <a:spLocks/>
          </p:cNvSpPr>
          <p:nvPr/>
        </p:nvSpPr>
        <p:spPr>
          <a:xfrm>
            <a:off x="5257802" y="3962400"/>
            <a:ext cx="3695700" cy="1199704"/>
          </a:xfrm>
          <a:prstGeom prst="rect">
            <a:avLst/>
          </a:prstGeom>
        </p:spPr>
        <p:txBody>
          <a:bodyPr vert="horz" lIns="45720" rIns="45720">
            <a:noAutofit/>
          </a:bodyPr>
          <a:lstStyle>
            <a:lvl1pPr marL="0" marR="64008" indent="0" algn="r" rtl="1"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1"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1"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1"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1"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1"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1"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1"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1"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r>
              <a:rPr lang="ar-IQ" sz="2400" b="1" dirty="0" smtClean="0">
                <a:solidFill>
                  <a:schemeClr val="tx1"/>
                </a:solidFill>
              </a:rPr>
              <a:t>محاضرة مقدمة الى الاستاذ الدكتور </a:t>
            </a:r>
          </a:p>
          <a:p>
            <a:pPr algn="ctr"/>
            <a:r>
              <a:rPr lang="ar-IQ" sz="2400" b="1" dirty="0" smtClean="0">
                <a:solidFill>
                  <a:schemeClr val="tx1"/>
                </a:solidFill>
              </a:rPr>
              <a:t>سعدون حمود </a:t>
            </a:r>
            <a:r>
              <a:rPr lang="ar-IQ" sz="2400" b="1" dirty="0" err="1" smtClean="0">
                <a:solidFill>
                  <a:schemeClr val="tx1"/>
                </a:solidFill>
              </a:rPr>
              <a:t>جثير</a:t>
            </a:r>
            <a:endParaRPr lang="ar-IQ" sz="2400" b="1" dirty="0" smtClean="0">
              <a:solidFill>
                <a:schemeClr val="tx1"/>
              </a:solidFill>
            </a:endParaRPr>
          </a:p>
        </p:txBody>
      </p:sp>
      <p:sp>
        <p:nvSpPr>
          <p:cNvPr id="8" name="Subtitle 2"/>
          <p:cNvSpPr txBox="1">
            <a:spLocks/>
          </p:cNvSpPr>
          <p:nvPr/>
        </p:nvSpPr>
        <p:spPr>
          <a:xfrm>
            <a:off x="301171" y="3962400"/>
            <a:ext cx="3200400" cy="1199704"/>
          </a:xfrm>
          <a:prstGeom prst="rect">
            <a:avLst/>
          </a:prstGeom>
        </p:spPr>
        <p:txBody>
          <a:bodyPr vert="horz" lIns="45720" rIns="45720">
            <a:noAutofit/>
          </a:bodyPr>
          <a:lstStyle>
            <a:lvl1pPr marL="0" marR="64008" indent="0" algn="r" rtl="1"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1"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1"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1"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1"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1"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1"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1"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1"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r>
              <a:rPr lang="ar-IQ" sz="2400" b="1" dirty="0" smtClean="0">
                <a:solidFill>
                  <a:schemeClr val="tx1"/>
                </a:solidFill>
              </a:rPr>
              <a:t>مقدمة من قبل </a:t>
            </a:r>
          </a:p>
          <a:p>
            <a:r>
              <a:rPr lang="ar-IQ" sz="2400" b="1" dirty="0" smtClean="0">
                <a:solidFill>
                  <a:schemeClr val="tx1"/>
                </a:solidFill>
              </a:rPr>
              <a:t>الطالبة مروة جاسم كريم</a:t>
            </a:r>
          </a:p>
          <a:p>
            <a:r>
              <a:rPr lang="ar-IQ" sz="2400" b="1" dirty="0" smtClean="0">
                <a:solidFill>
                  <a:schemeClr val="tx1"/>
                </a:solidFill>
              </a:rPr>
              <a:t>الطالبة سجا حسين </a:t>
            </a:r>
          </a:p>
          <a:p>
            <a:endParaRPr lang="ar-IQ" sz="2400" b="1" dirty="0" smtClean="0">
              <a:solidFill>
                <a:schemeClr val="tx1"/>
              </a:solidFill>
            </a:endParaRPr>
          </a:p>
        </p:txBody>
      </p:sp>
    </p:spTree>
    <p:extLst>
      <p:ext uri="{BB962C8B-B14F-4D97-AF65-F5344CB8AC3E}">
        <p14:creationId xmlns:p14="http://schemas.microsoft.com/office/powerpoint/2010/main" val="14515973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686800" cy="6553200"/>
          </a:xfrm>
        </p:spPr>
        <p:txBody>
          <a:bodyPr>
            <a:noAutofit/>
          </a:bodyPr>
          <a:lstStyle/>
          <a:p>
            <a:pPr algn="just"/>
            <a:r>
              <a:rPr lang="ar-IQ" sz="1400" b="1" dirty="0"/>
              <a:t>يختلف السوق الحالي بشكل كبير عما كان عليه قبل عشر سنوات ، مع ظهور سلوكيات وفرص وتحديات تسويقية جديدة .و بيئة </a:t>
            </a:r>
            <a:r>
              <a:rPr lang="ar-IQ" sz="1400" b="1" dirty="0" smtClean="0"/>
              <a:t>العمال </a:t>
            </a:r>
            <a:r>
              <a:rPr lang="ar-IQ" sz="1400" b="1" dirty="0"/>
              <a:t>تتسم بالتعقيد والتغيير ات السريعة ، مع وجود التحالفات العالمية وجود تطورات تكنولوجية هائلة ، </a:t>
            </a:r>
            <a:r>
              <a:rPr lang="ar-IQ" sz="1400" b="1" dirty="0" smtClean="0"/>
              <a:t>والأزمات </a:t>
            </a:r>
            <a:r>
              <a:rPr lang="ar-IQ" sz="1400" b="1" dirty="0"/>
              <a:t>المالية المستمرة في جميع أنحاء العالم ، والصراعات </a:t>
            </a:r>
            <a:r>
              <a:rPr lang="ar-IQ" sz="1400" b="1" dirty="0" smtClean="0"/>
              <a:t>والاضطرابات الاجتماعية </a:t>
            </a:r>
            <a:r>
              <a:rPr lang="ar-IQ" sz="1400" b="1" dirty="0"/>
              <a:t>في جميع أنحاء العالم ، وخاصة في الشرق </a:t>
            </a:r>
            <a:r>
              <a:rPr lang="ar-IQ" sz="1400" b="1" dirty="0" smtClean="0"/>
              <a:t>الأوسط </a:t>
            </a:r>
            <a:r>
              <a:rPr lang="ar-IQ" sz="1400" b="1" dirty="0"/>
              <a:t>ويشار الى التحديات في النقاط التالية:- </a:t>
            </a:r>
            <a:endParaRPr lang="ar-IQ" sz="1400" b="1" dirty="0" smtClean="0"/>
          </a:p>
          <a:p>
            <a:pPr algn="just"/>
            <a:r>
              <a:rPr lang="ar-IQ" sz="1400" b="1" dirty="0" smtClean="0"/>
              <a:t>1- التكنولوجيا هناك </a:t>
            </a:r>
            <a:r>
              <a:rPr lang="ar-IQ" sz="1400" b="1" dirty="0"/>
              <a:t>لتقدم وتطور في المجال التكنولوجي بشكل غير مسبوق . اذ تجاوز عدد الهواتف المحمولة في الهند ً 900 مليون هاتف في عام 2014 ، وتجاوز عدد مستخدمي </a:t>
            </a:r>
            <a:r>
              <a:rPr lang="en-US" sz="1400" b="1" dirty="0"/>
              <a:t>Facebook </a:t>
            </a:r>
            <a:r>
              <a:rPr lang="ar-IQ" sz="1400" b="1" dirty="0"/>
              <a:t>ا شهري المليار مستخدم ، وتمكن أكثر من نصف سكان قارة افريقيا من الوصول إلى </a:t>
            </a:r>
            <a:r>
              <a:rPr lang="ar-IQ" sz="1400" b="1" dirty="0" smtClean="0"/>
              <a:t>الإنترنت </a:t>
            </a:r>
            <a:r>
              <a:rPr lang="ar-IQ" sz="1400" b="1" dirty="0"/>
              <a:t>كل شهر مع زيادة وتطور التجارة </a:t>
            </a:r>
            <a:r>
              <a:rPr lang="ar-IQ" sz="1400" b="1" dirty="0" smtClean="0"/>
              <a:t>الإلكترونية </a:t>
            </a:r>
            <a:r>
              <a:rPr lang="ar-IQ" sz="1400" b="1" dirty="0"/>
              <a:t>، و استخدام </a:t>
            </a:r>
            <a:r>
              <a:rPr lang="ar-IQ" sz="1400" b="1" dirty="0" smtClean="0"/>
              <a:t>الإنترنت </a:t>
            </a:r>
            <a:r>
              <a:rPr lang="ar-IQ" sz="1400" b="1" dirty="0"/>
              <a:t>عبر الهاتف الذكية وظهور اسواق </a:t>
            </a:r>
            <a:r>
              <a:rPr lang="ar-IQ" sz="1400" b="1" dirty="0" smtClean="0"/>
              <a:t>الإلكترونية، </a:t>
            </a:r>
            <a:r>
              <a:rPr lang="ar-IQ" sz="1400" b="1" dirty="0"/>
              <a:t>تعتقد مجموعة بوسطن </a:t>
            </a:r>
            <a:r>
              <a:rPr lang="ar-IQ" sz="1400" b="1" dirty="0" smtClean="0"/>
              <a:t>الاستشارية </a:t>
            </a:r>
            <a:r>
              <a:rPr lang="ar-IQ" sz="1400" b="1" dirty="0"/>
              <a:t>أنه يجب على مسوقي العالمات التجارية تعزيز "ميزانياتهم </a:t>
            </a:r>
            <a:r>
              <a:rPr lang="ar-IQ" sz="1400" b="1" dirty="0" smtClean="0"/>
              <a:t>الإلكترونية" </a:t>
            </a:r>
            <a:r>
              <a:rPr lang="ar-IQ" sz="1400" b="1" dirty="0"/>
              <a:t>. اذ تتوفر </a:t>
            </a:r>
            <a:r>
              <a:rPr lang="ar-IQ" sz="1400" b="1" dirty="0" smtClean="0"/>
              <a:t>الآن </a:t>
            </a:r>
            <a:r>
              <a:rPr lang="ar-IQ" sz="1400" b="1" dirty="0"/>
              <a:t>كميات هائلة من المعلومات ً والبيانات حول كل شيء </a:t>
            </a:r>
            <a:r>
              <a:rPr lang="ar-IQ" sz="1400" b="1" dirty="0" smtClean="0"/>
              <a:t> تقريباً </a:t>
            </a:r>
            <a:r>
              <a:rPr lang="ar-IQ" sz="1400" b="1" dirty="0"/>
              <a:t>للمستهلكين والمسوقين. في الواقع ، تتوقع شركة </a:t>
            </a:r>
            <a:r>
              <a:rPr lang="en-US" sz="1400" b="1" dirty="0"/>
              <a:t>Gartner </a:t>
            </a:r>
            <a:r>
              <a:rPr lang="ar-IQ" sz="1400" b="1" dirty="0"/>
              <a:t>المتخصصة في </a:t>
            </a:r>
            <a:r>
              <a:rPr lang="ar-IQ" sz="1400" b="1" dirty="0" smtClean="0"/>
              <a:t>الأبحاث </a:t>
            </a:r>
            <a:r>
              <a:rPr lang="ar-IQ" sz="1400" b="1" dirty="0"/>
              <a:t>التكنولوجية أنه بحلول عام 2017 ، سيقضي كبار مسؤولي المعلومات </a:t>
            </a:r>
            <a:r>
              <a:rPr lang="ar-IQ" sz="1400" b="1" dirty="0" smtClean="0"/>
              <a:t>اوقت </a:t>
            </a:r>
            <a:r>
              <a:rPr lang="ar-IQ" sz="1400" b="1" dirty="0"/>
              <a:t>أطول في مجال تكنولوجيا المعلومات </a:t>
            </a:r>
            <a:r>
              <a:rPr lang="ar-IQ" sz="1400" b="1" dirty="0" smtClean="0"/>
              <a:t>مثال </a:t>
            </a:r>
            <a:r>
              <a:rPr lang="ar-IQ" sz="1400" b="1" dirty="0"/>
              <a:t>على هذا التطور في المجال التكنولوجي تعاون منظمة الرعاية الصحية مع شركات الهواتف المحمولة، حيث أطلقوا منتجات وخدمات جديدة ، بما في ذلك تطبيق </a:t>
            </a:r>
            <a:r>
              <a:rPr lang="en-US" sz="1400" b="1" dirty="0" smtClean="0"/>
              <a:t>I Triage </a:t>
            </a:r>
            <a:r>
              <a:rPr lang="en-US" sz="1400" b="1" dirty="0"/>
              <a:t>، </a:t>
            </a:r>
            <a:r>
              <a:rPr lang="ar-IQ" sz="1400" b="1" dirty="0"/>
              <a:t>وهو تطبيق صحي شهير لجهاز </a:t>
            </a:r>
            <a:r>
              <a:rPr lang="en-US" sz="1400" b="1" dirty="0"/>
              <a:t>iPhone .</a:t>
            </a:r>
            <a:r>
              <a:rPr lang="ar-IQ" sz="1400" b="1" dirty="0"/>
              <a:t>باستخدام هذا التطبيق، يمكن للمستخدمين البحث عن </a:t>
            </a:r>
            <a:r>
              <a:rPr lang="ar-IQ" sz="1400" b="1" dirty="0" smtClean="0"/>
              <a:t>الأمراض </a:t>
            </a:r>
            <a:r>
              <a:rPr lang="ar-IQ" sz="1400" b="1" dirty="0"/>
              <a:t>والعثور على </a:t>
            </a:r>
            <a:r>
              <a:rPr lang="ar-IQ" sz="1400" b="1" dirty="0" smtClean="0"/>
              <a:t>الأطباء </a:t>
            </a:r>
            <a:r>
              <a:rPr lang="ar-IQ" sz="1400" b="1" dirty="0"/>
              <a:t>القريبين والتعرف على </a:t>
            </a:r>
            <a:r>
              <a:rPr lang="ar-IQ" sz="1400" b="1" dirty="0" smtClean="0"/>
              <a:t>الأدوية </a:t>
            </a:r>
            <a:r>
              <a:rPr lang="ar-IQ" sz="1400" b="1" dirty="0"/>
              <a:t>الموصوفة لمرضهم. يتمتع السوق بالتقدم التكنولوجيا أكثر من أي وقت مضى. الحظ رونالد روست </a:t>
            </a:r>
            <a:r>
              <a:rPr lang="ar-IQ" sz="1400" b="1" dirty="0" smtClean="0"/>
              <a:t>وزملاؤه: </a:t>
            </a:r>
            <a:r>
              <a:rPr lang="ar-IQ" sz="1400" b="1" dirty="0"/>
              <a:t>"لم يكن لدى الشركات من قبل مثل هذه التقنيات الحديثة للتفاعل المباشر مع الزبائن ، وجمع المعلومات عنهم وتصميم عروض الشركة وفق احتياجات الزبائن. ولم يتوقع الزبائن من قبل أن يتفاعلوا بشكل كبير مع الشركات ، ومع بعضهم البعض ، لتكوين المنتجات والخدمات التي </a:t>
            </a:r>
            <a:r>
              <a:rPr lang="ar-IQ" sz="1400" b="1" dirty="0" smtClean="0"/>
              <a:t>يستخدمونها إذ </a:t>
            </a:r>
            <a:r>
              <a:rPr lang="ar-IQ" sz="1400" b="1" dirty="0"/>
              <a:t>يمكن هذا التطور الشركات التواصل </a:t>
            </a:r>
            <a:r>
              <a:rPr lang="ar-IQ" sz="1400" b="1" dirty="0" smtClean="0"/>
              <a:t>والاتصال </a:t>
            </a:r>
            <a:r>
              <a:rPr lang="ar-IQ" sz="1400" b="1" dirty="0"/>
              <a:t>في مختلف انحاء العالم في دقائق ، </a:t>
            </a:r>
            <a:r>
              <a:rPr lang="ar-IQ" sz="1400" b="1" dirty="0" smtClean="0"/>
              <a:t>ونلاحظ </a:t>
            </a:r>
            <a:r>
              <a:rPr lang="ar-IQ" sz="1400" b="1" dirty="0"/>
              <a:t>هذا التطور في تحول الهواتف المحمولة إلى الهواتف الذكية والتطبيقات وظهور والروبوتات . يحتاج مدراء التسويق إلى فهم مجال التقنيات </a:t>
            </a:r>
            <a:r>
              <a:rPr lang="ar-IQ" sz="1400" b="1" dirty="0" smtClean="0"/>
              <a:t>الإلكترونية </a:t>
            </a:r>
            <a:r>
              <a:rPr lang="ar-IQ" sz="1400" b="1" dirty="0"/>
              <a:t>، و مراقبة التقنيات الجديدة والمبتكرة التي تكون قيد التنفيذ . بينما تدخل التكنولوجيا </a:t>
            </a:r>
            <a:r>
              <a:rPr lang="ar-IQ" sz="1400" b="1" dirty="0" smtClean="0"/>
              <a:t>الإلكترونية </a:t>
            </a:r>
            <a:r>
              <a:rPr lang="ar-IQ" sz="1400" b="1" dirty="0"/>
              <a:t>بشكل كبير في مجال حياتنا ، يحتاج المسوقون إلى أن يكون </a:t>
            </a:r>
            <a:r>
              <a:rPr lang="ar-IQ" sz="1400" b="1" dirty="0" smtClean="0"/>
              <a:t>متطلع </a:t>
            </a:r>
            <a:r>
              <a:rPr lang="ar-IQ" sz="1400" b="1" dirty="0"/>
              <a:t>إلى المستقبل ومعرفة استخدام الوسائل </a:t>
            </a:r>
            <a:r>
              <a:rPr lang="ar-IQ" sz="1400" b="1" dirty="0" smtClean="0"/>
              <a:t>الإلكترونية </a:t>
            </a:r>
            <a:r>
              <a:rPr lang="ar-IQ" sz="1400" b="1" dirty="0"/>
              <a:t>مثل </a:t>
            </a:r>
            <a:r>
              <a:rPr lang="ar-IQ" sz="1400" b="1" dirty="0" smtClean="0"/>
              <a:t>الاتصال </a:t>
            </a:r>
            <a:r>
              <a:rPr lang="ar-IQ" sz="1400" b="1" dirty="0"/>
              <a:t>على الويب واستخدام </a:t>
            </a:r>
            <a:r>
              <a:rPr lang="ar-IQ" sz="1400" b="1" dirty="0" smtClean="0"/>
              <a:t>الأنترنيت </a:t>
            </a:r>
            <a:r>
              <a:rPr lang="ar-IQ" sz="1400" b="1" dirty="0"/>
              <a:t>في جميع </a:t>
            </a:r>
            <a:r>
              <a:rPr lang="ar-IQ" sz="1400" b="1" dirty="0" smtClean="0"/>
              <a:t>مجالات </a:t>
            </a:r>
            <a:r>
              <a:rPr lang="ar-IQ" sz="1400" b="1" dirty="0"/>
              <a:t>التسويق. </a:t>
            </a:r>
            <a:r>
              <a:rPr lang="ar-IQ" sz="1400" b="1" dirty="0" smtClean="0"/>
              <a:t>والاستفادة </a:t>
            </a:r>
            <a:r>
              <a:rPr lang="ar-IQ" sz="1400" b="1" dirty="0"/>
              <a:t>من </a:t>
            </a:r>
            <a:r>
              <a:rPr lang="ar-IQ" sz="1400" b="1" dirty="0" smtClean="0"/>
              <a:t>الأنترنيت </a:t>
            </a:r>
            <a:r>
              <a:rPr lang="ar-IQ" sz="1400" b="1" dirty="0"/>
              <a:t>في معرفة اراء الزبائن بخصوص منتجاتهم </a:t>
            </a:r>
            <a:r>
              <a:rPr lang="ar-IQ" sz="1400" b="1" dirty="0" smtClean="0"/>
              <a:t>والاستفادة </a:t>
            </a:r>
            <a:r>
              <a:rPr lang="ar-IQ" sz="1400" b="1" dirty="0"/>
              <a:t>من افكار وتعليقات الزبائن من اجل تطوير منتجات الشركة. قررت شركة </a:t>
            </a:r>
            <a:r>
              <a:rPr lang="en-US" sz="1400" b="1" dirty="0"/>
              <a:t>Roche </a:t>
            </a:r>
            <a:r>
              <a:rPr lang="ar-IQ" sz="1400" b="1" dirty="0"/>
              <a:t>لصناعة </a:t>
            </a:r>
            <a:r>
              <a:rPr lang="ar-IQ" sz="1400" b="1" dirty="0" smtClean="0"/>
              <a:t>الأدوية </a:t>
            </a:r>
            <a:r>
              <a:rPr lang="ar-IQ" sz="1400" b="1" dirty="0"/>
              <a:t>إصدار أجهزة </a:t>
            </a:r>
            <a:r>
              <a:rPr lang="en-US" sz="1400" b="1" dirty="0" smtClean="0"/>
              <a:t>I Pad </a:t>
            </a:r>
            <a:r>
              <a:rPr lang="ar-IQ" sz="1400" b="1" dirty="0"/>
              <a:t>لفريق المبيعات الخاص بها. على الرغم من أن الشركة كان لديها نظام برمجيات </a:t>
            </a:r>
            <a:r>
              <a:rPr lang="ar-IQ" sz="1400" b="1" dirty="0" smtClean="0"/>
              <a:t>متطورة لإدارة </a:t>
            </a:r>
            <a:r>
              <a:rPr lang="ar-IQ" sz="1400" b="1" dirty="0"/>
              <a:t>عالقات الزبائن </a:t>
            </a:r>
            <a:r>
              <a:rPr lang="en-US" sz="1400" b="1" dirty="0" smtClean="0"/>
              <a:t>CRM </a:t>
            </a:r>
            <a:r>
              <a:rPr lang="ar-IQ" sz="1400" b="1" dirty="0" smtClean="0"/>
              <a:t>من </a:t>
            </a:r>
            <a:r>
              <a:rPr lang="ar-IQ" sz="1400" b="1" dirty="0"/>
              <a:t>قبل ، </a:t>
            </a:r>
            <a:r>
              <a:rPr lang="ar-IQ" sz="1400" b="1" dirty="0" smtClean="0"/>
              <a:t>إلا </a:t>
            </a:r>
            <a:r>
              <a:rPr lang="ar-IQ" sz="1400" b="1" dirty="0"/>
              <a:t>أنها </a:t>
            </a:r>
            <a:r>
              <a:rPr lang="ar-IQ" sz="1400" b="1" dirty="0" smtClean="0"/>
              <a:t>لا </a:t>
            </a:r>
            <a:r>
              <a:rPr lang="ar-IQ" sz="1400" b="1" dirty="0"/>
              <a:t>تزال تعتمد على </a:t>
            </a:r>
            <a:r>
              <a:rPr lang="ar-IQ" sz="1400" b="1" dirty="0" smtClean="0"/>
              <a:t>مندوبي </a:t>
            </a:r>
            <a:r>
              <a:rPr lang="ar-IQ" sz="1400" b="1" dirty="0"/>
              <a:t>المبيعات </a:t>
            </a:r>
            <a:r>
              <a:rPr lang="ar-IQ" sz="1400" b="1" dirty="0" smtClean="0"/>
              <a:t>لإدخال </a:t>
            </a:r>
            <a:r>
              <a:rPr lang="ar-IQ" sz="1400" b="1" dirty="0"/>
              <a:t>البيانات بدقة في الوقت المناسب ، وهو ما لم يحدث </a:t>
            </a:r>
            <a:r>
              <a:rPr lang="ar-IQ" sz="1400" b="1" dirty="0" smtClean="0"/>
              <a:t>دائماً للأسف. </a:t>
            </a:r>
            <a:r>
              <a:rPr lang="ar-IQ" sz="1400" b="1" dirty="0"/>
              <a:t>مع أجهزة </a:t>
            </a:r>
            <a:r>
              <a:rPr lang="en-US" sz="1400" b="1" dirty="0" smtClean="0"/>
              <a:t>I Pad </a:t>
            </a:r>
            <a:r>
              <a:rPr lang="en-US" sz="1400" b="1" dirty="0"/>
              <a:t>، </a:t>
            </a:r>
            <a:r>
              <a:rPr lang="ar-IQ" sz="1400" b="1" dirty="0"/>
              <a:t>يمكن لفرق المبيعات إدخال البيانات في الوقت الفعلي ، مما يؤدي إلى تحسين جودة البيانات دخلة ُ الم مع توفير الوقت للمهام </a:t>
            </a:r>
            <a:r>
              <a:rPr lang="ar-IQ" sz="1400" b="1" dirty="0" smtClean="0"/>
              <a:t>الأخرى .</a:t>
            </a:r>
          </a:p>
          <a:p>
            <a:pPr algn="just"/>
            <a:r>
              <a:rPr lang="ar-IQ" sz="1400" b="1" dirty="0" smtClean="0"/>
              <a:t> 2- العولمة </a:t>
            </a:r>
            <a:r>
              <a:rPr lang="ar-IQ" sz="1400" b="1" dirty="0"/>
              <a:t>ان التطور في التجارة العالمية والمنافسة </a:t>
            </a:r>
            <a:r>
              <a:rPr lang="ar-IQ" sz="1400" b="1" dirty="0" smtClean="0"/>
              <a:t>الاقتصادية </a:t>
            </a:r>
            <a:r>
              <a:rPr lang="ar-IQ" sz="1400" b="1" dirty="0"/>
              <a:t>بين الدول في مختلف انحاء العالم ، إلى جانب التقدم التكنولوجي في النقل </a:t>
            </a:r>
            <a:r>
              <a:rPr lang="ar-IQ" sz="1400" b="1" dirty="0" smtClean="0"/>
              <a:t>والاتصالات </a:t>
            </a:r>
            <a:r>
              <a:rPr lang="ar-IQ" sz="1400" b="1" dirty="0"/>
              <a:t>كل هذا ادى الى تسهيل عمل الشركات وتسهيل على المستهلكين شراء المنتجات والخدمات في جميع أنحاء العالم. مثال على </a:t>
            </a:r>
            <a:r>
              <a:rPr lang="ar-IQ" sz="1400" b="1" dirty="0" smtClean="0"/>
              <a:t>ذا لك </a:t>
            </a:r>
            <a:r>
              <a:rPr lang="ar-IQ" sz="1400" b="1" dirty="0"/>
              <a:t>أنه من الطبيعي الحصول فاكهة الكيوي من نيوزيلندا والبرتقال من جنوب إفريقيا ، وفي مجال الخدمات نجد أنه من الطبيعي الوصول إلى </a:t>
            </a:r>
            <a:r>
              <a:rPr lang="ar-IQ" sz="1400" b="1" dirty="0" smtClean="0"/>
              <a:t>الأموال </a:t>
            </a:r>
            <a:r>
              <a:rPr lang="ar-IQ" sz="1400" b="1" dirty="0"/>
              <a:t>في جميع أنحاء العالم أو الهاتف من أي مكان دون وجود صعوبات. كما جعلت العولمة انفتاح الدول نحو مختلف الثقافات. ادى ظهور العولمة الى تغير كبير في بيئة </a:t>
            </a:r>
            <a:r>
              <a:rPr lang="ar-IQ" sz="1400" b="1" dirty="0" smtClean="0"/>
              <a:t>الأعمال </a:t>
            </a:r>
            <a:r>
              <a:rPr lang="ar-IQ" sz="1400" b="1" dirty="0"/>
              <a:t>في القرن الحادي والعشرين حيث تمتلك الشركات خطوط إنتاج وخدمات متعددة وتعمل في مناطق جغرافية متعددة مع ماليين الزبائن ، </a:t>
            </a:r>
          </a:p>
        </p:txBody>
      </p:sp>
    </p:spTree>
    <p:extLst>
      <p:ext uri="{BB962C8B-B14F-4D97-AF65-F5344CB8AC3E}">
        <p14:creationId xmlns:p14="http://schemas.microsoft.com/office/powerpoint/2010/main" val="4197461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09600"/>
            <a:ext cx="8229600" cy="4525963"/>
          </a:xfrm>
        </p:spPr>
        <p:txBody>
          <a:bodyPr>
            <a:normAutofit/>
          </a:bodyPr>
          <a:lstStyle/>
          <a:p>
            <a:pPr marL="109728" indent="0" algn="just">
              <a:buNone/>
            </a:pPr>
            <a:r>
              <a:rPr lang="ar-IQ" sz="1600" b="1" dirty="0"/>
              <a:t>على سبيل المثال شركة </a:t>
            </a:r>
            <a:r>
              <a:rPr lang="en-US" sz="1600" b="1" dirty="0"/>
              <a:t>Anglo </a:t>
            </a:r>
            <a:r>
              <a:rPr lang="ar-IQ" sz="1600" b="1" dirty="0"/>
              <a:t>هولندية: في أي يوم يستخدم منتجاتها 2 مليار شخص في مختلف انحاء العالم. يوجد </a:t>
            </a:r>
            <a:r>
              <a:rPr lang="ar-IQ" sz="1600" b="1" dirty="0" smtClean="0"/>
              <a:t>الآن </a:t>
            </a:r>
            <a:r>
              <a:rPr lang="ar-IQ" sz="1600" b="1" dirty="0"/>
              <a:t>شركات عالمية أكثر من أي وقت آخر في تاريخ العالم. تكونت ُ و عديد من الشركات على مستوى العالم تهدف إلى اكتساب ميزة تنافسية كبيرة من استخدام الموارد وبيع منتجاتها في جميع انحاء العالم بدون حدود. بحلول عام 2025 ، سيصل إجمالي </a:t>
            </a:r>
            <a:r>
              <a:rPr lang="ar-IQ" sz="1600" b="1" dirty="0" smtClean="0"/>
              <a:t>الاستهلاك </a:t>
            </a:r>
            <a:r>
              <a:rPr lang="ar-IQ" sz="1600" b="1" dirty="0"/>
              <a:t>السنوي في </a:t>
            </a:r>
            <a:r>
              <a:rPr lang="ar-IQ" sz="1600" b="1" dirty="0" smtClean="0"/>
              <a:t>الأسواق </a:t>
            </a:r>
            <a:r>
              <a:rPr lang="ar-IQ" sz="1600" b="1" dirty="0"/>
              <a:t>الناشئة إلى 30 تريليون </a:t>
            </a:r>
            <a:r>
              <a:rPr lang="ar-IQ" sz="1600" b="1" dirty="0" smtClean="0"/>
              <a:t>دولار </a:t>
            </a:r>
            <a:r>
              <a:rPr lang="ar-IQ" sz="1600" b="1" dirty="0"/>
              <a:t>، وسيساهم بأكثر من 70 % من نمو الناتج المحلي </a:t>
            </a:r>
            <a:r>
              <a:rPr lang="ar-IQ" sz="1600" b="1" dirty="0" smtClean="0"/>
              <a:t>الإجمالي </a:t>
            </a:r>
            <a:r>
              <a:rPr lang="ar-IQ" sz="1600" b="1" dirty="0"/>
              <a:t>العالمي</a:t>
            </a:r>
            <a:r>
              <a:rPr lang="ar-IQ" sz="1600" b="1" dirty="0" smtClean="0"/>
              <a:t>.   </a:t>
            </a:r>
          </a:p>
          <a:p>
            <a:pPr algn="just"/>
            <a:r>
              <a:rPr lang="ar-IQ" sz="1600" b="1" dirty="0" smtClean="0"/>
              <a:t>3- المسؤولية الاجتماعية </a:t>
            </a:r>
            <a:r>
              <a:rPr lang="ar-IQ" sz="1600" b="1" dirty="0"/>
              <a:t>يتطلب </a:t>
            </a:r>
            <a:r>
              <a:rPr lang="ar-IQ" sz="1600" b="1" dirty="0" smtClean="0"/>
              <a:t>الاهتمام </a:t>
            </a:r>
            <a:r>
              <a:rPr lang="ar-IQ" sz="1600" b="1" dirty="0"/>
              <a:t>الى زيادة الفقر في المجتمعات والتلوث الهواء والماء وتغير المناخ والحروب. يتحمل القطاع الخاص المسؤولية </a:t>
            </a:r>
            <a:r>
              <a:rPr lang="ar-IQ" sz="1600" b="1" dirty="0" smtClean="0"/>
              <a:t>الاجتماعية </a:t>
            </a:r>
            <a:r>
              <a:rPr lang="ar-IQ" sz="1600" b="1" dirty="0"/>
              <a:t>لتحسين الظروف المعيشة ، وقد ركزت الشركات في جميع أنحاء العالم دور المسؤولية </a:t>
            </a:r>
            <a:r>
              <a:rPr lang="ar-IQ" sz="1600" b="1" dirty="0" smtClean="0"/>
              <a:t>الاجتماعية </a:t>
            </a:r>
            <a:r>
              <a:rPr lang="ar-IQ" sz="1600" b="1" dirty="0"/>
              <a:t>.وبما ان تأثيرات التسويق تمتد إلى المجتمع ككل ، يجب على المسوقين النظر في المجال </a:t>
            </a:r>
            <a:r>
              <a:rPr lang="ar-IQ" sz="1600" b="1" dirty="0" smtClean="0"/>
              <a:t>الأخلاقي </a:t>
            </a:r>
            <a:r>
              <a:rPr lang="ar-IQ" sz="1600" b="1" dirty="0"/>
              <a:t>والبيئي والقانوني </a:t>
            </a:r>
            <a:r>
              <a:rPr lang="ar-IQ" sz="1600" b="1" dirty="0" smtClean="0"/>
              <a:t>والاجتماعي لأنشطتهم </a:t>
            </a:r>
            <a:r>
              <a:rPr lang="ar-IQ" sz="1600" b="1" dirty="0"/>
              <a:t>. توضح الرؤية التسويقية كيف تحتاج الشركات إلى التغيير للقيام بذلك. وبالتالي فإن مهمة المنظمة هي تحديد احتياجات ورغبات ومصالح </a:t>
            </a:r>
            <a:r>
              <a:rPr lang="ar-IQ" sz="1600" b="1" dirty="0" smtClean="0"/>
              <a:t>الأسواق </a:t>
            </a:r>
            <a:r>
              <a:rPr lang="ar-IQ" sz="1600" b="1" dirty="0"/>
              <a:t>المستهدفة </a:t>
            </a:r>
            <a:r>
              <a:rPr lang="ar-IQ" sz="1600" b="1" dirty="0" smtClean="0"/>
              <a:t>وتلبية </a:t>
            </a:r>
            <a:r>
              <a:rPr lang="ar-IQ" sz="1600" b="1" dirty="0"/>
              <a:t>هذه </a:t>
            </a:r>
            <a:r>
              <a:rPr lang="ar-IQ" sz="1600" b="1" dirty="0" smtClean="0"/>
              <a:t>الاحتياجات </a:t>
            </a:r>
            <a:r>
              <a:rPr lang="ar-IQ" sz="1600" b="1" dirty="0"/>
              <a:t>بشكل أكثر فعالية وكفاءة من المنافسين مع الحفاظ على رفاهية المستهلكين والمجتمع على المدى الطويل أو تعزيزها. </a:t>
            </a:r>
          </a:p>
          <a:p>
            <a:pPr algn="just"/>
            <a:endParaRPr lang="ar-IQ" sz="1600" dirty="0"/>
          </a:p>
        </p:txBody>
      </p:sp>
    </p:spTree>
    <p:extLst>
      <p:ext uri="{BB962C8B-B14F-4D97-AF65-F5344CB8AC3E}">
        <p14:creationId xmlns:p14="http://schemas.microsoft.com/office/powerpoint/2010/main" val="4288743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066800"/>
            <a:ext cx="8686800" cy="5638800"/>
          </a:xfrm>
        </p:spPr>
        <p:txBody>
          <a:bodyPr>
            <a:noAutofit/>
          </a:bodyPr>
          <a:lstStyle/>
          <a:p>
            <a:pPr algn="just"/>
            <a:r>
              <a:rPr lang="ar-IQ" sz="1600" b="1" dirty="0"/>
              <a:t>يعتقد فيليب </a:t>
            </a:r>
            <a:r>
              <a:rPr lang="ar-IQ" sz="1600" b="1" dirty="0" err="1"/>
              <a:t>كوتلر</a:t>
            </a:r>
            <a:r>
              <a:rPr lang="ar-IQ" sz="1600" b="1" dirty="0"/>
              <a:t> أن اليوم الزبائن يريدون من المسوقين ان يعرفوا أن احتياجاتهم الناس تتجاوز مجرد </a:t>
            </a:r>
            <a:r>
              <a:rPr lang="ar-IQ" sz="1600" b="1" dirty="0" smtClean="0"/>
              <a:t>الاستهلاك. </a:t>
            </a:r>
            <a:r>
              <a:rPr lang="ar-IQ" sz="1600" b="1" dirty="0"/>
              <a:t>وبالتالي يتميز التسويق الناجح بعنصره البشري أو العاطفي. يقول المؤلف فيليب </a:t>
            </a:r>
            <a:r>
              <a:rPr lang="ar-IQ" sz="1600" b="1" dirty="0" err="1"/>
              <a:t>كوتلر</a:t>
            </a:r>
            <a:r>
              <a:rPr lang="ar-IQ" sz="1600" b="1" dirty="0"/>
              <a:t> ، قد نقلتنا إلى ما وراء النماذج التي تركز حول المنتج والتي تركز حول المستهلك في الماضي. هناك توجه جديد هو زيادة مشاركة المستهلك والتسويق المشترك بين البائع والمشتري وظهور العولمة• . نحن نعيش مع تطور تكنولوجي مستمر - و </a:t>
            </a:r>
            <a:r>
              <a:rPr lang="ar-IQ" sz="1600" b="1" dirty="0" smtClean="0"/>
              <a:t>انترنت منخفض </a:t>
            </a:r>
            <a:r>
              <a:rPr lang="ar-IQ" sz="1600" b="1" dirty="0"/>
              <a:t>التكلفة وأجهزة كمبيوتر وهواتف محمولة بسعر مناسب وخدمات وأنظمة مفتوحة ، و ان وسائل التواصل </a:t>
            </a:r>
            <a:r>
              <a:rPr lang="ar-IQ" sz="1600" b="1" dirty="0" smtClean="0"/>
              <a:t>الاجتماعي </a:t>
            </a:r>
            <a:r>
              <a:rPr lang="ar-IQ" sz="1600" b="1" dirty="0"/>
              <a:t>، مثل </a:t>
            </a:r>
            <a:r>
              <a:rPr lang="en-US" sz="1600" b="1" dirty="0"/>
              <a:t>Facebook </a:t>
            </a:r>
            <a:r>
              <a:rPr lang="ar-IQ" sz="1600" b="1" dirty="0"/>
              <a:t>و </a:t>
            </a:r>
            <a:r>
              <a:rPr lang="en-US" sz="1600" b="1" dirty="0"/>
              <a:t>Wikipedia، </a:t>
            </a:r>
            <a:r>
              <a:rPr lang="ar-IQ" sz="1600" b="1" dirty="0"/>
              <a:t>غيرت الطريقة التي يعمل بها المسوقين ويتفاعلون بها مع المستهلكين. •يمكن أن يكون للعالمات التجارية المرتبطة بالثقافة </a:t>
            </a:r>
            <a:r>
              <a:rPr lang="ar-IQ" sz="1600" b="1" dirty="0" smtClean="0"/>
              <a:t>تأثير </a:t>
            </a:r>
            <a:r>
              <a:rPr lang="ar-IQ" sz="1600" b="1" dirty="0"/>
              <a:t>بعيد المدى. قد تضع العالمة التجارية الثقافية نفسها كبديل محلي لعالمة تجارية عالمية ذات معايير بيئية غير مناسبة. • يشكل المبدعين بشكل متزايد العمود الفقري </a:t>
            </a:r>
            <a:r>
              <a:rPr lang="ar-IQ" sz="1600" b="1" dirty="0" smtClean="0"/>
              <a:t>للاقتصادات </a:t>
            </a:r>
            <a:r>
              <a:rPr lang="ar-IQ" sz="1600" b="1" dirty="0"/>
              <a:t>المتقدمة. يمكن أن يساعد التسويق </a:t>
            </a:r>
            <a:r>
              <a:rPr lang="ar-IQ" sz="1600" b="1" dirty="0" smtClean="0"/>
              <a:t>الآن </a:t>
            </a:r>
            <a:r>
              <a:rPr lang="ar-IQ" sz="1600" b="1" dirty="0"/>
              <a:t>الشركات على </a:t>
            </a:r>
            <a:r>
              <a:rPr lang="ar-IQ" sz="1600" b="1" dirty="0" smtClean="0"/>
              <a:t>الاستفادة </a:t>
            </a:r>
            <a:r>
              <a:rPr lang="ar-IQ" sz="1600" b="1" dirty="0"/>
              <a:t>من </a:t>
            </a:r>
            <a:r>
              <a:rPr lang="ar-IQ" sz="1600" b="1" dirty="0" smtClean="0"/>
              <a:t>الإبداع </a:t>
            </a:r>
            <a:r>
              <a:rPr lang="ar-IQ" sz="1600" b="1" dirty="0"/>
              <a:t>من </a:t>
            </a:r>
            <a:r>
              <a:rPr lang="ar-IQ" sz="1600" b="1" dirty="0" smtClean="0"/>
              <a:t>خلال </a:t>
            </a:r>
            <a:r>
              <a:rPr lang="ar-IQ" sz="1600" b="1" dirty="0"/>
              <a:t>غرس قيم التسويق في ثقافة الشركة ورؤيتها ورسالتها. يعتقد فيليب </a:t>
            </a:r>
            <a:r>
              <a:rPr lang="ar-IQ" sz="1600" b="1" dirty="0" err="1"/>
              <a:t>كوتلر</a:t>
            </a:r>
            <a:r>
              <a:rPr lang="ar-IQ" sz="1600" b="1" dirty="0"/>
              <a:t> أن مستقبل التسويق سيكون ا ً أفقي : من المستهلك إلى المستهلك. يشعرون أن </a:t>
            </a:r>
            <a:r>
              <a:rPr lang="ar-IQ" sz="1600" b="1" dirty="0" smtClean="0"/>
              <a:t>الانكماش الاقتصادي الأخير </a:t>
            </a:r>
            <a:r>
              <a:rPr lang="ar-IQ" sz="1600" b="1" dirty="0"/>
              <a:t>لم يعزز الثقة في السوق وأن الزبائن يتجهون </a:t>
            </a:r>
            <a:r>
              <a:rPr lang="ar-IQ" sz="1600" b="1" dirty="0" smtClean="0"/>
              <a:t>الآن </a:t>
            </a:r>
            <a:r>
              <a:rPr lang="ar-IQ" sz="1600" b="1" dirty="0"/>
              <a:t>بشكل متزايد إلى بعضهم البعض للحصول على مشورة ومعلومات موثوقة عند اختيار المنتجات والخدمات. لقد غيرت هذه القوى الثالث - التكنولوجيا والعولمة والمسؤولية </a:t>
            </a:r>
            <a:r>
              <a:rPr lang="ar-IQ" sz="1600" b="1" dirty="0" smtClean="0"/>
              <a:t>الاجتماعية </a:t>
            </a:r>
            <a:r>
              <a:rPr lang="ar-IQ" sz="1600" b="1" dirty="0"/>
              <a:t>- السوق بشكل كبير ، ومكنت </a:t>
            </a:r>
            <a:r>
              <a:rPr lang="ar-IQ" sz="1600" b="1" dirty="0" smtClean="0"/>
              <a:t> </a:t>
            </a:r>
            <a:r>
              <a:rPr lang="ar-IQ" sz="1600" b="1" dirty="0"/>
              <a:t>المستهلكين والشركات من تطوير قدرات جديدة. يتم </a:t>
            </a:r>
            <a:r>
              <a:rPr lang="ar-IQ" sz="1600" b="1" dirty="0" smtClean="0"/>
              <a:t>ايضاً </a:t>
            </a:r>
            <a:r>
              <a:rPr lang="ar-IQ" sz="1600" b="1" dirty="0"/>
              <a:t>أي تغيير متطلبات السوق من </a:t>
            </a:r>
            <a:r>
              <a:rPr lang="ar-IQ" sz="1600" b="1" dirty="0" smtClean="0"/>
              <a:t>خلال </a:t>
            </a:r>
            <a:r>
              <a:rPr lang="ar-IQ" sz="1600" b="1" dirty="0"/>
              <a:t>المنافسة الشديدة. بلغ معدل انتشار </a:t>
            </a:r>
            <a:r>
              <a:rPr lang="ar-IQ" sz="1600" b="1" dirty="0" smtClean="0"/>
              <a:t>الأنترنت </a:t>
            </a:r>
            <a:r>
              <a:rPr lang="ar-IQ" sz="1600" b="1" dirty="0"/>
              <a:t>في عام 2014 حوالي </a:t>
            </a:r>
            <a:r>
              <a:rPr lang="ar-IQ" sz="1600" b="1" dirty="0" smtClean="0"/>
              <a:t>70 ٪ وأكثر </a:t>
            </a:r>
            <a:r>
              <a:rPr lang="ar-IQ" sz="1600" b="1" dirty="0"/>
              <a:t>من ثلثي </a:t>
            </a:r>
            <a:r>
              <a:rPr lang="ar-IQ" sz="1600" b="1" dirty="0" smtClean="0"/>
              <a:t>الأسر٪68 تمتلك </a:t>
            </a:r>
            <a:r>
              <a:rPr lang="ar-IQ" sz="1600" b="1" dirty="0"/>
              <a:t>جهاز كمبيوتر. كان الوصول إلى الكمبيوتر هو </a:t>
            </a:r>
            <a:r>
              <a:rPr lang="ar-IQ" sz="1600" b="1" dirty="0" smtClean="0"/>
              <a:t>الأعلى </a:t>
            </a:r>
            <a:r>
              <a:rPr lang="ar-IQ" sz="1600" b="1" dirty="0"/>
              <a:t>في هولندا </a:t>
            </a:r>
            <a:r>
              <a:rPr lang="ar-IQ" sz="1600" b="1" dirty="0" smtClean="0"/>
              <a:t>(93 </a:t>
            </a:r>
            <a:r>
              <a:rPr lang="ar-IQ" sz="1600" b="1" dirty="0"/>
              <a:t>في </a:t>
            </a:r>
            <a:r>
              <a:rPr lang="ar-IQ" sz="1600" b="1" dirty="0" smtClean="0"/>
              <a:t>المائة) ( </a:t>
            </a:r>
            <a:r>
              <a:rPr lang="ar-IQ" sz="1600" b="1" dirty="0"/>
              <a:t>والسويد </a:t>
            </a:r>
            <a:r>
              <a:rPr lang="ar-IQ" sz="1600" b="1" dirty="0" smtClean="0"/>
              <a:t>91في المائة) و(الدنمارك 89 </a:t>
            </a:r>
            <a:r>
              <a:rPr lang="ar-IQ" sz="1600" b="1" dirty="0"/>
              <a:t>في </a:t>
            </a:r>
            <a:r>
              <a:rPr lang="ar-IQ" sz="1600" b="1" dirty="0" smtClean="0"/>
              <a:t>المائة) ، </a:t>
            </a:r>
            <a:r>
              <a:rPr lang="ar-IQ" sz="1600" b="1" dirty="0"/>
              <a:t>حيث تمتلك تسعة أسر من كل عشرة أجهزة كمبيوتر. كانت الملكية نادرة </a:t>
            </a:r>
            <a:r>
              <a:rPr lang="ar-IQ" sz="1600" b="1" dirty="0" smtClean="0"/>
              <a:t>في (بلغاريا 46 </a:t>
            </a:r>
            <a:r>
              <a:rPr lang="ar-IQ" sz="1600" b="1" dirty="0"/>
              <a:t>في </a:t>
            </a:r>
            <a:r>
              <a:rPr lang="ar-IQ" sz="1600" b="1" dirty="0" smtClean="0"/>
              <a:t>المائة) و( </a:t>
            </a:r>
            <a:r>
              <a:rPr lang="ar-IQ" sz="1600" b="1" dirty="0"/>
              <a:t>واليونان </a:t>
            </a:r>
            <a:r>
              <a:rPr lang="ar-IQ" sz="1600" b="1" dirty="0" smtClean="0"/>
              <a:t>47 </a:t>
            </a:r>
            <a:r>
              <a:rPr lang="ar-IQ" sz="1600" b="1" dirty="0"/>
              <a:t>في </a:t>
            </a:r>
            <a:r>
              <a:rPr lang="ar-IQ" sz="1600" b="1" dirty="0" smtClean="0"/>
              <a:t>المائة) و ( </a:t>
            </a:r>
            <a:r>
              <a:rPr lang="ar-IQ" sz="1600" b="1" dirty="0"/>
              <a:t>ورومانيا </a:t>
            </a:r>
            <a:r>
              <a:rPr lang="ar-IQ" sz="1600" b="1" dirty="0" smtClean="0"/>
              <a:t>52 </a:t>
            </a:r>
            <a:r>
              <a:rPr lang="ar-IQ" sz="1600" b="1" dirty="0"/>
              <a:t>في </a:t>
            </a:r>
            <a:r>
              <a:rPr lang="ar-IQ" sz="1600" b="1" dirty="0" smtClean="0"/>
              <a:t>المائة) و(البرتغال 53 </a:t>
            </a:r>
            <a:r>
              <a:rPr lang="ar-IQ" sz="1600" b="1" dirty="0"/>
              <a:t>في </a:t>
            </a:r>
            <a:r>
              <a:rPr lang="ar-IQ" sz="1600" b="1" dirty="0" smtClean="0"/>
              <a:t>المائة)( </a:t>
            </a:r>
            <a:r>
              <a:rPr lang="ar-IQ" sz="1600" b="1" dirty="0"/>
              <a:t>والمجر </a:t>
            </a:r>
            <a:r>
              <a:rPr lang="ar-IQ" sz="1600" b="1" dirty="0" smtClean="0"/>
              <a:t>55 </a:t>
            </a:r>
            <a:r>
              <a:rPr lang="ar-IQ" sz="1600" b="1" dirty="0"/>
              <a:t>في </a:t>
            </a:r>
            <a:r>
              <a:rPr lang="ar-IQ" sz="1600" b="1" dirty="0" smtClean="0"/>
              <a:t>المائة) .يوجد الآن </a:t>
            </a:r>
            <a:r>
              <a:rPr lang="ar-IQ" sz="1600" b="1" dirty="0"/>
              <a:t>جيل من المواطنين الذين اعتادوا على تكنولوجيا الكمبيوتر. هذا هو الجيل </a:t>
            </a:r>
            <a:r>
              <a:rPr lang="ar-IQ" sz="1600" b="1" dirty="0" smtClean="0"/>
              <a:t>الأول </a:t>
            </a:r>
            <a:r>
              <a:rPr lang="ar-IQ" sz="1600" b="1" dirty="0"/>
              <a:t>الذي لم يعد </a:t>
            </a:r>
            <a:r>
              <a:rPr lang="ar-IQ" sz="1600" b="1" dirty="0" smtClean="0"/>
              <a:t>الأنترنت </a:t>
            </a:r>
            <a:r>
              <a:rPr lang="ar-IQ" sz="1600" b="1" dirty="0"/>
              <a:t>وتكنولوجيا الهاتف المحمول ووسائل التواصل </a:t>
            </a:r>
            <a:r>
              <a:rPr lang="ar-IQ" sz="1600" b="1" dirty="0" smtClean="0"/>
              <a:t>الاجتماعي شيئا </a:t>
            </a:r>
            <a:r>
              <a:rPr lang="ar-IQ" sz="1600" b="1" dirty="0"/>
              <a:t>يتعين عليهم التكيف معه، </a:t>
            </a:r>
            <a:r>
              <a:rPr lang="ar-IQ" sz="1600" b="1" dirty="0" smtClean="0"/>
              <a:t>يأخذون الأنترنت </a:t>
            </a:r>
            <a:r>
              <a:rPr lang="ar-IQ" sz="1600" b="1" dirty="0"/>
              <a:t>كأمر مسلم به ، ويقبلون خدمات مثل البريد </a:t>
            </a:r>
            <a:r>
              <a:rPr lang="ar-IQ" sz="1600" b="1" dirty="0" smtClean="0"/>
              <a:t>الإلكتروني </a:t>
            </a:r>
            <a:r>
              <a:rPr lang="ar-IQ" sz="1600" b="1" dirty="0"/>
              <a:t>وويكيبيديا ومحركات البحث </a:t>
            </a:r>
            <a:r>
              <a:rPr lang="ar-IQ" sz="1600" b="1" dirty="0" smtClean="0"/>
              <a:t>وسكابي </a:t>
            </a:r>
            <a:r>
              <a:rPr lang="ar-IQ" sz="1600" b="1" dirty="0"/>
              <a:t>ووسائل </a:t>
            </a:r>
            <a:r>
              <a:rPr lang="ar-IQ" sz="1600" b="1" dirty="0" smtClean="0"/>
              <a:t>اتصال </a:t>
            </a:r>
            <a:r>
              <a:rPr lang="ar-IQ" sz="1600" b="1" dirty="0"/>
              <a:t>على </a:t>
            </a:r>
            <a:r>
              <a:rPr lang="ar-IQ" sz="1600" b="1" dirty="0" smtClean="0"/>
              <a:t>الإطلاق </a:t>
            </a:r>
            <a:r>
              <a:rPr lang="ar-IQ" sz="1600" b="1" dirty="0"/>
              <a:t>، </a:t>
            </a:r>
            <a:r>
              <a:rPr lang="ar-IQ" sz="1600" b="1" dirty="0" smtClean="0"/>
              <a:t>حيث </a:t>
            </a:r>
            <a:r>
              <a:rPr lang="ar-IQ" sz="1600" b="1" dirty="0"/>
              <a:t>التواصل </a:t>
            </a:r>
            <a:r>
              <a:rPr lang="ar-IQ" sz="1600" b="1" dirty="0" smtClean="0"/>
              <a:t>الاجتماعي </a:t>
            </a:r>
            <a:r>
              <a:rPr lang="ar-IQ" sz="1600" b="1" dirty="0"/>
              <a:t>مثل </a:t>
            </a:r>
            <a:r>
              <a:rPr lang="en-US" sz="1600" b="1" dirty="0"/>
              <a:t>Facebook </a:t>
            </a:r>
            <a:r>
              <a:rPr lang="ar-IQ" sz="1600" b="1" dirty="0"/>
              <a:t>و </a:t>
            </a:r>
            <a:r>
              <a:rPr lang="en-US" sz="1600" b="1" dirty="0"/>
              <a:t>YouTube . </a:t>
            </a:r>
            <a:r>
              <a:rPr lang="ar-IQ" sz="1600" b="1" dirty="0"/>
              <a:t>هذا هو الجيل </a:t>
            </a:r>
            <a:r>
              <a:rPr lang="ar-IQ" sz="1600" b="1" dirty="0" smtClean="0"/>
              <a:t>الأكثر </a:t>
            </a:r>
            <a:r>
              <a:rPr lang="ar-IQ" sz="1600" b="1" dirty="0"/>
              <a:t>تمتلك العديد من الدول </a:t>
            </a:r>
            <a:r>
              <a:rPr lang="ar-IQ" sz="1600" b="1" dirty="0" smtClean="0"/>
              <a:t>الأوروبية </a:t>
            </a:r>
            <a:r>
              <a:rPr lang="ar-IQ" sz="1600" b="1" dirty="0"/>
              <a:t>، بما في ذلك المملكة المتحدة ، هواتف محمولة أكثر من </a:t>
            </a:r>
            <a:r>
              <a:rPr lang="ar-IQ" sz="1600" b="1" dirty="0" smtClean="0"/>
              <a:t>الأشخاص. </a:t>
            </a:r>
            <a:r>
              <a:rPr lang="ar-IQ" sz="1600" b="1" dirty="0"/>
              <a:t>تتمتع أوروبا بمستويات عالية من استخدام </a:t>
            </a:r>
            <a:r>
              <a:rPr lang="ar-IQ" sz="1600" b="1" dirty="0" smtClean="0"/>
              <a:t>الإنترنت </a:t>
            </a:r>
            <a:r>
              <a:rPr lang="ar-IQ" sz="1600" b="1" dirty="0"/>
              <a:t>، حيث سجلت سبع دول في جميع أنحاء اوروبا دخول على </a:t>
            </a:r>
            <a:r>
              <a:rPr lang="ar-IQ" sz="1600" b="1" dirty="0" smtClean="0"/>
              <a:t>الأنترنت </a:t>
            </a:r>
            <a:r>
              <a:rPr lang="ar-IQ" sz="1600" b="1" dirty="0"/>
              <a:t>يزيد عن 90 في المائة وأكثر من نصف مليار شخص على </a:t>
            </a:r>
            <a:r>
              <a:rPr lang="ar-IQ" sz="1600" b="1" dirty="0" smtClean="0"/>
              <a:t>الإنترنت .</a:t>
            </a:r>
            <a:endParaRPr lang="ar-IQ" sz="1600" b="1" dirty="0"/>
          </a:p>
        </p:txBody>
      </p:sp>
      <p:sp>
        <p:nvSpPr>
          <p:cNvPr id="3" name="Title 2"/>
          <p:cNvSpPr>
            <a:spLocks noGrp="1"/>
          </p:cNvSpPr>
          <p:nvPr>
            <p:ph type="title"/>
          </p:nvPr>
        </p:nvSpPr>
        <p:spPr>
          <a:xfrm>
            <a:off x="457200" y="228600"/>
            <a:ext cx="8229600" cy="685800"/>
          </a:xfrm>
        </p:spPr>
        <p:txBody>
          <a:bodyPr>
            <a:normAutofit/>
          </a:bodyPr>
          <a:lstStyle/>
          <a:p>
            <a:pPr algn="r"/>
            <a:r>
              <a:rPr lang="ar-IQ" sz="2000" dirty="0">
                <a:solidFill>
                  <a:srgbClr val="FF0000"/>
                </a:solidFill>
              </a:rPr>
              <a:t>الوصول إلى التسويق</a:t>
            </a:r>
          </a:p>
        </p:txBody>
      </p:sp>
    </p:spTree>
    <p:extLst>
      <p:ext uri="{BB962C8B-B14F-4D97-AF65-F5344CB8AC3E}">
        <p14:creationId xmlns:p14="http://schemas.microsoft.com/office/powerpoint/2010/main" val="472210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17307"/>
            <a:ext cx="8229600" cy="5778693"/>
          </a:xfrm>
        </p:spPr>
        <p:txBody>
          <a:bodyPr>
            <a:normAutofit/>
          </a:bodyPr>
          <a:lstStyle/>
          <a:p>
            <a:pPr algn="just"/>
            <a:r>
              <a:rPr lang="ar-IQ" sz="1400" b="1" dirty="0"/>
              <a:t>يمكن للمستهلكين استخدام </a:t>
            </a:r>
            <a:r>
              <a:rPr lang="ar-IQ" sz="1400" b="1" dirty="0" smtClean="0"/>
              <a:t>الإنترنت </a:t>
            </a:r>
            <a:r>
              <a:rPr lang="ar-IQ" sz="1400" b="1" dirty="0"/>
              <a:t>كمعلومات قيمة و المساعدة في الشراء. من </a:t>
            </a:r>
            <a:r>
              <a:rPr lang="ar-IQ" sz="1400" b="1" dirty="0" smtClean="0"/>
              <a:t>المنزل أو </a:t>
            </a:r>
            <a:r>
              <a:rPr lang="ar-IQ" sz="1400" b="1" dirty="0"/>
              <a:t>المكتب أو الهاتف المحمول ، </a:t>
            </a:r>
            <a:r>
              <a:rPr lang="ar-IQ" sz="1400" b="1" dirty="0" smtClean="0"/>
              <a:t>و يمكنهم </a:t>
            </a:r>
            <a:r>
              <a:rPr lang="ar-IQ" sz="1400" b="1" dirty="0"/>
              <a:t>مقارنة </a:t>
            </a:r>
            <a:r>
              <a:rPr lang="ar-IQ" sz="1400" b="1" dirty="0" smtClean="0"/>
              <a:t>الأسعار </a:t>
            </a:r>
            <a:r>
              <a:rPr lang="ar-IQ" sz="1400" b="1" dirty="0"/>
              <a:t>والميزات ، والتشاور مع آراء المستخدمين وطلب السلع والخدمات عبر </a:t>
            </a:r>
            <a:r>
              <a:rPr lang="ar-IQ" sz="1400" b="1" dirty="0" smtClean="0"/>
              <a:t>الإنترنت </a:t>
            </a:r>
            <a:r>
              <a:rPr lang="ar-IQ" sz="1400" b="1" dirty="0"/>
              <a:t>من أي مكان في العالم ، على مدار 24 ساعة في اليوم . </a:t>
            </a:r>
            <a:r>
              <a:rPr lang="ar-IQ" sz="1400" b="1" dirty="0" smtClean="0"/>
              <a:t> </a:t>
            </a:r>
            <a:r>
              <a:rPr lang="ar-IQ" sz="1400" b="1" dirty="0"/>
              <a:t>وتجاوز العروض المحلية المحدودة وتحقيق توفير كبير في </a:t>
            </a:r>
            <a:r>
              <a:rPr lang="ar-IQ" sz="1400" b="1" dirty="0" smtClean="0"/>
              <a:t>الأسعار. اي يمكنهم المشاركة </a:t>
            </a:r>
            <a:r>
              <a:rPr lang="ar-IQ" sz="1400" b="1" dirty="0"/>
              <a:t>في </a:t>
            </a:r>
            <a:r>
              <a:rPr lang="ar-IQ" sz="1400" b="1" dirty="0" smtClean="0"/>
              <a:t>مجموع </a:t>
            </a:r>
            <a:r>
              <a:rPr lang="ar-IQ" sz="1400" b="1" dirty="0"/>
              <a:t>العر و ض المقدمة: مقارنة المنتجات في المتاجر ولكن الشراء عبر </a:t>
            </a:r>
            <a:r>
              <a:rPr lang="ar-IQ" sz="1400" b="1" dirty="0" smtClean="0"/>
              <a:t>الأنترنت. </a:t>
            </a:r>
            <a:r>
              <a:rPr lang="ar-IQ" sz="1400" b="1" dirty="0"/>
              <a:t>يستخدم المستهلك </a:t>
            </a:r>
            <a:r>
              <a:rPr lang="ar-IQ" sz="1400" b="1" dirty="0" smtClean="0"/>
              <a:t> دائماً ثلاثة </a:t>
            </a:r>
            <a:r>
              <a:rPr lang="ar-IQ" sz="1400" b="1" dirty="0"/>
              <a:t>أجهزة متصلة </a:t>
            </a:r>
            <a:r>
              <a:rPr lang="ar-IQ" sz="1400" b="1" dirty="0" smtClean="0"/>
              <a:t>يومياً </a:t>
            </a:r>
            <a:r>
              <a:rPr lang="ar-IQ" sz="1400" b="1" dirty="0"/>
              <a:t>ويتصل </a:t>
            </a:r>
            <a:r>
              <a:rPr lang="ar-IQ" sz="1400" b="1" dirty="0" smtClean="0"/>
              <a:t>بالإنترنت </a:t>
            </a:r>
            <a:r>
              <a:rPr lang="ar-IQ" sz="1400" b="1" dirty="0"/>
              <a:t>عدة مرات في اليوم ويفعل ذلك من </a:t>
            </a:r>
            <a:r>
              <a:rPr lang="ar-IQ" sz="1400" b="1" dirty="0" smtClean="0"/>
              <a:t>ثلاثة </a:t>
            </a:r>
            <a:r>
              <a:rPr lang="ar-IQ" sz="1400" b="1" dirty="0"/>
              <a:t>مواقع مختلفة على </a:t>
            </a:r>
            <a:r>
              <a:rPr lang="ar-IQ" sz="1400" b="1" dirty="0" smtClean="0"/>
              <a:t>الأقل. </a:t>
            </a:r>
            <a:r>
              <a:rPr lang="ar-IQ" sz="1400" b="1" dirty="0"/>
              <a:t>يمكن أن يمثل </a:t>
            </a:r>
            <a:r>
              <a:rPr lang="ar-IQ" sz="1400" b="1" dirty="0" smtClean="0"/>
              <a:t>هؤلاء </a:t>
            </a:r>
            <a:r>
              <a:rPr lang="ar-IQ" sz="1400" b="1" dirty="0"/>
              <a:t>المستهلكون ما يصل إلى 50 في المائة من السكان. تحتاج أقسام التسويق إلى التأكد من أن عملياتها يمكن أن تلبي ذلك من </a:t>
            </a:r>
            <a:r>
              <a:rPr lang="ar-IQ" sz="1400" b="1" dirty="0" smtClean="0"/>
              <a:t>خلال </a:t>
            </a:r>
            <a:r>
              <a:rPr lang="ar-IQ" sz="1400" b="1" dirty="0"/>
              <a:t>تخصيص الميزانيات عبر العديد من التقنيات ووسائل </a:t>
            </a:r>
            <a:r>
              <a:rPr lang="ar-IQ" sz="1400" b="1" dirty="0" smtClean="0"/>
              <a:t>الاتصال </a:t>
            </a:r>
            <a:r>
              <a:rPr lang="ar-IQ" sz="1400" b="1" dirty="0"/>
              <a:t>أينما كان المستهلكون يتحدثون أو يتواصلون أو يستمعون أو يشاهدون. يمكن للمستهلكين البحث والتواصل والشراء أثناء التصفح و يقوم المستهلكين بشكل متزايد بدمج الهواتف الذكية </a:t>
            </a:r>
            <a:r>
              <a:rPr lang="ar-IQ" sz="1400" b="1" dirty="0" smtClean="0"/>
              <a:t>والأجهزة الإلكترونية </a:t>
            </a:r>
            <a:r>
              <a:rPr lang="ar-IQ" sz="1400" b="1" dirty="0"/>
              <a:t>في حياتهم اليومية. وجدت إحدى الدراسات أن غالبية مالكين الهواتف الذكية في أوروبا يستخدمون أجهزتهم للبحث عن المنتجات </a:t>
            </a:r>
            <a:r>
              <a:rPr lang="ar-IQ" sz="1400" b="1" dirty="0" smtClean="0"/>
              <a:t>و اجراء عمليات </a:t>
            </a:r>
            <a:r>
              <a:rPr lang="ar-IQ" sz="1400" b="1" dirty="0"/>
              <a:t>الشراء. يوجد هاتف محمول واحد لكل شخصين على هذا الكوكب أو هاتف ذكي واحد لكل 5.4 شخص. وهناك هواتف يتم بيعها كل يوم أكثر من عدد </a:t>
            </a:r>
            <a:r>
              <a:rPr lang="ar-IQ" sz="1400" b="1" dirty="0" smtClean="0"/>
              <a:t>الأطفال المولودين يومياً </a:t>
            </a:r>
            <a:r>
              <a:rPr lang="ar-IQ" sz="1400" b="1" dirty="0"/>
              <a:t>. يمكن للمستهلكين </a:t>
            </a:r>
            <a:r>
              <a:rPr lang="ar-IQ" sz="1400" b="1" dirty="0" smtClean="0"/>
              <a:t>الاستفادة </a:t>
            </a:r>
            <a:r>
              <a:rPr lang="ar-IQ" sz="1400" b="1" dirty="0"/>
              <a:t>من وسائل التواصل </a:t>
            </a:r>
            <a:r>
              <a:rPr lang="ar-IQ" sz="1400" b="1" dirty="0" smtClean="0"/>
              <a:t>الاجتماعي </a:t>
            </a:r>
            <a:r>
              <a:rPr lang="ar-IQ" sz="1400" b="1" dirty="0"/>
              <a:t>لمشاركة </a:t>
            </a:r>
            <a:r>
              <a:rPr lang="ar-IQ" sz="1400" b="1" dirty="0" smtClean="0"/>
              <a:t>الآراء </a:t>
            </a:r>
            <a:r>
              <a:rPr lang="ar-IQ" sz="1400" b="1" dirty="0"/>
              <a:t>والتعبير عن احتياجاتهم. </a:t>
            </a:r>
            <a:r>
              <a:rPr lang="ar-IQ" sz="1400" b="1" dirty="0" smtClean="0"/>
              <a:t>بدلاً </a:t>
            </a:r>
            <a:r>
              <a:rPr lang="ar-IQ" sz="1400" b="1" dirty="0"/>
              <a:t>من تقديم الشركات المعلومات للزبائن –واعطاء المعلومات من </a:t>
            </a:r>
            <a:r>
              <a:rPr lang="ar-IQ" sz="1400" b="1" dirty="0" smtClean="0"/>
              <a:t>الأعلى </a:t>
            </a:r>
            <a:r>
              <a:rPr lang="ar-IQ" sz="1400" b="1" dirty="0"/>
              <a:t>الى </a:t>
            </a:r>
            <a:r>
              <a:rPr lang="ar-IQ" sz="1400" b="1" dirty="0" smtClean="0"/>
              <a:t>الأسفل </a:t>
            </a:r>
            <a:r>
              <a:rPr lang="ar-IQ" sz="1400" b="1" dirty="0"/>
              <a:t>- يريد </a:t>
            </a:r>
            <a:r>
              <a:rPr lang="ar-IQ" sz="1400" b="1" dirty="0" smtClean="0"/>
              <a:t>الأفراد </a:t>
            </a:r>
            <a:r>
              <a:rPr lang="ar-IQ" sz="1400" b="1" dirty="0"/>
              <a:t>عبر </a:t>
            </a:r>
            <a:r>
              <a:rPr lang="ar-IQ" sz="1400" b="1" dirty="0" smtClean="0"/>
              <a:t>الأنترنت </a:t>
            </a:r>
            <a:r>
              <a:rPr lang="ar-IQ" sz="1400" b="1" dirty="0"/>
              <a:t>اكتشاف أشياء </a:t>
            </a:r>
            <a:r>
              <a:rPr lang="ar-IQ" sz="1400" b="1" dirty="0" smtClean="0"/>
              <a:t>لأنفسهم </a:t>
            </a:r>
            <a:r>
              <a:rPr lang="ar-IQ" sz="1400" b="1" dirty="0"/>
              <a:t>ثم مشاركة اكتشافاتهم – بطريقة الحصول على المعلومات من أسفل إلى أعلى. يريد هذا الجيل </a:t>
            </a:r>
            <a:r>
              <a:rPr lang="ar-IQ" sz="1400" b="1" dirty="0" smtClean="0"/>
              <a:t>الاتصال </a:t>
            </a:r>
            <a:r>
              <a:rPr lang="ar-IQ" sz="1400" b="1" dirty="0"/>
              <a:t>والمشاركة ، وقد أنشأ </a:t>
            </a:r>
            <a:r>
              <a:rPr lang="ar-IQ" sz="1400" b="1" dirty="0" smtClean="0"/>
              <a:t>عالم </a:t>
            </a:r>
            <a:r>
              <a:rPr lang="ar-IQ" sz="1400" b="1" dirty="0"/>
              <a:t>عبر </a:t>
            </a:r>
            <a:r>
              <a:rPr lang="ar-IQ" sz="1400" b="1" dirty="0" smtClean="0"/>
              <a:t>الإنترنت </a:t>
            </a:r>
            <a:r>
              <a:rPr lang="ar-IQ" sz="1400" b="1" dirty="0"/>
              <a:t>يعمل بدون حدود. يسمح المحتوى الذي ينشئه المستخدمين للزبائن بالتعبير عن أنفسهم عبر </a:t>
            </a:r>
            <a:r>
              <a:rPr lang="ar-IQ" sz="1400" b="1" dirty="0" smtClean="0"/>
              <a:t>الأنترنت. </a:t>
            </a:r>
            <a:r>
              <a:rPr lang="ar-IQ" sz="1400" b="1" dirty="0"/>
              <a:t>كان هذا التقدم بفضل الوسائل الحديثة وجود الكاميرات الرقمية في كل مكان وهواتف الذكية. يقدم المستهلكين </a:t>
            </a:r>
            <a:r>
              <a:rPr lang="ar-IQ" sz="1400" b="1" dirty="0" smtClean="0"/>
              <a:t>الأن </a:t>
            </a:r>
            <a:r>
              <a:rPr lang="ar-IQ" sz="1400" b="1" dirty="0"/>
              <a:t>توصيات واستعراضات وتقييمات لم </a:t>
            </a:r>
            <a:r>
              <a:rPr lang="ar-IQ" sz="1400" b="1" dirty="0" smtClean="0"/>
              <a:t>يسبق </a:t>
            </a:r>
            <a:r>
              <a:rPr lang="ar-IQ" sz="1400" b="1" dirty="0"/>
              <a:t>لها مثيل. في الوقت الحالي اكثر من60 في المائة في التسوق عبر المنصات </a:t>
            </a:r>
            <a:r>
              <a:rPr lang="ar-IQ" sz="1400" b="1" dirty="0" smtClean="0"/>
              <a:t>الإلكترونية </a:t>
            </a:r>
            <a:r>
              <a:rPr lang="ar-IQ" sz="1400" b="1" dirty="0"/>
              <a:t>ومن </a:t>
            </a:r>
            <a:r>
              <a:rPr lang="ar-IQ" sz="1400" b="1" dirty="0" smtClean="0"/>
              <a:t>خلال </a:t>
            </a:r>
            <a:r>
              <a:rPr lang="ar-IQ" sz="1400" b="1" dirty="0"/>
              <a:t>مواقع الشبكات </a:t>
            </a:r>
            <a:r>
              <a:rPr lang="ar-IQ" sz="1400" b="1" dirty="0" smtClean="0"/>
              <a:t>الاجتماعية والذي </a:t>
            </a:r>
            <a:r>
              <a:rPr lang="ar-IQ" sz="1400" b="1" dirty="0"/>
              <a:t>يستخدمها الزبائن في البحث عن المنتجات أو الخدمات عبر </a:t>
            </a:r>
            <a:r>
              <a:rPr lang="ar-IQ" sz="1400" b="1" dirty="0" smtClean="0"/>
              <a:t>الأنترنت </a:t>
            </a:r>
            <a:r>
              <a:rPr lang="ar-IQ" sz="1400" b="1" dirty="0"/>
              <a:t>قبل الشراء. يرى المستهلكون أن شركاتهم المفضلة هي ورش عمل يمكن من </a:t>
            </a:r>
            <a:r>
              <a:rPr lang="ar-IQ" sz="1400" b="1" dirty="0" smtClean="0"/>
              <a:t>خلالها استخلاص </a:t>
            </a:r>
            <a:r>
              <a:rPr lang="ar-IQ" sz="1400" b="1" dirty="0"/>
              <a:t>العروض التي يريدونها. من </a:t>
            </a:r>
            <a:r>
              <a:rPr lang="ar-IQ" sz="1400" b="1" dirty="0" smtClean="0"/>
              <a:t>خلال </a:t>
            </a:r>
            <a:r>
              <a:rPr lang="ar-IQ" sz="1400" b="1" dirty="0"/>
              <a:t>مشاركة افكارهم مع الشركة ، يمكنهم تلقي </a:t>
            </a:r>
            <a:r>
              <a:rPr lang="ar-IQ" sz="1400" b="1" dirty="0" smtClean="0"/>
              <a:t>الاتصالات </a:t>
            </a:r>
            <a:r>
              <a:rPr lang="ar-IQ" sz="1400" b="1" dirty="0"/>
              <a:t>المتعلقة بالتسويق والمبيعات والخصومات والقوائم والصفقات الخاصة </a:t>
            </a:r>
            <a:r>
              <a:rPr lang="ar-IQ" sz="1400" b="1" dirty="0" smtClean="0"/>
              <a:t>الأخرى. </a:t>
            </a:r>
            <a:r>
              <a:rPr lang="ar-IQ" sz="1400" b="1" dirty="0"/>
              <a:t>باستخدام الهواتف الذكية ، يمكنهم مسح الرموز الشريطية ورموز </a:t>
            </a:r>
            <a:r>
              <a:rPr lang="en-US" sz="1400" b="1" dirty="0"/>
              <a:t>QR </a:t>
            </a:r>
            <a:r>
              <a:rPr lang="ar-IQ" sz="1400" b="1" dirty="0" smtClean="0"/>
              <a:t>الاستجابة السريعة للوصول </a:t>
            </a:r>
            <a:r>
              <a:rPr lang="ar-IQ" sz="1400" b="1" dirty="0"/>
              <a:t>إلى موقع الويب الخاص </a:t>
            </a:r>
            <a:r>
              <a:rPr lang="ar-IQ" sz="1400" b="1" dirty="0" smtClean="0"/>
              <a:t>بالعلامة </a:t>
            </a:r>
            <a:r>
              <a:rPr lang="ar-IQ" sz="1400" b="1" dirty="0"/>
              <a:t>التجارية وغيرها من المعلومات. يمكن للمستهلكين رفض </a:t>
            </a:r>
            <a:r>
              <a:rPr lang="ar-IQ" sz="1400" b="1" dirty="0" smtClean="0"/>
              <a:t>الإعلانات </a:t>
            </a:r>
            <a:r>
              <a:rPr lang="ar-IQ" sz="1400" b="1" dirty="0"/>
              <a:t>التي يرون أنها غير مناسبة. يمكن أن يكون المستهلكين اليوم أقل </a:t>
            </a:r>
            <a:r>
              <a:rPr lang="ar-IQ" sz="1400" b="1" dirty="0" smtClean="0"/>
              <a:t>تسامحاً </a:t>
            </a:r>
            <a:r>
              <a:rPr lang="ar-IQ" sz="1400" b="1" dirty="0"/>
              <a:t>مع </a:t>
            </a:r>
            <a:r>
              <a:rPr lang="ar-IQ" sz="1400" b="1" dirty="0" smtClean="0"/>
              <a:t>الإعلانات </a:t>
            </a:r>
            <a:r>
              <a:rPr lang="ar-IQ" sz="1400" b="1" dirty="0"/>
              <a:t>غير المرغوب فيها. يمكنهم اختيار حجب الرسائل عبر </a:t>
            </a:r>
            <a:r>
              <a:rPr lang="ar-IQ" sz="1400" b="1" dirty="0" smtClean="0"/>
              <a:t>الأنترنت </a:t>
            </a:r>
            <a:r>
              <a:rPr lang="ar-IQ" sz="1400" b="1" dirty="0"/>
              <a:t>وتخطي </a:t>
            </a:r>
            <a:r>
              <a:rPr lang="ar-IQ" sz="1400" b="1" dirty="0" smtClean="0"/>
              <a:t>الإعلانات </a:t>
            </a:r>
            <a:r>
              <a:rPr lang="ar-IQ" sz="1400" b="1" dirty="0"/>
              <a:t>التجارية باستخدام </a:t>
            </a:r>
            <a:r>
              <a:rPr lang="ar-IQ" sz="1400" b="1" dirty="0" smtClean="0"/>
              <a:t>مسجات </a:t>
            </a:r>
            <a:r>
              <a:rPr lang="ar-IQ" sz="1400" b="1" dirty="0"/>
              <a:t>الفيديو الرقمية الخاصة بهم وتجنب نداءات </a:t>
            </a:r>
            <a:r>
              <a:rPr lang="ar-IQ" sz="1400" b="1" dirty="0" smtClean="0"/>
              <a:t>الإعلان </a:t>
            </a:r>
            <a:r>
              <a:rPr lang="ar-IQ" sz="1400" b="1" dirty="0"/>
              <a:t>عبر البريد أو عبر الهاتف. أفاد ما يقرب من ثلثي المستهلكين في أحد </a:t>
            </a:r>
            <a:r>
              <a:rPr lang="ar-IQ" sz="1400" b="1" dirty="0" smtClean="0"/>
              <a:t>الاستطلاعات </a:t>
            </a:r>
            <a:r>
              <a:rPr lang="ar-IQ" sz="1400" b="1" dirty="0"/>
              <a:t>أنهم </a:t>
            </a:r>
            <a:r>
              <a:rPr lang="ar-IQ" sz="1400" b="1" dirty="0" smtClean="0"/>
              <a:t>لا </a:t>
            </a:r>
            <a:r>
              <a:rPr lang="ar-IQ" sz="1400" b="1" dirty="0"/>
              <a:t>يحبون </a:t>
            </a:r>
            <a:r>
              <a:rPr lang="ar-IQ" sz="1400" b="1" dirty="0" smtClean="0"/>
              <a:t>الإعلان. </a:t>
            </a:r>
            <a:r>
              <a:rPr lang="ar-IQ" sz="1400" b="1" dirty="0"/>
              <a:t>أصبح المستهلكون أكثر ً ذكاء في مجال التسويق اليوم ، والعديد منهم يسخرون من جهود </a:t>
            </a:r>
            <a:r>
              <a:rPr lang="ar-IQ" sz="1400" b="1" dirty="0" smtClean="0"/>
              <a:t>الإعلان </a:t>
            </a:r>
            <a:r>
              <a:rPr lang="ar-IQ" sz="1400" b="1" dirty="0"/>
              <a:t>- تتواجد مئات </a:t>
            </a:r>
            <a:r>
              <a:rPr lang="ar-IQ" sz="1400" b="1" dirty="0" smtClean="0"/>
              <a:t>الإعلانات </a:t>
            </a:r>
            <a:r>
              <a:rPr lang="ar-IQ" sz="1400" b="1" dirty="0"/>
              <a:t>في اليوم ويتزايد الشك في تنفيذ </a:t>
            </a:r>
            <a:r>
              <a:rPr lang="ar-IQ" sz="1400" b="1" dirty="0" smtClean="0"/>
              <a:t>الأعمال. </a:t>
            </a:r>
            <a:r>
              <a:rPr lang="ar-IQ" sz="1400" b="1" dirty="0"/>
              <a:t>و يستطيع الطفل التعرف على شعارات العالمات التجارية ، ويشاهد الطفل العادي ما بين </a:t>
            </a:r>
            <a:r>
              <a:rPr lang="ar-IQ" sz="1400" b="1" dirty="0" smtClean="0"/>
              <a:t>20000 </a:t>
            </a:r>
            <a:r>
              <a:rPr lang="ar-IQ" sz="1400" b="1" dirty="0"/>
              <a:t>و </a:t>
            </a:r>
            <a:r>
              <a:rPr lang="ar-IQ" sz="1400" b="1" dirty="0" smtClean="0"/>
              <a:t>40000 إعلاناً ً </a:t>
            </a:r>
            <a:r>
              <a:rPr lang="ar-IQ" sz="1400" b="1" dirty="0"/>
              <a:t>سنوي . لم تعد الثقة في الشركات بنفس القوة ، مع عدم تصديق العديد من المستهلكين لما تقوله الشركات.</a:t>
            </a:r>
          </a:p>
        </p:txBody>
      </p:sp>
    </p:spTree>
    <p:extLst>
      <p:ext uri="{BB962C8B-B14F-4D97-AF65-F5344CB8AC3E}">
        <p14:creationId xmlns:p14="http://schemas.microsoft.com/office/powerpoint/2010/main" val="3747578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638800"/>
          </a:xfrm>
        </p:spPr>
        <p:txBody>
          <a:bodyPr>
            <a:noAutofit/>
          </a:bodyPr>
          <a:lstStyle/>
          <a:p>
            <a:pPr algn="just"/>
            <a:r>
              <a:rPr lang="ar-IQ" sz="1400" b="1" dirty="0" smtClean="0"/>
              <a:t>حققت </a:t>
            </a:r>
            <a:r>
              <a:rPr lang="ar-IQ" sz="1400" b="1" dirty="0"/>
              <a:t>التكنولوجيا والعولمة والمسؤولية </a:t>
            </a:r>
            <a:r>
              <a:rPr lang="ar-IQ" sz="1400" b="1" dirty="0" smtClean="0"/>
              <a:t>الاجتماعية </a:t>
            </a:r>
            <a:r>
              <a:rPr lang="ar-IQ" sz="1400" b="1" dirty="0"/>
              <a:t>مجموعة جديدة من القدرات لمساعدة الشركات على </a:t>
            </a:r>
            <a:r>
              <a:rPr lang="ar-IQ" sz="1400" b="1" dirty="0" smtClean="0"/>
              <a:t>الاستجابة </a:t>
            </a:r>
            <a:r>
              <a:rPr lang="ar-IQ" sz="1400" b="1" dirty="0"/>
              <a:t>والتكيف لمتطلبات السوق. </a:t>
            </a:r>
            <a:r>
              <a:rPr lang="ar-IQ" sz="1400" b="1" dirty="0" smtClean="0"/>
              <a:t> </a:t>
            </a:r>
            <a:r>
              <a:rPr lang="ar-IQ" sz="1400" b="1" dirty="0"/>
              <a:t>يمكن للشركات استخدام </a:t>
            </a:r>
            <a:r>
              <a:rPr lang="ar-IQ" sz="1400" b="1" dirty="0" smtClean="0"/>
              <a:t>الإنترنت </a:t>
            </a:r>
            <a:r>
              <a:rPr lang="ar-IQ" sz="1400" b="1" dirty="0"/>
              <a:t>كمصدر مهم للمعلومات والمبيعات بما في ذلك السلع المتمايزة بشكل فردي. يمكن أن يعرض على </a:t>
            </a:r>
            <a:r>
              <a:rPr lang="ar-IQ" sz="1400" b="1" dirty="0" smtClean="0"/>
              <a:t>الأنترنت </a:t>
            </a:r>
            <a:r>
              <a:rPr lang="ar-IQ" sz="1400" b="1" dirty="0"/>
              <a:t>المنتجات والخدمات والتاريخ وفلسفة العمل وفرص العمل والمعلومات </a:t>
            </a:r>
            <a:r>
              <a:rPr lang="ar-IQ" sz="1400" b="1" dirty="0" smtClean="0"/>
              <a:t>الأخرى </a:t>
            </a:r>
            <a:r>
              <a:rPr lang="ar-IQ" sz="1400" b="1" dirty="0"/>
              <a:t>التي تهم المستهلكين في جميع أنحاء العالم. نحن نعيش في عصر </a:t>
            </a:r>
            <a:r>
              <a:rPr lang="ar-IQ" sz="1400" b="1" dirty="0" smtClean="0"/>
              <a:t>تعدد </a:t>
            </a:r>
            <a:r>
              <a:rPr lang="ar-IQ" sz="1400" b="1" dirty="0"/>
              <a:t>الخيارات </a:t>
            </a:r>
            <a:r>
              <a:rPr lang="ar-IQ" sz="1400" b="1" dirty="0" smtClean="0"/>
              <a:t>، </a:t>
            </a:r>
            <a:r>
              <a:rPr lang="ar-IQ" sz="1400" b="1" dirty="0"/>
              <a:t>مع مئات الطرق لطلب فنجان قهوة ، وأكثر من 20 نكهة مختلفة من معجون </a:t>
            </a:r>
            <a:r>
              <a:rPr lang="ar-IQ" sz="1400" b="1" dirty="0" smtClean="0"/>
              <a:t>الأسنان </a:t>
            </a:r>
            <a:r>
              <a:rPr lang="ar-IQ" sz="1400" b="1" dirty="0"/>
              <a:t>، ومئات القنوات التلفزيونية . يمكن للشركات جمع معلومات أكثر دقة وتفصيل عن </a:t>
            </a:r>
            <a:r>
              <a:rPr lang="ar-IQ" sz="1400" b="1" dirty="0" smtClean="0"/>
              <a:t>الأسواق </a:t>
            </a:r>
            <a:r>
              <a:rPr lang="ar-IQ" sz="1400" b="1" dirty="0"/>
              <a:t>والزبائن والتوقعات والمنافسين. يمكن للمسوقين إجراء أبحاث تسويقية مبتكرة باستخدام </a:t>
            </a:r>
            <a:r>
              <a:rPr lang="ar-IQ" sz="1400" b="1" dirty="0" smtClean="0"/>
              <a:t>الأنترنت </a:t>
            </a:r>
            <a:r>
              <a:rPr lang="ar-IQ" sz="1400" b="1" dirty="0"/>
              <a:t>لترتيب مجموعات التركيز </a:t>
            </a:r>
            <a:r>
              <a:rPr lang="ar-IQ" sz="1400" b="1" dirty="0" smtClean="0"/>
              <a:t>وارسال الاستبيانات </a:t>
            </a:r>
            <a:r>
              <a:rPr lang="ar-IQ" sz="1400" b="1" dirty="0"/>
              <a:t>وجمع </a:t>
            </a:r>
            <a:r>
              <a:rPr lang="ar-IQ" sz="1400" b="1" dirty="0" smtClean="0"/>
              <a:t>البيانات الاولية </a:t>
            </a:r>
            <a:r>
              <a:rPr lang="ar-IQ" sz="1400" b="1" dirty="0"/>
              <a:t>بعدة طرق أخرى. يمكنهم تجميع معلومات حول مشتريات الزبائن ، </a:t>
            </a:r>
            <a:r>
              <a:rPr lang="ar-IQ" sz="1400" b="1" dirty="0" smtClean="0"/>
              <a:t>والتفضيلات </a:t>
            </a:r>
            <a:r>
              <a:rPr lang="ar-IQ" sz="1400" b="1" dirty="0"/>
              <a:t>، والتركيبة السكانية والربحية. تجمع </a:t>
            </a:r>
            <a:r>
              <a:rPr lang="en-US" sz="1400" b="1" dirty="0"/>
              <a:t>Netflix </a:t>
            </a:r>
            <a:r>
              <a:rPr lang="ar-IQ" sz="1400" b="1" dirty="0"/>
              <a:t>معلومات عن أكثر من 50 مليون مستخدم في 50 دولة مع حوالي 30 مليون مرة تشغيل في اليوم - حتى أنها تتعقب في كل مرة تقوم فيها بإرجاع الفيلم </a:t>
            </a:r>
            <a:r>
              <a:rPr lang="ar-IQ" sz="1400" b="1" dirty="0" smtClean="0"/>
              <a:t>وتقديمه سريعاً  وايقافه مؤقتاً تتعقب </a:t>
            </a:r>
            <a:r>
              <a:rPr lang="ar-IQ" sz="1400" b="1" dirty="0"/>
              <a:t>الشركة حوالي 4 </a:t>
            </a:r>
            <a:r>
              <a:rPr lang="ar-IQ" sz="1400" b="1" dirty="0" smtClean="0"/>
              <a:t>ملايين </a:t>
            </a:r>
            <a:r>
              <a:rPr lang="ar-IQ" sz="1400" b="1" dirty="0"/>
              <a:t>تقييم </a:t>
            </a:r>
            <a:r>
              <a:rPr lang="ar-IQ" sz="1400" b="1" dirty="0" smtClean="0"/>
              <a:t> يومياً </a:t>
            </a:r>
            <a:r>
              <a:rPr lang="ar-IQ" sz="1400" b="1" dirty="0"/>
              <a:t>و 3 </a:t>
            </a:r>
            <a:r>
              <a:rPr lang="ar-IQ" sz="1400" b="1" dirty="0" smtClean="0"/>
              <a:t>ملايين </a:t>
            </a:r>
            <a:r>
              <a:rPr lang="ar-IQ" sz="1400" b="1" dirty="0"/>
              <a:t>عملية بحث. </a:t>
            </a:r>
            <a:endParaRPr lang="ar-IQ" sz="1400" b="1" dirty="0" smtClean="0"/>
          </a:p>
          <a:p>
            <a:pPr algn="just"/>
            <a:r>
              <a:rPr lang="ar-IQ" sz="1400" b="1" dirty="0" smtClean="0"/>
              <a:t>جدول </a:t>
            </a:r>
            <a:r>
              <a:rPr lang="ar-IQ" sz="1400" b="1" dirty="0"/>
              <a:t>2.1 قدرات الشركة الجديدة </a:t>
            </a:r>
            <a:endParaRPr lang="ar-IQ" sz="1400" b="1" dirty="0" smtClean="0"/>
          </a:p>
          <a:p>
            <a:pPr algn="just"/>
            <a:r>
              <a:rPr lang="ar-IQ" sz="1400" b="1" dirty="0" smtClean="0"/>
              <a:t>يمكن </a:t>
            </a:r>
            <a:r>
              <a:rPr lang="ar-IQ" sz="1400" b="1" dirty="0"/>
              <a:t>استخدام </a:t>
            </a:r>
            <a:r>
              <a:rPr lang="ar-IQ" sz="1400" b="1" dirty="0" smtClean="0"/>
              <a:t>الإنترنت </a:t>
            </a:r>
            <a:r>
              <a:rPr lang="ar-IQ" sz="1400" b="1" dirty="0"/>
              <a:t>كمعلومات قوية ومصدر مبيعات</a:t>
            </a:r>
            <a:r>
              <a:rPr lang="ar-IQ" sz="1400" b="1" dirty="0" smtClean="0"/>
              <a:t>.</a:t>
            </a:r>
          </a:p>
          <a:p>
            <a:pPr algn="just"/>
            <a:r>
              <a:rPr lang="ar-IQ" sz="1400" b="1" dirty="0" smtClean="0"/>
              <a:t> </a:t>
            </a:r>
            <a:r>
              <a:rPr lang="ar-IQ" sz="1400" b="1" dirty="0"/>
              <a:t>يمكنه جمع معلومات أكثر </a:t>
            </a:r>
            <a:r>
              <a:rPr lang="ar-IQ" sz="1400" b="1" dirty="0" smtClean="0"/>
              <a:t>اكتمالا وثراءً عن الأسواق </a:t>
            </a:r>
            <a:r>
              <a:rPr lang="ar-IQ" sz="1400" b="1" dirty="0"/>
              <a:t>والزبائن وتوقعات </a:t>
            </a:r>
            <a:r>
              <a:rPr lang="ar-IQ" sz="1400" b="1" dirty="0" smtClean="0"/>
              <a:t>المنافسين</a:t>
            </a:r>
          </a:p>
          <a:p>
            <a:pPr algn="just"/>
            <a:r>
              <a:rPr lang="ar-IQ" sz="1400" b="1" dirty="0" smtClean="0"/>
              <a:t> </a:t>
            </a:r>
            <a:r>
              <a:rPr lang="ar-IQ" sz="1400" b="1" dirty="0"/>
              <a:t>يمكن الوصول </a:t>
            </a:r>
            <a:r>
              <a:rPr lang="ar-IQ" sz="1400" b="1" dirty="0" smtClean="0"/>
              <a:t>الزبائن </a:t>
            </a:r>
            <a:r>
              <a:rPr lang="ar-IQ" sz="1400" b="1" dirty="0"/>
              <a:t>بسرعة وفعالية من </a:t>
            </a:r>
            <a:r>
              <a:rPr lang="ar-IQ" sz="1400" b="1" dirty="0" smtClean="0"/>
              <a:t>خلال </a:t>
            </a:r>
            <a:r>
              <a:rPr lang="ar-IQ" sz="1400" b="1" dirty="0"/>
              <a:t>المعلومات المعتمدة على الموقع. </a:t>
            </a:r>
            <a:endParaRPr lang="ar-IQ" sz="1400" b="1" dirty="0" smtClean="0"/>
          </a:p>
          <a:p>
            <a:pPr algn="just"/>
            <a:r>
              <a:rPr lang="ar-IQ" sz="1400" b="1" dirty="0" smtClean="0"/>
              <a:t> </a:t>
            </a:r>
            <a:r>
              <a:rPr lang="ar-IQ" sz="1400" b="1" dirty="0"/>
              <a:t>يمكن تحسين عمليات الشراء والتوظيف والتدريب </a:t>
            </a:r>
            <a:r>
              <a:rPr lang="ar-IQ" sz="1400" b="1" dirty="0" smtClean="0"/>
              <a:t>والاتصالات </a:t>
            </a:r>
            <a:r>
              <a:rPr lang="ar-IQ" sz="1400" b="1" dirty="0"/>
              <a:t>الداخلية والخارجية. </a:t>
            </a:r>
            <a:endParaRPr lang="ar-IQ" sz="1400" b="1" dirty="0" smtClean="0"/>
          </a:p>
          <a:p>
            <a:pPr algn="just"/>
            <a:r>
              <a:rPr lang="ar-IQ" sz="1400" b="1" dirty="0" smtClean="0"/>
              <a:t>يمكن </a:t>
            </a:r>
            <a:r>
              <a:rPr lang="ar-IQ" sz="1400" b="1" dirty="0"/>
              <a:t>للشركات الوصول إلى المستهلكين بسرعة وكفاءة من </a:t>
            </a:r>
            <a:r>
              <a:rPr lang="ar-IQ" sz="1400" b="1" dirty="0" smtClean="0"/>
              <a:t>خلال </a:t>
            </a:r>
            <a:r>
              <a:rPr lang="ar-IQ" sz="1400" b="1" dirty="0"/>
              <a:t>المعلومات المعتمدة على الموقع. يمكن لتقنية </a:t>
            </a:r>
            <a:r>
              <a:rPr lang="en-US" sz="1400" b="1" dirty="0"/>
              <a:t>GPS </a:t>
            </a:r>
            <a:r>
              <a:rPr lang="ar-IQ" sz="1400" b="1" dirty="0"/>
              <a:t>تحديد الموقع الدقيق للمستهلكين ، مما يسمح للمسوقين بإرسال رسائل محددة للمواقع إليهم. تعتبر </a:t>
            </a:r>
            <a:r>
              <a:rPr lang="ar-IQ" sz="1400" b="1" dirty="0" smtClean="0"/>
              <a:t>الإعلانات </a:t>
            </a:r>
            <a:r>
              <a:rPr lang="ar-IQ" sz="1400" b="1" dirty="0"/>
              <a:t>القائمة على الموقع فعالة </a:t>
            </a:r>
            <a:r>
              <a:rPr lang="ar-IQ" sz="1400" b="1" dirty="0" smtClean="0"/>
              <a:t>ألا انها </a:t>
            </a:r>
            <a:r>
              <a:rPr lang="ar-IQ" sz="1400" b="1" dirty="0"/>
              <a:t>تصل إلى المستهلكين بالقرب من نقطة البيع. يمكن للشركات تحسين عمليات الشراء والتوظيف والتدريب </a:t>
            </a:r>
            <a:r>
              <a:rPr lang="ar-IQ" sz="1400" b="1" dirty="0" smtClean="0"/>
              <a:t>والاتصالات </a:t>
            </a:r>
            <a:r>
              <a:rPr lang="ar-IQ" sz="1400" b="1" dirty="0"/>
              <a:t>الداخلية والخارجية. يمكن للشركات تعيين موظفين جدد عبر </a:t>
            </a:r>
            <a:r>
              <a:rPr lang="ar-IQ" sz="1400" b="1" dirty="0" smtClean="0"/>
              <a:t>الأنترنت </a:t>
            </a:r>
            <a:r>
              <a:rPr lang="ar-IQ" sz="1400" b="1" dirty="0"/>
              <a:t>والعديد منها لديه منتجات تدريب عبر </a:t>
            </a:r>
            <a:r>
              <a:rPr lang="ar-IQ" sz="1400" b="1" dirty="0" smtClean="0"/>
              <a:t>الإنترنت </a:t>
            </a:r>
            <a:r>
              <a:rPr lang="ar-IQ" sz="1400" b="1" dirty="0"/>
              <a:t>لموظفيها وتجارها </a:t>
            </a:r>
            <a:r>
              <a:rPr lang="ar-IQ" sz="1400" b="1" dirty="0" smtClean="0"/>
              <a:t>ووكلائها. </a:t>
            </a:r>
            <a:r>
              <a:rPr lang="ar-IQ" sz="1400" b="1" dirty="0"/>
              <a:t>طورت </a:t>
            </a:r>
            <a:r>
              <a:rPr lang="en-US" sz="1400" b="1" dirty="0"/>
              <a:t>LEGO </a:t>
            </a:r>
            <a:r>
              <a:rPr lang="ar-IQ" sz="1400" b="1" dirty="0"/>
              <a:t>مجتمعها على </a:t>
            </a:r>
            <a:r>
              <a:rPr lang="ar-IQ" sz="1400" b="1" dirty="0" smtClean="0"/>
              <a:t>الأنترنت </a:t>
            </a:r>
            <a:r>
              <a:rPr lang="ar-IQ" sz="1400" b="1" dirty="0"/>
              <a:t>، والذي يضم قاعدة العبين تزيد عن 400 مليون شخص ، من </a:t>
            </a:r>
            <a:r>
              <a:rPr lang="ar-IQ" sz="1400" b="1" dirty="0" smtClean="0"/>
              <a:t>خلال </a:t>
            </a:r>
            <a:r>
              <a:rPr lang="ar-IQ" sz="1400" b="1" dirty="0"/>
              <a:t>الرسائل </a:t>
            </a:r>
            <a:r>
              <a:rPr lang="ar-IQ" sz="1400" b="1" dirty="0" smtClean="0"/>
              <a:t>الإلكترونية </a:t>
            </a:r>
            <a:r>
              <a:rPr lang="ar-IQ" sz="1400" b="1" dirty="0"/>
              <a:t>النصية وموقع إلكتروني يسمى </a:t>
            </a:r>
            <a:r>
              <a:rPr lang="en-US" sz="1400" b="1" dirty="0"/>
              <a:t>Network LEGO My .</a:t>
            </a:r>
            <a:r>
              <a:rPr lang="ar-IQ" sz="1400" b="1" dirty="0"/>
              <a:t>يمثل هذا المجتمع قاعدة كفاءات جديدة </a:t>
            </a:r>
            <a:r>
              <a:rPr lang="ar-IQ" sz="1400" b="1" dirty="0" smtClean="0"/>
              <a:t>تماماً </a:t>
            </a:r>
            <a:r>
              <a:rPr lang="ar-IQ" sz="1400" b="1" dirty="0"/>
              <a:t>للمشاركة </a:t>
            </a:r>
            <a:r>
              <a:rPr lang="ar-IQ" sz="1400" b="1" dirty="0" smtClean="0"/>
              <a:t>الإبداعية </a:t>
            </a:r>
            <a:r>
              <a:rPr lang="ar-IQ" sz="1400" b="1" dirty="0"/>
              <a:t>مع موظفي وزبائن . يتم تشجيع تصميم المنتجات من الزبائن من </a:t>
            </a:r>
            <a:r>
              <a:rPr lang="ar-IQ" sz="1400" b="1" dirty="0" smtClean="0"/>
              <a:t>خلال </a:t>
            </a:r>
            <a:r>
              <a:rPr lang="ar-IQ" sz="1400" b="1" dirty="0"/>
              <a:t>موقع الويب الخاص بهم مع تصويت الزبائن على تصميماتهم المفضلة. يمكن للشركات تحسين كفاءتها من حيث التكلفة. يمكن للمشترين من الشركات تحقيق وفورات كبيرة باستخدام </a:t>
            </a:r>
            <a:r>
              <a:rPr lang="ar-IQ" sz="1400" b="1" dirty="0" smtClean="0"/>
              <a:t>الأنترنت </a:t>
            </a:r>
            <a:r>
              <a:rPr lang="ar-IQ" sz="1400" b="1" dirty="0"/>
              <a:t>لمقارنة أسعار البائعين وشراء المواد في المزاد أو عن طريق نشر شروطهم الخاصة في المزادات العكسية. يمكن للشركات تحسين الخدمات اللوجستية والعمليات لتحقيق وفورات كبيرة في التكاليف مع تحسين الدقة وجودة الخدمة. </a:t>
            </a:r>
          </a:p>
        </p:txBody>
      </p:sp>
      <p:sp>
        <p:nvSpPr>
          <p:cNvPr id="3" name="Title 2"/>
          <p:cNvSpPr>
            <a:spLocks noGrp="1"/>
          </p:cNvSpPr>
          <p:nvPr>
            <p:ph type="title"/>
          </p:nvPr>
        </p:nvSpPr>
        <p:spPr>
          <a:xfrm>
            <a:off x="457200" y="350838"/>
            <a:ext cx="8229600" cy="715962"/>
          </a:xfrm>
        </p:spPr>
        <p:txBody>
          <a:bodyPr>
            <a:normAutofit/>
          </a:bodyPr>
          <a:lstStyle/>
          <a:p>
            <a:pPr algn="r"/>
            <a:r>
              <a:rPr lang="ar-IQ" sz="2000" dirty="0">
                <a:solidFill>
                  <a:srgbClr val="FF0000"/>
                </a:solidFill>
              </a:rPr>
              <a:t>قدرات الشركة </a:t>
            </a:r>
            <a:r>
              <a:rPr lang="ar-IQ" sz="2000" dirty="0" smtClean="0">
                <a:solidFill>
                  <a:srgbClr val="FF0000"/>
                </a:solidFill>
              </a:rPr>
              <a:t>الجديدة</a:t>
            </a:r>
            <a:r>
              <a:rPr lang="en-US" sz="2000" dirty="0">
                <a:solidFill>
                  <a:srgbClr val="FF0000"/>
                </a:solidFill>
              </a:rPr>
              <a:t> </a:t>
            </a:r>
            <a:r>
              <a:rPr lang="en-US" sz="2000" dirty="0" smtClean="0">
                <a:solidFill>
                  <a:srgbClr val="FF0000"/>
                </a:solidFill>
              </a:rPr>
              <a:t>capabilities </a:t>
            </a:r>
            <a:r>
              <a:rPr lang="ar-IQ" sz="2000" dirty="0" smtClean="0">
                <a:solidFill>
                  <a:srgbClr val="FF0000"/>
                </a:solidFill>
              </a:rPr>
              <a:t> </a:t>
            </a:r>
            <a:r>
              <a:rPr lang="en-US" sz="2000" dirty="0" smtClean="0">
                <a:solidFill>
                  <a:srgbClr val="FF0000"/>
                </a:solidFill>
              </a:rPr>
              <a:t>company</a:t>
            </a:r>
            <a:r>
              <a:rPr lang="ar-IQ" sz="2000" dirty="0" smtClean="0">
                <a:solidFill>
                  <a:srgbClr val="FF0000"/>
                </a:solidFill>
              </a:rPr>
              <a:t> </a:t>
            </a:r>
            <a:r>
              <a:rPr lang="en-US" sz="2000" dirty="0" smtClean="0">
                <a:solidFill>
                  <a:srgbClr val="FF0000"/>
                </a:solidFill>
              </a:rPr>
              <a:t>New</a:t>
            </a:r>
            <a:endParaRPr lang="ar-IQ" sz="2000" dirty="0">
              <a:solidFill>
                <a:srgbClr val="FF0000"/>
              </a:solidFill>
            </a:endParaRPr>
          </a:p>
        </p:txBody>
      </p:sp>
    </p:spTree>
    <p:extLst>
      <p:ext uri="{BB962C8B-B14F-4D97-AF65-F5344CB8AC3E}">
        <p14:creationId xmlns:p14="http://schemas.microsoft.com/office/powerpoint/2010/main" val="3856226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458200" cy="5257800"/>
          </a:xfrm>
        </p:spPr>
        <p:txBody>
          <a:bodyPr>
            <a:normAutofit/>
          </a:bodyPr>
          <a:lstStyle/>
          <a:p>
            <a:pPr algn="just"/>
            <a:r>
              <a:rPr lang="ar-IQ" sz="1400" b="1" dirty="0" smtClean="0"/>
              <a:t>أحد الأسباب </a:t>
            </a:r>
            <a:r>
              <a:rPr lang="ar-IQ" sz="1400" b="1" dirty="0"/>
              <a:t>التي تجعل المستهلكين لديهم المزيد من الخيارات هو قنوات التوزيع ، </a:t>
            </a:r>
            <a:r>
              <a:rPr lang="ar-IQ" sz="1400" b="1" dirty="0" smtClean="0"/>
              <a:t>لا </a:t>
            </a:r>
            <a:r>
              <a:rPr lang="ar-IQ" sz="1400" b="1" dirty="0"/>
              <a:t>سيما في البيع بالتجزئة ، قد تغيرت. تحولت تجارة التجزئة في أوروبا من </a:t>
            </a:r>
            <a:r>
              <a:rPr lang="ar-IQ" sz="1400" b="1" dirty="0" smtClean="0"/>
              <a:t>خلال </a:t>
            </a:r>
            <a:r>
              <a:rPr lang="ar-IQ" sz="1400" b="1" dirty="0"/>
              <a:t>خمس طرق</a:t>
            </a:r>
            <a:r>
              <a:rPr lang="ar-IQ" sz="1400" b="1" dirty="0" smtClean="0"/>
              <a:t>:</a:t>
            </a:r>
          </a:p>
          <a:p>
            <a:pPr algn="just"/>
            <a:r>
              <a:rPr lang="ar-IQ" sz="1400" b="1" dirty="0" smtClean="0"/>
              <a:t> </a:t>
            </a:r>
            <a:r>
              <a:rPr lang="ar-IQ" sz="1400" b="1" dirty="0"/>
              <a:t>1 </a:t>
            </a:r>
            <a:r>
              <a:rPr lang="ar-IQ" sz="1400" b="1" dirty="0" smtClean="0"/>
              <a:t>- نمو </a:t>
            </a:r>
            <a:r>
              <a:rPr lang="ar-IQ" sz="1400" b="1" dirty="0"/>
              <a:t>العالمات التجارية الخاصة. </a:t>
            </a:r>
            <a:endParaRPr lang="ar-IQ" sz="1400" b="1" dirty="0" smtClean="0"/>
          </a:p>
          <a:p>
            <a:pPr algn="just"/>
            <a:r>
              <a:rPr lang="ar-IQ" sz="1400" b="1" dirty="0" smtClean="0"/>
              <a:t>يقوم </a:t>
            </a:r>
            <a:r>
              <a:rPr lang="ar-IQ" sz="1400" b="1" dirty="0"/>
              <a:t>تجار التجزئة بوضع العالمات التجارية الخاصة بهم في منافسة مع العالمات التجارية </a:t>
            </a:r>
            <a:r>
              <a:rPr lang="ar-IQ" sz="1400" b="1" dirty="0" smtClean="0"/>
              <a:t>الأخرى. </a:t>
            </a:r>
            <a:r>
              <a:rPr lang="ar-IQ" sz="1400" b="1" dirty="0"/>
              <a:t>مع العالمات التجارية الخاصة بهم ، يمكنهم جني هامش ربح أعلى و العمل على المساومة مع مورديهم. </a:t>
            </a:r>
            <a:endParaRPr lang="ar-IQ" sz="1400" b="1" dirty="0" smtClean="0"/>
          </a:p>
          <a:p>
            <a:pPr algn="just"/>
            <a:r>
              <a:rPr lang="ar-IQ" sz="1400" b="1" dirty="0"/>
              <a:t>2</a:t>
            </a:r>
            <a:r>
              <a:rPr lang="ar-IQ" sz="1400" b="1" dirty="0" smtClean="0"/>
              <a:t> - تدويل </a:t>
            </a:r>
            <a:r>
              <a:rPr lang="ar-IQ" sz="1400" b="1" dirty="0"/>
              <a:t>التجزئة. التدويل يعني </a:t>
            </a:r>
            <a:r>
              <a:rPr lang="ar-IQ" sz="1400" b="1" dirty="0" smtClean="0"/>
              <a:t>(أنه </a:t>
            </a:r>
            <a:r>
              <a:rPr lang="ar-IQ" sz="1400" b="1" dirty="0"/>
              <a:t>عملية زيادة حصة الشركات في </a:t>
            </a:r>
            <a:r>
              <a:rPr lang="ar-IQ" sz="1400" b="1" dirty="0" smtClean="0"/>
              <a:t>الأسواق الدولية )</a:t>
            </a:r>
          </a:p>
          <a:p>
            <a:pPr algn="just"/>
            <a:r>
              <a:rPr lang="ar-IQ" sz="1400" b="1" dirty="0" smtClean="0"/>
              <a:t>تسارعت </a:t>
            </a:r>
            <a:r>
              <a:rPr lang="ar-IQ" sz="1400" b="1" dirty="0"/>
              <a:t>عملية التدويل بشكل كبير </a:t>
            </a:r>
            <a:r>
              <a:rPr lang="ar-IQ" sz="1400" b="1" dirty="0" smtClean="0"/>
              <a:t>خلال </a:t>
            </a:r>
            <a:r>
              <a:rPr lang="ar-IQ" sz="1400" b="1" dirty="0"/>
              <a:t>العقدين الماضيين. يهيمن العديد من </a:t>
            </a:r>
            <a:r>
              <a:rPr lang="ar-IQ" sz="1400" b="1" dirty="0" smtClean="0"/>
              <a:t>اللاعبين الأوروبيين </a:t>
            </a:r>
            <a:r>
              <a:rPr lang="ar-IQ" sz="1400" b="1" dirty="0"/>
              <a:t>على المناظر الطبيعية للبيع بالتجزئة في جميع أنحاء مناطق العالم - تعتبر شركة </a:t>
            </a:r>
            <a:r>
              <a:rPr lang="en-US" sz="1400" b="1" dirty="0"/>
              <a:t>Tesco </a:t>
            </a:r>
            <a:r>
              <a:rPr lang="ar-IQ" sz="1400" b="1" dirty="0"/>
              <a:t>التي تتخذ من المملكة </a:t>
            </a:r>
            <a:r>
              <a:rPr lang="ar-IQ" sz="1400" b="1" dirty="0" smtClean="0"/>
              <a:t> المتحدة مقراً  </a:t>
            </a:r>
            <a:r>
              <a:rPr lang="ar-IQ" sz="1400" b="1" dirty="0"/>
              <a:t>لها واحدة من أكبر تجار التجزئة في العالم مع أكثر من 50 في المائة من عائداتها و لديها أكثر </a:t>
            </a:r>
            <a:r>
              <a:rPr lang="ar-IQ" sz="1400" b="1" dirty="0" smtClean="0"/>
              <a:t>من </a:t>
            </a:r>
            <a:r>
              <a:rPr lang="ar-IQ" sz="1400" b="1" dirty="0"/>
              <a:t>343 </a:t>
            </a:r>
            <a:r>
              <a:rPr lang="ar-IQ" sz="1400" b="1" dirty="0" smtClean="0"/>
              <a:t>متجراً </a:t>
            </a:r>
            <a:r>
              <a:rPr lang="ar-IQ" sz="1400" b="1" dirty="0"/>
              <a:t>في جميع أنحاء المملكة المتحدة </a:t>
            </a:r>
            <a:r>
              <a:rPr lang="ar-IQ" sz="1400" b="1" dirty="0" smtClean="0"/>
              <a:t>وإيرلندا </a:t>
            </a:r>
            <a:r>
              <a:rPr lang="ar-IQ" sz="1400" b="1" dirty="0"/>
              <a:t>وألمانيا وبولندا. </a:t>
            </a:r>
            <a:endParaRPr lang="ar-IQ" sz="1400" b="1" dirty="0" smtClean="0"/>
          </a:p>
          <a:p>
            <a:pPr algn="just"/>
            <a:r>
              <a:rPr lang="ar-IQ" sz="1400" b="1" dirty="0" smtClean="0"/>
              <a:t>3- تجزئة </a:t>
            </a:r>
            <a:r>
              <a:rPr lang="ar-IQ" sz="1400" b="1" dirty="0"/>
              <a:t>سوق التجزئة في أوروبا. </a:t>
            </a:r>
            <a:endParaRPr lang="ar-IQ" sz="1400" b="1" dirty="0" smtClean="0"/>
          </a:p>
          <a:p>
            <a:pPr algn="just"/>
            <a:r>
              <a:rPr lang="ar-IQ" sz="1400" b="1" dirty="0" smtClean="0"/>
              <a:t>كان </a:t>
            </a:r>
            <a:r>
              <a:rPr lang="ar-IQ" sz="1400" b="1" dirty="0"/>
              <a:t>في السوق </a:t>
            </a:r>
            <a:r>
              <a:rPr lang="ar-IQ" sz="1400" b="1" dirty="0" smtClean="0"/>
              <a:t>الأوروبية </a:t>
            </a:r>
            <a:r>
              <a:rPr lang="ar-IQ" sz="1400" b="1" dirty="0"/>
              <a:t>العديد من تجار التجزئة الصغار ، ولكن معظم المناطق تخضع للقوة المتزايدة للعمالقة. تعمل </a:t>
            </a:r>
            <a:r>
              <a:rPr lang="ar-IQ" sz="1400" b="1" dirty="0" smtClean="0"/>
              <a:t>محلات </a:t>
            </a:r>
            <a:r>
              <a:rPr lang="ar-IQ" sz="1400" b="1" dirty="0"/>
              <a:t>السوبر ماركت </a:t>
            </a:r>
            <a:r>
              <a:rPr lang="ar-IQ" sz="1400" b="1" dirty="0" smtClean="0"/>
              <a:t>و </a:t>
            </a:r>
            <a:r>
              <a:rPr lang="ar-IQ" sz="1400" b="1" dirty="0" err="1" smtClean="0"/>
              <a:t>الهايبر</a:t>
            </a:r>
            <a:r>
              <a:rPr lang="ar-IQ" sz="1400" b="1" dirty="0" smtClean="0"/>
              <a:t> </a:t>
            </a:r>
            <a:r>
              <a:rPr lang="ar-IQ" sz="1400" b="1" dirty="0"/>
              <a:t>ماركت ، مثل </a:t>
            </a:r>
            <a:r>
              <a:rPr lang="en-US" sz="1400" b="1" dirty="0"/>
              <a:t>Tesco </a:t>
            </a:r>
            <a:r>
              <a:rPr lang="ar-IQ" sz="1400" b="1" dirty="0"/>
              <a:t>و </a:t>
            </a:r>
            <a:r>
              <a:rPr lang="en-US" sz="1400" b="1" dirty="0"/>
              <a:t>Sainsbury </a:t>
            </a:r>
            <a:r>
              <a:rPr lang="ar-IQ" sz="1400" b="1" dirty="0"/>
              <a:t>في المملكة المتحدة ، على إضعاف المتاجر الصغيرة بشكل مطرد. تتولى العديد من </a:t>
            </a:r>
            <a:r>
              <a:rPr lang="ar-IQ" sz="1400" b="1" dirty="0" smtClean="0"/>
              <a:t>سلاسل </a:t>
            </a:r>
            <a:r>
              <a:rPr lang="ar-IQ" sz="1400" b="1" dirty="0"/>
              <a:t>متاجر البقالة مثل </a:t>
            </a:r>
            <a:r>
              <a:rPr lang="en-US" sz="1400" b="1" dirty="0"/>
              <a:t>Spar </a:t>
            </a:r>
            <a:r>
              <a:rPr lang="ar-IQ" sz="1400" b="1" dirty="0"/>
              <a:t>أو </a:t>
            </a:r>
            <a:r>
              <a:rPr lang="en-US" sz="1400" b="1" dirty="0"/>
              <a:t>Mace </a:t>
            </a:r>
            <a:r>
              <a:rPr lang="ar-IQ" sz="1400" b="1" dirty="0"/>
              <a:t>نموذج </a:t>
            </a:r>
            <a:r>
              <a:rPr lang="ar-IQ" sz="1400" b="1" dirty="0" smtClean="0"/>
              <a:t>الأعمال </a:t>
            </a:r>
            <a:r>
              <a:rPr lang="ar-IQ" sz="1400" b="1" dirty="0"/>
              <a:t>العائلية المعتاد. </a:t>
            </a:r>
            <a:endParaRPr lang="ar-IQ" sz="1400" b="1" dirty="0" smtClean="0"/>
          </a:p>
          <a:p>
            <a:pPr algn="just"/>
            <a:r>
              <a:rPr lang="ar-IQ" sz="1400" b="1" dirty="0" smtClean="0"/>
              <a:t>4 - البيع </a:t>
            </a:r>
            <a:r>
              <a:rPr lang="ar-IQ" sz="1400" b="1" dirty="0"/>
              <a:t>بالتجزئة عبر </a:t>
            </a:r>
            <a:r>
              <a:rPr lang="ar-IQ" sz="1400" b="1" dirty="0" smtClean="0"/>
              <a:t>الأنترنت </a:t>
            </a:r>
            <a:r>
              <a:rPr lang="ar-IQ" sz="1400" b="1" dirty="0"/>
              <a:t>. </a:t>
            </a:r>
            <a:endParaRPr lang="ar-IQ" sz="1400" b="1" dirty="0" smtClean="0"/>
          </a:p>
          <a:p>
            <a:pPr algn="just"/>
            <a:r>
              <a:rPr lang="ar-IQ" sz="1400" b="1" dirty="0" smtClean="0"/>
              <a:t>يمتلك </a:t>
            </a:r>
            <a:r>
              <a:rPr lang="ar-IQ" sz="1400" b="1" dirty="0"/>
              <a:t>تجار التجزئة </a:t>
            </a:r>
            <a:r>
              <a:rPr lang="ar-IQ" sz="1400" b="1" dirty="0" smtClean="0"/>
              <a:t>الآن مزيجاً </a:t>
            </a:r>
            <a:r>
              <a:rPr lang="ar-IQ" sz="1400" b="1" dirty="0"/>
              <a:t>من المتاجر وموقع </a:t>
            </a:r>
            <a:r>
              <a:rPr lang="ar-IQ" sz="1400" b="1" dirty="0" smtClean="0"/>
              <a:t>الأنترنت </a:t>
            </a:r>
            <a:r>
              <a:rPr lang="ar-IQ" sz="1400" b="1" dirty="0"/>
              <a:t>، مما يسمح للمستهلكين بالتسوق عبر </a:t>
            </a:r>
            <a:r>
              <a:rPr lang="ar-IQ" sz="1400" b="1" dirty="0" smtClean="0"/>
              <a:t>الأنترنت وخارجها </a:t>
            </a:r>
            <a:r>
              <a:rPr lang="ar-IQ" sz="1400" b="1" dirty="0"/>
              <a:t>لذلك على الرغم من نمو التسوق عبر </a:t>
            </a:r>
            <a:r>
              <a:rPr lang="ar-IQ" sz="1400" b="1" dirty="0" smtClean="0"/>
              <a:t>الأنترنت </a:t>
            </a:r>
            <a:r>
              <a:rPr lang="ar-IQ" sz="1400" b="1" dirty="0"/>
              <a:t>، </a:t>
            </a:r>
            <a:r>
              <a:rPr lang="ar-IQ" sz="1400" b="1" dirty="0" smtClean="0"/>
              <a:t>غالباً </a:t>
            </a:r>
            <a:r>
              <a:rPr lang="ar-IQ" sz="1400" b="1" dirty="0"/>
              <a:t>ما يتطلب النمو الحقيقي متاجر حقيقية وعبر </a:t>
            </a:r>
            <a:r>
              <a:rPr lang="ar-IQ" sz="1400" b="1" dirty="0" smtClean="0"/>
              <a:t>الأنترنت </a:t>
            </a:r>
            <a:r>
              <a:rPr lang="ar-IQ" sz="1400" b="1" dirty="0"/>
              <a:t>، </a:t>
            </a:r>
            <a:r>
              <a:rPr lang="ar-IQ" sz="1400" b="1" dirty="0" smtClean="0"/>
              <a:t>اعتماداً </a:t>
            </a:r>
            <a:r>
              <a:rPr lang="ar-IQ" sz="1400" b="1" dirty="0"/>
              <a:t>على السوق</a:t>
            </a:r>
            <a:r>
              <a:rPr lang="ar-IQ" sz="1400" b="1" dirty="0" smtClean="0"/>
              <a:t>.</a:t>
            </a:r>
          </a:p>
          <a:p>
            <a:pPr algn="just"/>
            <a:r>
              <a:rPr lang="ar-IQ" sz="1400" b="1" dirty="0"/>
              <a:t>5-انتشار المتاجر. </a:t>
            </a:r>
            <a:endParaRPr lang="ar-IQ" sz="1400" b="1" dirty="0" smtClean="0"/>
          </a:p>
          <a:p>
            <a:pPr algn="just"/>
            <a:r>
              <a:rPr lang="ar-IQ" sz="1400" b="1" dirty="0" smtClean="0"/>
              <a:t>اتجاه </a:t>
            </a:r>
            <a:r>
              <a:rPr lang="ar-IQ" sz="1400" b="1" dirty="0"/>
              <a:t>آخر هو زيادة عدد المتاجر لكل ميل مربع. يوجد في ستوكهولم أكبر عدد من متاجر </a:t>
            </a:r>
            <a:r>
              <a:rPr lang="en-US" sz="1400" b="1" dirty="0"/>
              <a:t>M&amp;H </a:t>
            </a:r>
            <a:r>
              <a:rPr lang="ar-IQ" sz="1400" b="1" dirty="0"/>
              <a:t>في أي مكان في العالم ، مع 25 </a:t>
            </a:r>
            <a:r>
              <a:rPr lang="ar-IQ" sz="1400" b="1" dirty="0" smtClean="0"/>
              <a:t>متجراً </a:t>
            </a:r>
            <a:r>
              <a:rPr lang="ar-IQ" sz="1400" b="1" dirty="0"/>
              <a:t>في مساحة 30 </a:t>
            </a:r>
            <a:r>
              <a:rPr lang="ar-IQ" sz="1400" b="1" dirty="0" smtClean="0"/>
              <a:t>كيلومتراً مربع </a:t>
            </a:r>
            <a:r>
              <a:rPr lang="ar-IQ" sz="1400" b="1" dirty="0"/>
              <a:t>. نرى هذا </a:t>
            </a:r>
            <a:r>
              <a:rPr lang="ar-IQ" sz="1400" b="1" dirty="0" smtClean="0"/>
              <a:t>الاتجاه </a:t>
            </a:r>
            <a:r>
              <a:rPr lang="ar-IQ" sz="1400" b="1" dirty="0"/>
              <a:t>في المقاهي - يمكنك العثور على ستاربكس </a:t>
            </a:r>
            <a:r>
              <a:rPr lang="ar-IQ" sz="1400" b="1" dirty="0" smtClean="0"/>
              <a:t>تقريباً </a:t>
            </a:r>
            <a:r>
              <a:rPr lang="ar-IQ" sz="1400" b="1" dirty="0"/>
              <a:t>في كل ركن من أركان المدن المزدحمة عبر معظم أنحاء العالم</a:t>
            </a:r>
          </a:p>
        </p:txBody>
      </p:sp>
      <p:sp>
        <p:nvSpPr>
          <p:cNvPr id="4" name="Title 2"/>
          <p:cNvSpPr>
            <a:spLocks noGrp="1"/>
          </p:cNvSpPr>
          <p:nvPr>
            <p:ph type="title"/>
          </p:nvPr>
        </p:nvSpPr>
        <p:spPr>
          <a:xfrm>
            <a:off x="457200" y="274638"/>
            <a:ext cx="8229600" cy="639762"/>
          </a:xfrm>
        </p:spPr>
        <p:txBody>
          <a:bodyPr>
            <a:normAutofit/>
          </a:bodyPr>
          <a:lstStyle/>
          <a:p>
            <a:pPr algn="r"/>
            <a:r>
              <a:rPr lang="ar-IQ" sz="2000" dirty="0">
                <a:solidFill>
                  <a:srgbClr val="FF0000"/>
                </a:solidFill>
              </a:rPr>
              <a:t>تغيير </a:t>
            </a:r>
            <a:r>
              <a:rPr lang="ar-IQ" sz="2000" dirty="0" smtClean="0">
                <a:solidFill>
                  <a:srgbClr val="FF0000"/>
                </a:solidFill>
              </a:rPr>
              <a:t>القنوات</a:t>
            </a:r>
            <a:r>
              <a:rPr lang="en-US" sz="2000" dirty="0">
                <a:solidFill>
                  <a:srgbClr val="FF0000"/>
                </a:solidFill>
              </a:rPr>
              <a:t> channels Changing </a:t>
            </a:r>
            <a:endParaRPr lang="ar-IQ" sz="2000" dirty="0">
              <a:solidFill>
                <a:srgbClr val="FF0000"/>
              </a:solidFill>
            </a:endParaRPr>
          </a:p>
        </p:txBody>
      </p:sp>
    </p:spTree>
    <p:extLst>
      <p:ext uri="{BB962C8B-B14F-4D97-AF65-F5344CB8AC3E}">
        <p14:creationId xmlns:p14="http://schemas.microsoft.com/office/powerpoint/2010/main" val="1612424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143000"/>
            <a:ext cx="8229600" cy="4525963"/>
          </a:xfrm>
        </p:spPr>
        <p:txBody>
          <a:bodyPr>
            <a:noAutofit/>
          </a:bodyPr>
          <a:lstStyle/>
          <a:p>
            <a:pPr algn="just"/>
            <a:r>
              <a:rPr lang="ar-IQ" sz="1600" b="1" dirty="0" smtClean="0"/>
              <a:t>في </a:t>
            </a:r>
            <a:r>
              <a:rPr lang="ar-IQ" sz="1600" b="1" dirty="0"/>
              <a:t>حين أن العولمة أوجدت منافسة شديدة بين العالمات التجارية المحلية </a:t>
            </a:r>
            <a:r>
              <a:rPr lang="ar-IQ" sz="1600" b="1" dirty="0" smtClean="0"/>
              <a:t>والأجنبية </a:t>
            </a:r>
            <a:r>
              <a:rPr lang="ar-IQ" sz="1600" b="1" dirty="0"/>
              <a:t>، فقد أدى ظهور </a:t>
            </a:r>
            <a:r>
              <a:rPr lang="ar-IQ" sz="1600" b="1" dirty="0" smtClean="0"/>
              <a:t>العلامات التجارية </a:t>
            </a:r>
            <a:r>
              <a:rPr lang="ar-IQ" sz="1600" b="1" dirty="0"/>
              <a:t>الكبيرة </a:t>
            </a:r>
            <a:r>
              <a:rPr lang="ar-IQ" sz="1600" b="1" dirty="0" smtClean="0"/>
              <a:t>والاتجاه </a:t>
            </a:r>
            <a:r>
              <a:rPr lang="ar-IQ" sz="1600" b="1" dirty="0"/>
              <a:t>نحو تحرير القيود والخصخصة إلى زيادة المنافسة </a:t>
            </a:r>
            <a:r>
              <a:rPr lang="ar-IQ" sz="1600" b="1" dirty="0" smtClean="0"/>
              <a:t>ايضاً. </a:t>
            </a:r>
          </a:p>
          <a:p>
            <a:pPr algn="just"/>
            <a:r>
              <a:rPr lang="ar-IQ" sz="1600" b="1" dirty="0" smtClean="0"/>
              <a:t>الماركات </a:t>
            </a:r>
            <a:r>
              <a:rPr lang="ar-IQ" sz="1600" b="1" dirty="0"/>
              <a:t>الكبرى</a:t>
            </a:r>
            <a:r>
              <a:rPr lang="ar-IQ" sz="1600" b="1" dirty="0" smtClean="0"/>
              <a:t>. </a:t>
            </a:r>
            <a:r>
              <a:rPr lang="ar-IQ" sz="1600" b="1" dirty="0"/>
              <a:t>أصبحت العديد من </a:t>
            </a:r>
            <a:r>
              <a:rPr lang="ar-IQ" sz="1600" b="1" dirty="0" smtClean="0"/>
              <a:t>العلامات </a:t>
            </a:r>
            <a:r>
              <a:rPr lang="ar-IQ" sz="1600" b="1" dirty="0"/>
              <a:t>التجارية المعروفة </a:t>
            </a:r>
            <a:r>
              <a:rPr lang="ar-IQ" sz="1600" b="1" dirty="0" smtClean="0"/>
              <a:t>علامات </a:t>
            </a:r>
            <a:r>
              <a:rPr lang="ar-IQ" sz="1600" b="1" dirty="0"/>
              <a:t>تجارية ضخمة وامتدت إلى فئات ذات صلة بما في ذلك الفرص الجديدة عند تقاطع صناعتين أو أكثر. تتقارب الحوسبة </a:t>
            </a:r>
            <a:r>
              <a:rPr lang="ar-IQ" sz="1600" b="1" dirty="0" smtClean="0"/>
              <a:t>والاتصالات والإلكترونيات الاستهلاكية </a:t>
            </a:r>
            <a:r>
              <a:rPr lang="ar-IQ" sz="1600" b="1" dirty="0"/>
              <a:t>، حيث أطلقت </a:t>
            </a:r>
            <a:r>
              <a:rPr lang="en-US" sz="1600" b="1" dirty="0"/>
              <a:t>Apple </a:t>
            </a:r>
            <a:r>
              <a:rPr lang="ar-IQ" sz="1600" b="1" dirty="0"/>
              <a:t>و </a:t>
            </a:r>
            <a:r>
              <a:rPr lang="en-US" sz="1600" b="1" dirty="0"/>
              <a:t>Samsung </a:t>
            </a:r>
            <a:r>
              <a:rPr lang="ar-IQ" sz="1600" b="1" dirty="0"/>
              <a:t>مجموعة من </a:t>
            </a:r>
            <a:r>
              <a:rPr lang="ar-IQ" sz="1600" b="1" dirty="0" smtClean="0"/>
              <a:t>الأجهزة </a:t>
            </a:r>
            <a:r>
              <a:rPr lang="ar-IQ" sz="1600" b="1" dirty="0"/>
              <a:t>المتطورة من </a:t>
            </a:r>
            <a:r>
              <a:rPr lang="ar-IQ" sz="1600" b="1" dirty="0" smtClean="0"/>
              <a:t>مشغلات </a:t>
            </a:r>
            <a:r>
              <a:rPr lang="en-US" sz="1600" b="1" dirty="0"/>
              <a:t>MP3</a:t>
            </a:r>
            <a:r>
              <a:rPr lang="ar-IQ" sz="1600" b="1" dirty="0"/>
              <a:t>إلى أجهزة تلفزيون </a:t>
            </a:r>
            <a:r>
              <a:rPr lang="en-US" sz="1600" b="1" dirty="0"/>
              <a:t>LCD </a:t>
            </a:r>
            <a:r>
              <a:rPr lang="ar-IQ" sz="1600" b="1" dirty="0"/>
              <a:t>إلى الهواتف الذكية المحملة بالكامل. الساعة الذكية من </a:t>
            </a:r>
            <a:r>
              <a:rPr lang="en-US" sz="1600" b="1" dirty="0"/>
              <a:t>Apple </a:t>
            </a:r>
            <a:r>
              <a:rPr lang="ar-IQ" sz="1600" b="1" dirty="0"/>
              <a:t>هي نقطة التقاء عالم الكمبيوتر مع عالم الساعات وتحول </a:t>
            </a:r>
            <a:r>
              <a:rPr lang="en-US" sz="1600" b="1" dirty="0"/>
              <a:t>Apple </a:t>
            </a:r>
            <a:r>
              <a:rPr lang="ar-IQ" sz="1600" b="1" dirty="0"/>
              <a:t>إلى التكنولوجيا القابلة </a:t>
            </a:r>
            <a:r>
              <a:rPr lang="ar-IQ" sz="1600" b="1" dirty="0" smtClean="0"/>
              <a:t>للارتداء </a:t>
            </a:r>
            <a:r>
              <a:rPr lang="ar-IQ" sz="1600" b="1" dirty="0"/>
              <a:t>- مزيج من عالم الموضة وعالم الساعات وصناعة التكنولوجيا . </a:t>
            </a:r>
            <a:endParaRPr lang="ar-IQ" sz="1600" b="1" dirty="0" smtClean="0"/>
          </a:p>
          <a:p>
            <a:pPr algn="just"/>
            <a:r>
              <a:rPr lang="ar-IQ" sz="1600" b="1" dirty="0" smtClean="0"/>
              <a:t>رفع </a:t>
            </a:r>
            <a:r>
              <a:rPr lang="ar-IQ" sz="1600" b="1" dirty="0"/>
              <a:t>او تحرير القيود. العديد من البلدان لديها صناعات غير منظمة لخلق مزيد من المنافسة وفرص النمو. </a:t>
            </a:r>
            <a:endParaRPr lang="ar-IQ" sz="1600" b="1" dirty="0" smtClean="0"/>
          </a:p>
          <a:p>
            <a:pPr algn="just"/>
            <a:r>
              <a:rPr lang="ar-IQ" sz="1600" b="1" dirty="0" smtClean="0"/>
              <a:t>الخصخصة</a:t>
            </a:r>
            <a:r>
              <a:rPr lang="ar-IQ" sz="1600" b="1" dirty="0"/>
              <a:t>. قامت العديد من البلدان بتحويل الشركات العامة إلى ملكية </a:t>
            </a:r>
            <a:r>
              <a:rPr lang="ar-IQ" sz="1600" b="1" dirty="0" smtClean="0"/>
              <a:t>وادارة خاصة لزيادة كفاءتها صناعة الاتصالات </a:t>
            </a:r>
            <a:r>
              <a:rPr lang="ar-IQ" sz="1600" b="1" dirty="0"/>
              <a:t>الكثير من الخصخصة في بلدان مثل أستراليا ، وفرنسا ، وألمانيا ، </a:t>
            </a:r>
            <a:r>
              <a:rPr lang="ar-IQ" sz="1600" b="1" dirty="0" smtClean="0"/>
              <a:t>وايطاليا ، وتركيا , واليابان </a:t>
            </a:r>
            <a:r>
              <a:rPr lang="ar-IQ" sz="1600" b="1" dirty="0"/>
              <a:t>. وبالنظر إلى حقائق التسويق الجديدة. </a:t>
            </a:r>
            <a:endParaRPr lang="ar-IQ" sz="1600" b="1" dirty="0" smtClean="0"/>
          </a:p>
          <a:p>
            <a:pPr marL="109728" indent="0" algn="just">
              <a:buNone/>
            </a:pPr>
            <a:r>
              <a:rPr lang="ar-IQ" sz="1600" b="1" dirty="0" smtClean="0">
                <a:solidFill>
                  <a:srgbClr val="FF0000"/>
                </a:solidFill>
              </a:rPr>
              <a:t>ميزانية </a:t>
            </a:r>
            <a:r>
              <a:rPr lang="ar-IQ" sz="1600" b="1" dirty="0">
                <a:solidFill>
                  <a:srgbClr val="FF0000"/>
                </a:solidFill>
              </a:rPr>
              <a:t>التسويق </a:t>
            </a:r>
            <a:endParaRPr lang="ar-IQ" sz="1600" b="1" dirty="0" smtClean="0">
              <a:solidFill>
                <a:srgbClr val="FF0000"/>
              </a:solidFill>
            </a:endParaRPr>
          </a:p>
          <a:p>
            <a:pPr marL="109728" indent="0" algn="just">
              <a:buNone/>
            </a:pPr>
            <a:r>
              <a:rPr lang="ar-IQ" sz="1600" b="1" dirty="0" smtClean="0"/>
              <a:t>يجب </a:t>
            </a:r>
            <a:r>
              <a:rPr lang="ar-IQ" sz="1600" b="1" dirty="0"/>
              <a:t>على الشركات العمل التطور وابتكار المنتجات والخدمات والبقاء على اتصال باحتياجات الزبائن والبحث عن مزايا جديدة </a:t>
            </a:r>
            <a:r>
              <a:rPr lang="ar-IQ" sz="1600" b="1" dirty="0" smtClean="0"/>
              <a:t>بدلًا </a:t>
            </a:r>
            <a:r>
              <a:rPr lang="ar-IQ" sz="1600" b="1" dirty="0"/>
              <a:t>من </a:t>
            </a:r>
            <a:r>
              <a:rPr lang="ar-IQ" sz="1600" b="1" dirty="0" smtClean="0"/>
              <a:t>الاعتماد </a:t>
            </a:r>
            <a:r>
              <a:rPr lang="ar-IQ" sz="1600" b="1" dirty="0"/>
              <a:t>على نقاط القوة السابقة. على سبيل المثال ، تطلب شركة </a:t>
            </a:r>
            <a:r>
              <a:rPr lang="en-US" sz="1600" b="1" dirty="0"/>
              <a:t>Unilever </a:t>
            </a:r>
            <a:r>
              <a:rPr lang="ar-IQ" sz="1600" b="1" dirty="0"/>
              <a:t>في الهند من جميع الموظفين - وليس المسوقين فقط - الحصول على "ترخيص المستهلك" للعمل على عالماتها التجارية ، </a:t>
            </a:r>
            <a:r>
              <a:rPr lang="ar-IQ" sz="1600" b="1" dirty="0" smtClean="0"/>
              <a:t>الأمر </a:t>
            </a:r>
            <a:r>
              <a:rPr lang="ar-IQ" sz="1600" b="1" dirty="0"/>
              <a:t>الذي يتطلب قضاء 50 ساعة من الوقت المباشر مع المتسوقين. كما </a:t>
            </a:r>
            <a:r>
              <a:rPr lang="ar-IQ" sz="1600" b="1" dirty="0" smtClean="0"/>
              <a:t>لاحظ </a:t>
            </a:r>
            <a:r>
              <a:rPr lang="ar-IQ" sz="1600" b="1" dirty="0"/>
              <a:t>أحد المدراء التنفيذيين: "يتحرك زبائننا بشكل أسرع من المسوقين. ويعني المضي </a:t>
            </a:r>
            <a:r>
              <a:rPr lang="ar-IQ" sz="1600" b="1" dirty="0" smtClean="0"/>
              <a:t> قدماً </a:t>
            </a:r>
            <a:r>
              <a:rPr lang="ar-IQ" sz="1600" b="1" dirty="0"/>
              <a:t>بشكل خاص دمج </a:t>
            </a:r>
            <a:r>
              <a:rPr lang="ar-IQ" sz="1600" b="1" dirty="0" smtClean="0"/>
              <a:t>الأنترنت </a:t>
            </a:r>
            <a:r>
              <a:rPr lang="ar-IQ" sz="1600" b="1" dirty="0"/>
              <a:t>في خطط التسويق. يجب أن يوازن المسوقون </a:t>
            </a:r>
            <a:r>
              <a:rPr lang="ar-IQ" sz="1600" b="1" dirty="0" smtClean="0"/>
              <a:t>الأنفاق </a:t>
            </a:r>
            <a:r>
              <a:rPr lang="ar-IQ" sz="1600" b="1" dirty="0"/>
              <a:t>المتزايد على </a:t>
            </a:r>
            <a:r>
              <a:rPr lang="ar-IQ" sz="1600" b="1" dirty="0" smtClean="0"/>
              <a:t>إعلانات </a:t>
            </a:r>
            <a:r>
              <a:rPr lang="ar-IQ" sz="1600" b="1" dirty="0"/>
              <a:t>البحث ووسائل التواصل </a:t>
            </a:r>
            <a:r>
              <a:rPr lang="ar-IQ" sz="1600" b="1" dirty="0" smtClean="0"/>
              <a:t>الاجتماعي </a:t>
            </a:r>
            <a:r>
              <a:rPr lang="ar-IQ" sz="1600" b="1" dirty="0"/>
              <a:t>ورسائل </a:t>
            </a:r>
            <a:r>
              <a:rPr lang="ar-IQ" sz="1600" b="1" dirty="0" smtClean="0"/>
              <a:t>البريد الإلكتروني </a:t>
            </a:r>
            <a:r>
              <a:rPr lang="ar-IQ" sz="1600" b="1" dirty="0"/>
              <a:t>والرسائل النصية مع </a:t>
            </a:r>
            <a:r>
              <a:rPr lang="ar-IQ" sz="1600" b="1" dirty="0" smtClean="0"/>
              <a:t>الأنفاق </a:t>
            </a:r>
            <a:r>
              <a:rPr lang="ar-IQ" sz="1600" b="1" dirty="0"/>
              <a:t>المناسب على </a:t>
            </a:r>
            <a:r>
              <a:rPr lang="ar-IQ" sz="1600" b="1" dirty="0" smtClean="0"/>
              <a:t>الاتصالات </a:t>
            </a:r>
            <a:r>
              <a:rPr lang="ar-IQ" sz="1600" b="1" dirty="0"/>
              <a:t>التسويقية التقليدية. لكن يجب عليهم القيام بذلك في </a:t>
            </a:r>
            <a:r>
              <a:rPr lang="ar-IQ" sz="1600" b="1" dirty="0" smtClean="0"/>
              <a:t>الأوقات الاقتصادية </a:t>
            </a:r>
            <a:r>
              <a:rPr lang="ar-IQ" sz="1600" b="1" dirty="0"/>
              <a:t>الصعبة ، حيث أصبحت المسائلة أولوية ويتوقع تحقيق عوائد على </a:t>
            </a:r>
            <a:r>
              <a:rPr lang="ar-IQ" sz="1600" b="1" dirty="0" smtClean="0"/>
              <a:t>الاستثمار </a:t>
            </a:r>
            <a:r>
              <a:rPr lang="ar-IQ" sz="1600" b="1" dirty="0"/>
              <a:t>من كل نشاط تسويقي. </a:t>
            </a:r>
          </a:p>
        </p:txBody>
      </p:sp>
      <p:sp>
        <p:nvSpPr>
          <p:cNvPr id="3" name="Title 2"/>
          <p:cNvSpPr>
            <a:spLocks noGrp="1"/>
          </p:cNvSpPr>
          <p:nvPr>
            <p:ph type="title"/>
          </p:nvPr>
        </p:nvSpPr>
        <p:spPr>
          <a:xfrm>
            <a:off x="685800" y="274638"/>
            <a:ext cx="7924800" cy="792162"/>
          </a:xfrm>
        </p:spPr>
        <p:txBody>
          <a:bodyPr>
            <a:normAutofit/>
          </a:bodyPr>
          <a:lstStyle/>
          <a:p>
            <a:pPr algn="r"/>
            <a:r>
              <a:rPr lang="ar-IQ" sz="2000" dirty="0">
                <a:solidFill>
                  <a:srgbClr val="FF0000"/>
                </a:solidFill>
              </a:rPr>
              <a:t>المنافسة الشديدة </a:t>
            </a:r>
            <a:r>
              <a:rPr lang="en-US" sz="2000" dirty="0" smtClean="0">
                <a:solidFill>
                  <a:srgbClr val="FF0000"/>
                </a:solidFill>
              </a:rPr>
              <a:t>competition</a:t>
            </a:r>
            <a:r>
              <a:rPr lang="ar-IQ" sz="2000" dirty="0" smtClean="0">
                <a:solidFill>
                  <a:srgbClr val="FF0000"/>
                </a:solidFill>
              </a:rPr>
              <a:t> </a:t>
            </a:r>
            <a:r>
              <a:rPr lang="en-US" sz="2000" dirty="0">
                <a:solidFill>
                  <a:srgbClr val="FF0000"/>
                </a:solidFill>
              </a:rPr>
              <a:t>heightened</a:t>
            </a:r>
            <a:endParaRPr lang="ar-IQ" sz="2000" dirty="0">
              <a:solidFill>
                <a:srgbClr val="FF0000"/>
              </a:solidFill>
            </a:endParaRPr>
          </a:p>
        </p:txBody>
      </p:sp>
    </p:spTree>
    <p:extLst>
      <p:ext uri="{BB962C8B-B14F-4D97-AF65-F5344CB8AC3E}">
        <p14:creationId xmlns:p14="http://schemas.microsoft.com/office/powerpoint/2010/main" val="813558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28600"/>
            <a:ext cx="8229600" cy="6553200"/>
          </a:xfrm>
        </p:spPr>
        <p:txBody>
          <a:bodyPr>
            <a:noAutofit/>
          </a:bodyPr>
          <a:lstStyle/>
          <a:p>
            <a:pPr algn="just"/>
            <a:r>
              <a:rPr lang="ar-IQ" sz="1600" b="1" dirty="0">
                <a:solidFill>
                  <a:srgbClr val="FF0000"/>
                </a:solidFill>
              </a:rPr>
              <a:t>مسئولية التسويق </a:t>
            </a:r>
            <a:endParaRPr lang="ar-IQ" sz="1600" b="1" dirty="0" smtClean="0">
              <a:solidFill>
                <a:srgbClr val="FF0000"/>
              </a:solidFill>
            </a:endParaRPr>
          </a:p>
          <a:p>
            <a:pPr marL="109728" indent="0" algn="just">
              <a:buNone/>
            </a:pPr>
            <a:r>
              <a:rPr lang="ar-IQ" sz="1600" b="1" dirty="0" smtClean="0"/>
              <a:t> طلب من </a:t>
            </a:r>
            <a:r>
              <a:rPr lang="ar-IQ" sz="1600" b="1" dirty="0"/>
              <a:t>المسوقين بشكل متزايد تبرير استثماراتهم من الناحية المالية والربحية ، وكذلك من حيث بناء </a:t>
            </a:r>
            <a:r>
              <a:rPr lang="ar-IQ" sz="1600" b="1" dirty="0" smtClean="0"/>
              <a:t>العلامة </a:t>
            </a:r>
            <a:r>
              <a:rPr lang="ar-IQ" sz="1600" b="1" dirty="0"/>
              <a:t>التجارية وزيادة قاعدة الزبائن لديهم. تدرك المؤسسات أن معظم قيمتها السوقية تأتي من الموجودات الغير الملموسة ، </a:t>
            </a:r>
            <a:r>
              <a:rPr lang="ar-IQ" sz="1600" b="1" dirty="0" smtClean="0"/>
              <a:t>لا </a:t>
            </a:r>
            <a:r>
              <a:rPr lang="ar-IQ" sz="1600" b="1" dirty="0"/>
              <a:t>سيما </a:t>
            </a:r>
            <a:r>
              <a:rPr lang="ar-IQ" sz="1600" b="1" dirty="0" smtClean="0"/>
              <a:t>العلامات </a:t>
            </a:r>
            <a:r>
              <a:rPr lang="ar-IQ" sz="1600" b="1" dirty="0"/>
              <a:t>التجارية وقاعدة الزبائن والموظفين والموزعين </a:t>
            </a:r>
            <a:r>
              <a:rPr lang="ar-IQ" sz="1600" b="1" dirty="0" smtClean="0"/>
              <a:t>وعلاقات </a:t>
            </a:r>
            <a:r>
              <a:rPr lang="ar-IQ" sz="1600" b="1" dirty="0"/>
              <a:t>الموردين ورأس المال الفكري. وبالتالي ، فهم يطبقون المزيد من المقاييس </a:t>
            </a:r>
            <a:r>
              <a:rPr lang="ar-IQ" sz="1600" b="1" dirty="0" smtClean="0"/>
              <a:t>حقوق </a:t>
            </a:r>
            <a:r>
              <a:rPr lang="ar-IQ" sz="1600" b="1" dirty="0"/>
              <a:t>ملكية </a:t>
            </a:r>
            <a:r>
              <a:rPr lang="ar-IQ" sz="1600" b="1" dirty="0" smtClean="0"/>
              <a:t>العلامة </a:t>
            </a:r>
            <a:r>
              <a:rPr lang="ar-IQ" sz="1600" b="1" dirty="0"/>
              <a:t>التجارية ، وقيمة عمر الزبون ، والعائد على </a:t>
            </a:r>
            <a:r>
              <a:rPr lang="ar-IQ" sz="1600" b="1" dirty="0" smtClean="0"/>
              <a:t>الاستثمار </a:t>
            </a:r>
            <a:r>
              <a:rPr lang="ar-IQ" sz="1600" b="1" dirty="0"/>
              <a:t>التسويقي </a:t>
            </a:r>
            <a:r>
              <a:rPr lang="en-US" sz="1600" b="1" dirty="0" smtClean="0"/>
              <a:t>ROMI </a:t>
            </a:r>
            <a:r>
              <a:rPr lang="ar-IQ" sz="1600" b="1" dirty="0" smtClean="0"/>
              <a:t>لفهم </a:t>
            </a:r>
            <a:r>
              <a:rPr lang="ar-IQ" sz="1600" b="1" dirty="0"/>
              <a:t>وقياس أداء التسويق </a:t>
            </a:r>
            <a:r>
              <a:rPr lang="ar-IQ" sz="1600" b="1" dirty="0" smtClean="0"/>
              <a:t>والأعمال </a:t>
            </a:r>
            <a:r>
              <a:rPr lang="ar-IQ" sz="1600" b="1" dirty="0"/>
              <a:t>ومجموعة متنوعة من التدابير المالية لتقييم القيمة المباشرة وغير المباشرة التي تخلقها جهودهم التسويقية. </a:t>
            </a:r>
            <a:endParaRPr lang="ar-IQ" sz="1600" b="1" dirty="0" smtClean="0"/>
          </a:p>
          <a:p>
            <a:pPr marL="109728" indent="0" algn="just">
              <a:buNone/>
            </a:pPr>
            <a:r>
              <a:rPr lang="ar-IQ" sz="1600" b="1" dirty="0" smtClean="0">
                <a:solidFill>
                  <a:srgbClr val="FF0000"/>
                </a:solidFill>
              </a:rPr>
              <a:t>التسويق </a:t>
            </a:r>
            <a:r>
              <a:rPr lang="ar-IQ" sz="1600" b="1" dirty="0">
                <a:solidFill>
                  <a:srgbClr val="FF0000"/>
                </a:solidFill>
              </a:rPr>
              <a:t>في المنظمة </a:t>
            </a:r>
            <a:endParaRPr lang="ar-IQ" sz="1600" b="1" dirty="0" smtClean="0">
              <a:solidFill>
                <a:srgbClr val="FF0000"/>
              </a:solidFill>
            </a:endParaRPr>
          </a:p>
          <a:p>
            <a:pPr marL="109728" indent="0" algn="just">
              <a:buNone/>
            </a:pPr>
            <a:r>
              <a:rPr lang="ar-IQ" sz="1600" b="1" dirty="0" smtClean="0"/>
              <a:t>كما لاحظ </a:t>
            </a:r>
            <a:r>
              <a:rPr lang="ar-IQ" sz="1600" b="1" dirty="0"/>
              <a:t>الراحل ديفيد </a:t>
            </a:r>
            <a:r>
              <a:rPr lang="ar-IQ" sz="1600" b="1" dirty="0" err="1"/>
              <a:t>باكارد</a:t>
            </a:r>
            <a:r>
              <a:rPr lang="ar-IQ" sz="1600" b="1" dirty="0"/>
              <a:t> : "التسويق مهم </a:t>
            </a:r>
            <a:r>
              <a:rPr lang="ar-IQ" sz="1600" b="1" dirty="0" smtClean="0"/>
              <a:t>جداً </a:t>
            </a:r>
            <a:r>
              <a:rPr lang="ar-IQ" sz="1600" b="1" dirty="0"/>
              <a:t>لدرجة أنه </a:t>
            </a:r>
            <a:r>
              <a:rPr lang="ar-IQ" sz="1600" b="1" dirty="0" smtClean="0"/>
              <a:t>لا </a:t>
            </a:r>
            <a:r>
              <a:rPr lang="ar-IQ" sz="1600" b="1" dirty="0"/>
              <a:t>يمكن تركه لقسم التسويق فقط." كل موظف </a:t>
            </a:r>
            <a:r>
              <a:rPr lang="ar-IQ" sz="1600" b="1" dirty="0" smtClean="0"/>
              <a:t>له </a:t>
            </a:r>
            <a:r>
              <a:rPr lang="ar-IQ" sz="1600" b="1" dirty="0"/>
              <a:t>تأثير على الزبون. يجب على المسوقين </a:t>
            </a:r>
            <a:r>
              <a:rPr lang="ar-IQ" sz="1600" b="1" dirty="0" smtClean="0"/>
              <a:t>الآن </a:t>
            </a:r>
            <a:r>
              <a:rPr lang="ar-IQ" sz="1600" b="1" dirty="0"/>
              <a:t>إدارة جميع نقاط </a:t>
            </a:r>
            <a:r>
              <a:rPr lang="ar-IQ" sz="1600" b="1" dirty="0" smtClean="0"/>
              <a:t>الاتصال </a:t>
            </a:r>
            <a:r>
              <a:rPr lang="ar-IQ" sz="1600" b="1" dirty="0"/>
              <a:t>الممكنة بشكل صحيح: تخطيطات المتجر وتصميمات العبوات ووظائف المنتج وتدريب الموظفين والشحن والخدمات اللوجستية. </a:t>
            </a:r>
            <a:r>
              <a:rPr lang="ar-IQ" sz="1600" b="1" dirty="0" smtClean="0"/>
              <a:t>لإنشاء </a:t>
            </a:r>
            <a:r>
              <a:rPr lang="ar-IQ" sz="1600" b="1" dirty="0"/>
              <a:t>مؤسسة تسويق قوية ، يجب أن يفكر المسوقون مثل المديرين التنفيذيين في </a:t>
            </a:r>
            <a:r>
              <a:rPr lang="ar-IQ" sz="1600" b="1" dirty="0" smtClean="0"/>
              <a:t>الأقسام الأخرى </a:t>
            </a:r>
            <a:r>
              <a:rPr lang="ar-IQ" sz="1600" b="1" dirty="0"/>
              <a:t>، ويجب أن يفكر التنفيذيون في </a:t>
            </a:r>
            <a:r>
              <a:rPr lang="ar-IQ" sz="1600" b="1" dirty="0" smtClean="0"/>
              <a:t>الأقسام الأخرى </a:t>
            </a:r>
            <a:r>
              <a:rPr lang="ar-IQ" sz="1600" b="1" dirty="0"/>
              <a:t>مثل المسوقين. هناك حاجة إلى العمل الجماعي المشترك بين </a:t>
            </a:r>
            <a:r>
              <a:rPr lang="ar-IQ" sz="1600" b="1" dirty="0" smtClean="0"/>
              <a:t>الإدارات </a:t>
            </a:r>
            <a:r>
              <a:rPr lang="ar-IQ" sz="1600" b="1" dirty="0"/>
              <a:t>الذي يشمل المسوقين </a:t>
            </a:r>
            <a:r>
              <a:rPr lang="ar-IQ" sz="1600" b="1" dirty="0" smtClean="0"/>
              <a:t>لإدارة </a:t>
            </a:r>
            <a:r>
              <a:rPr lang="ar-IQ" sz="1600" b="1" dirty="0"/>
              <a:t>العمليات الرئيسية مثل </a:t>
            </a:r>
            <a:r>
              <a:rPr lang="ar-IQ" sz="1600" b="1" dirty="0" smtClean="0"/>
              <a:t>الإنتاج والابتكار </a:t>
            </a:r>
            <a:r>
              <a:rPr lang="ar-IQ" sz="1600" b="1" dirty="0"/>
              <a:t>وتطوير </a:t>
            </a:r>
            <a:r>
              <a:rPr lang="ar-IQ" sz="1600" b="1" dirty="0" smtClean="0"/>
              <a:t>الأعمال </a:t>
            </a:r>
            <a:r>
              <a:rPr lang="ar-IQ" sz="1600" b="1" dirty="0"/>
              <a:t>التجارية الجديدة واكتساب الزبائن </a:t>
            </a:r>
            <a:r>
              <a:rPr lang="ar-IQ" sz="1600" b="1" dirty="0" smtClean="0"/>
              <a:t>والاحتفاظ </a:t>
            </a:r>
            <a:r>
              <a:rPr lang="ar-IQ" sz="1600" b="1" dirty="0"/>
              <a:t>بهم وتنفيذ طلباتهم. </a:t>
            </a:r>
            <a:endParaRPr lang="ar-IQ" sz="1600" b="1" dirty="0" smtClean="0"/>
          </a:p>
          <a:p>
            <a:pPr marL="109728" indent="0" algn="just">
              <a:buNone/>
            </a:pPr>
            <a:r>
              <a:rPr lang="ar-IQ" sz="1600" b="1" dirty="0" smtClean="0"/>
              <a:t> </a:t>
            </a:r>
          </a:p>
          <a:p>
            <a:pPr marL="109728" indent="0" algn="just">
              <a:buNone/>
            </a:pPr>
            <a:r>
              <a:rPr lang="ar-IQ" sz="1600" b="1" dirty="0" smtClean="0">
                <a:solidFill>
                  <a:srgbClr val="FF0000"/>
                </a:solidFill>
              </a:rPr>
              <a:t>استكشاف مدى فلسفة التسويق </a:t>
            </a:r>
            <a:r>
              <a:rPr lang="en-US" sz="1600" b="1" dirty="0">
                <a:solidFill>
                  <a:srgbClr val="FF0000"/>
                </a:solidFill>
              </a:rPr>
              <a:t>the range of business </a:t>
            </a:r>
            <a:r>
              <a:rPr lang="en-US" sz="1600" b="1" dirty="0" smtClean="0">
                <a:solidFill>
                  <a:srgbClr val="FF0000"/>
                </a:solidFill>
              </a:rPr>
              <a:t>philosophies  </a:t>
            </a:r>
            <a:r>
              <a:rPr lang="ar-IQ" sz="1600" b="1" dirty="0" smtClean="0">
                <a:solidFill>
                  <a:srgbClr val="FF0000"/>
                </a:solidFill>
              </a:rPr>
              <a:t> </a:t>
            </a:r>
            <a:r>
              <a:rPr lang="en-US" sz="1600" b="1" dirty="0" smtClean="0">
                <a:solidFill>
                  <a:srgbClr val="FF0000"/>
                </a:solidFill>
              </a:rPr>
              <a:t>Exploring</a:t>
            </a:r>
          </a:p>
          <a:p>
            <a:pPr marL="109728" indent="0" algn="just">
              <a:buNone/>
            </a:pPr>
            <a:r>
              <a:rPr lang="ar-IQ" sz="1600" b="1" dirty="0" smtClean="0"/>
              <a:t>بالنظر </a:t>
            </a:r>
            <a:r>
              <a:rPr lang="ar-IQ" sz="1600" b="1" dirty="0"/>
              <a:t>إلى هذه الحقائق التسويقية الجديدة ، ما الفلسفة التي يجب أن توجه </a:t>
            </a:r>
            <a:r>
              <a:rPr lang="ar-IQ" sz="1600" b="1" dirty="0" smtClean="0"/>
              <a:t>جهود </a:t>
            </a:r>
            <a:r>
              <a:rPr lang="ar-IQ" sz="1600" b="1" dirty="0"/>
              <a:t>التسويق للشركة؟ دعنا نراجع </a:t>
            </a:r>
            <a:r>
              <a:rPr lang="ar-IQ" sz="1600" b="1" dirty="0" smtClean="0"/>
              <a:t>اولاً تطور </a:t>
            </a:r>
            <a:r>
              <a:rPr lang="ar-IQ" sz="1600" b="1" dirty="0"/>
              <a:t>فلسفة </a:t>
            </a:r>
            <a:r>
              <a:rPr lang="ar-IQ" sz="1600" b="1" dirty="0" smtClean="0"/>
              <a:t>التسويق</a:t>
            </a:r>
          </a:p>
          <a:p>
            <a:pPr marL="109728" indent="0" algn="just">
              <a:buNone/>
            </a:pPr>
            <a:endParaRPr lang="ar-IQ" sz="1600" b="1" dirty="0"/>
          </a:p>
          <a:p>
            <a:pPr marL="109728" indent="0" algn="just">
              <a:buNone/>
            </a:pPr>
            <a:r>
              <a:rPr lang="ar-IQ" sz="1600" b="1" dirty="0" smtClean="0"/>
              <a:t>  </a:t>
            </a:r>
            <a:r>
              <a:rPr lang="ar-IQ" sz="1600" b="1" dirty="0" smtClean="0">
                <a:solidFill>
                  <a:srgbClr val="FF0000"/>
                </a:solidFill>
              </a:rPr>
              <a:t>فلسفة الانتاج </a:t>
            </a:r>
            <a:r>
              <a:rPr lang="en-US" sz="1600" b="1" dirty="0" smtClean="0">
                <a:solidFill>
                  <a:srgbClr val="FF0000"/>
                </a:solidFill>
              </a:rPr>
              <a:t>  </a:t>
            </a:r>
            <a:r>
              <a:rPr lang="en-US" sz="1600" b="1" dirty="0">
                <a:solidFill>
                  <a:srgbClr val="FF0000"/>
                </a:solidFill>
              </a:rPr>
              <a:t>the </a:t>
            </a:r>
            <a:r>
              <a:rPr lang="en-US" sz="1600" b="1" dirty="0" smtClean="0">
                <a:solidFill>
                  <a:srgbClr val="FF0000"/>
                </a:solidFill>
              </a:rPr>
              <a:t>production </a:t>
            </a:r>
            <a:r>
              <a:rPr lang="en-US" sz="1600" b="1" dirty="0">
                <a:solidFill>
                  <a:srgbClr val="FF0000"/>
                </a:solidFill>
              </a:rPr>
              <a:t>philosophy</a:t>
            </a:r>
            <a:r>
              <a:rPr lang="en-US" sz="1600" b="1" dirty="0" smtClean="0">
                <a:solidFill>
                  <a:srgbClr val="FF0000"/>
                </a:solidFill>
              </a:rPr>
              <a:t>     </a:t>
            </a:r>
            <a:endParaRPr lang="ar-IQ" sz="1600" b="1" dirty="0">
              <a:solidFill>
                <a:srgbClr val="FF0000"/>
              </a:solidFill>
            </a:endParaRPr>
          </a:p>
          <a:p>
            <a:pPr marL="109728" indent="0" algn="just">
              <a:buNone/>
            </a:pPr>
            <a:r>
              <a:rPr lang="ar-IQ" sz="1600" b="1" dirty="0" smtClean="0"/>
              <a:t>تعتبر </a:t>
            </a:r>
            <a:r>
              <a:rPr lang="ar-IQ" sz="1600" b="1" dirty="0"/>
              <a:t>فلسفة </a:t>
            </a:r>
            <a:r>
              <a:rPr lang="ar-IQ" sz="1600" b="1" dirty="0" smtClean="0"/>
              <a:t>الإنتاج </a:t>
            </a:r>
            <a:r>
              <a:rPr lang="ar-IQ" sz="1600" b="1" dirty="0"/>
              <a:t>من أقدم المفاهيم في مجال </a:t>
            </a:r>
            <a:r>
              <a:rPr lang="ar-IQ" sz="1600" b="1" dirty="0" smtClean="0"/>
              <a:t>الأعمال. </a:t>
            </a:r>
            <a:r>
              <a:rPr lang="ar-IQ" sz="1600" b="1" dirty="0"/>
              <a:t>تنص على أن المستهلكين يفضلون المنتجات المتاحة بشكل واسع وغير مكلفة. يركز مدراء </a:t>
            </a:r>
            <a:r>
              <a:rPr lang="ar-IQ" sz="1600" b="1" dirty="0" smtClean="0"/>
              <a:t>الأعمال </a:t>
            </a:r>
            <a:r>
              <a:rPr lang="ar-IQ" sz="1600" b="1" dirty="0"/>
              <a:t>الموجهة نحو </a:t>
            </a:r>
            <a:r>
              <a:rPr lang="ar-IQ" sz="1600" b="1" dirty="0" smtClean="0"/>
              <a:t>الإنتاج </a:t>
            </a:r>
            <a:r>
              <a:rPr lang="ar-IQ" sz="1600" b="1" dirty="0"/>
              <a:t>على تحقيق كفاءة إنتاج عالية وتكاليف منخفضة وتوزيع بشكل كبير. كان هذا التوجه </a:t>
            </a:r>
            <a:r>
              <a:rPr lang="ar-IQ" sz="1600" b="1" dirty="0" smtClean="0"/>
              <a:t>منطقياً </a:t>
            </a:r>
            <a:r>
              <a:rPr lang="ar-IQ" sz="1600" b="1" dirty="0"/>
              <a:t>في البلدان النامية مثل الصين ، حيث استفادت أكبر شركة مصنعة </a:t>
            </a:r>
            <a:r>
              <a:rPr lang="ar-IQ" sz="1600" b="1" dirty="0" smtClean="0"/>
              <a:t>لأجهزة </a:t>
            </a:r>
            <a:r>
              <a:rPr lang="ar-IQ" sz="1600" b="1" dirty="0"/>
              <a:t>الكمبيوتر الشخصية ، </a:t>
            </a:r>
            <a:r>
              <a:rPr lang="en-US" sz="1600" b="1" dirty="0" smtClean="0"/>
              <a:t>Legend</a:t>
            </a:r>
            <a:r>
              <a:rPr lang="ar-IQ" sz="1600" b="1" dirty="0" smtClean="0"/>
              <a:t>(المالك </a:t>
            </a:r>
            <a:r>
              <a:rPr lang="ar-IQ" sz="1600" b="1" dirty="0"/>
              <a:t>الرئيسي لمجموعة </a:t>
            </a:r>
            <a:r>
              <a:rPr lang="en-US" sz="1600" b="1" dirty="0" smtClean="0"/>
              <a:t>(Lenovo </a:t>
            </a:r>
            <a:r>
              <a:rPr lang="en-US" sz="1600" b="1" dirty="0"/>
              <a:t>، </a:t>
            </a:r>
            <a:r>
              <a:rPr lang="en-US" sz="1600" b="1" dirty="0" smtClean="0"/>
              <a:t>)</a:t>
            </a:r>
            <a:r>
              <a:rPr lang="ar-IQ" sz="1600" b="1" dirty="0" smtClean="0"/>
              <a:t>وعملاق الأجهزة </a:t>
            </a:r>
            <a:r>
              <a:rPr lang="ar-IQ" sz="1600" b="1" dirty="0"/>
              <a:t>المنزلية </a:t>
            </a:r>
            <a:r>
              <a:rPr lang="en-US" sz="1600" b="1" dirty="0"/>
              <a:t>Haier </a:t>
            </a:r>
            <a:r>
              <a:rPr lang="ar-IQ" sz="1600" b="1" dirty="0"/>
              <a:t>من مجموعة العمالة الضخمة وغير المكلفة في البالد للسيطرة على السوق</a:t>
            </a:r>
            <a:r>
              <a:rPr lang="ar-IQ" sz="1600" b="1" dirty="0" smtClean="0"/>
              <a:t>.</a:t>
            </a:r>
            <a:endParaRPr lang="ar-IQ" sz="1600" b="1" dirty="0"/>
          </a:p>
        </p:txBody>
      </p:sp>
    </p:spTree>
    <p:extLst>
      <p:ext uri="{BB962C8B-B14F-4D97-AF65-F5344CB8AC3E}">
        <p14:creationId xmlns:p14="http://schemas.microsoft.com/office/powerpoint/2010/main" val="3073741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3400" y="381000"/>
            <a:ext cx="8229600" cy="6324600"/>
          </a:xfrm>
        </p:spPr>
        <p:txBody>
          <a:bodyPr>
            <a:noAutofit/>
          </a:bodyPr>
          <a:lstStyle/>
          <a:p>
            <a:pPr marL="109728" indent="0" algn="just">
              <a:buNone/>
            </a:pPr>
            <a:r>
              <a:rPr lang="ar-IQ" sz="1400" b="1" dirty="0" smtClean="0">
                <a:solidFill>
                  <a:srgbClr val="FF0000"/>
                </a:solidFill>
              </a:rPr>
              <a:t>المنتج فلسفة  </a:t>
            </a:r>
            <a:r>
              <a:rPr lang="en-US" sz="1400" b="1" dirty="0">
                <a:solidFill>
                  <a:srgbClr val="FF0000"/>
                </a:solidFill>
              </a:rPr>
              <a:t>the product philosophy</a:t>
            </a:r>
            <a:r>
              <a:rPr lang="ar-IQ" sz="1400" b="1" dirty="0" smtClean="0">
                <a:solidFill>
                  <a:srgbClr val="FF0000"/>
                </a:solidFill>
              </a:rPr>
              <a:t> </a:t>
            </a:r>
          </a:p>
          <a:p>
            <a:pPr marL="109728" indent="0" algn="just">
              <a:buNone/>
            </a:pPr>
            <a:r>
              <a:rPr lang="ar-IQ" sz="1400" b="1" dirty="0" smtClean="0"/>
              <a:t>تقترح </a:t>
            </a:r>
            <a:r>
              <a:rPr lang="ar-IQ" sz="1400" b="1" dirty="0"/>
              <a:t>فلسفة المنتج أن المستهلكين يفضلون المنتجات التي تقدم أكثر ميزات الجودة </a:t>
            </a:r>
            <a:r>
              <a:rPr lang="ar-IQ" sz="1400" b="1" dirty="0" smtClean="0"/>
              <a:t>والأداء والابتكار. </a:t>
            </a:r>
            <a:r>
              <a:rPr lang="ar-IQ" sz="1400" b="1" dirty="0"/>
              <a:t>ومع ذلك وان المدراء يفضلون منتجاتهم وخدماتهم قد يرتكبون اخطاء بأنهم معتقدين أن منتجاتهم الجيدة ستؤدي في حد ذاته إلى دفع الناس إلى الوصول اليهم. بالحقيقة لن يكون المنتج الجديد أو المحسن </a:t>
            </a:r>
            <a:r>
              <a:rPr lang="ar-IQ" sz="1400" b="1" dirty="0" smtClean="0"/>
              <a:t>ناجحاً </a:t>
            </a:r>
            <a:r>
              <a:rPr lang="ar-IQ" sz="1400" b="1" dirty="0"/>
              <a:t>بالضرورة ما لم يتم تسعيره وتوزيعه </a:t>
            </a:r>
            <a:r>
              <a:rPr lang="ar-IQ" sz="1400" b="1" dirty="0" smtClean="0"/>
              <a:t>والاعلان </a:t>
            </a:r>
            <a:r>
              <a:rPr lang="ar-IQ" sz="1400" b="1" dirty="0"/>
              <a:t>عنه وبيعه بشكل صحيح. </a:t>
            </a:r>
            <a:endParaRPr lang="en-US" sz="1400" b="1" dirty="0" smtClean="0"/>
          </a:p>
          <a:p>
            <a:pPr marL="109728" indent="0" algn="just">
              <a:buNone/>
            </a:pPr>
            <a:r>
              <a:rPr lang="ar-IQ" sz="1400" b="1" dirty="0" smtClean="0">
                <a:solidFill>
                  <a:srgbClr val="FF0000"/>
                </a:solidFill>
              </a:rPr>
              <a:t> فلسفة البيع  </a:t>
            </a:r>
            <a:r>
              <a:rPr lang="en-US" sz="1400" b="1" dirty="0" smtClean="0">
                <a:solidFill>
                  <a:srgbClr val="FF0000"/>
                </a:solidFill>
              </a:rPr>
              <a:t>the </a:t>
            </a:r>
            <a:r>
              <a:rPr lang="en-US" sz="1400" b="1" dirty="0">
                <a:solidFill>
                  <a:srgbClr val="FF0000"/>
                </a:solidFill>
              </a:rPr>
              <a:t>selling philosophy</a:t>
            </a:r>
          </a:p>
          <a:p>
            <a:pPr marL="109728" indent="0" algn="just">
              <a:buNone/>
            </a:pPr>
            <a:r>
              <a:rPr lang="ar-IQ" sz="1400" b="1" dirty="0" smtClean="0"/>
              <a:t>البيع </a:t>
            </a:r>
            <a:r>
              <a:rPr lang="ar-IQ" sz="1400" b="1" dirty="0"/>
              <a:t>فلسفة تشير فلسفة البيع على أن المستهلكين إذا </a:t>
            </a:r>
            <a:r>
              <a:rPr lang="ar-IQ" sz="1400" b="1" dirty="0" smtClean="0"/>
              <a:t>تركوا بمفردهم </a:t>
            </a:r>
            <a:r>
              <a:rPr lang="ar-IQ" sz="1400" b="1" dirty="0"/>
              <a:t>، لن يشتروا منتجات الشركة مالم تعمل على الشركة على القيام </a:t>
            </a:r>
            <a:r>
              <a:rPr lang="ar-IQ" sz="1400" b="1" dirty="0" smtClean="0"/>
              <a:t>بالإعلان بحملات </a:t>
            </a:r>
            <a:r>
              <a:rPr lang="ar-IQ" sz="1400" b="1" dirty="0"/>
              <a:t>ترويج ، وتهدف الشركات التي تصنع كميات كبيرة من المنتجات إلى بيع ما تنتجه وقد تقابل عادة مشترين </a:t>
            </a:r>
            <a:r>
              <a:rPr lang="ar-IQ" sz="1400" b="1" dirty="0" smtClean="0"/>
              <a:t>لا </a:t>
            </a:r>
            <a:r>
              <a:rPr lang="ar-IQ" sz="1400" b="1" dirty="0"/>
              <a:t>يفكرون في الشراء ، وان التسويق على أساس البيع يشير إنه يفترض أن الزبائن الذين تم إقناعهم بشراء عرض أو خدمة لن يعودوا أو </a:t>
            </a:r>
            <a:r>
              <a:rPr lang="ar-IQ" sz="1400" b="1" dirty="0" smtClean="0"/>
              <a:t>يشكوا </a:t>
            </a:r>
            <a:r>
              <a:rPr lang="ar-IQ" sz="1400" b="1" dirty="0"/>
              <a:t>لمنظمات المستهلكين بل قد يشترونها مرة أخرى. </a:t>
            </a:r>
            <a:endParaRPr lang="en-US" sz="1400" b="1" dirty="0" smtClean="0"/>
          </a:p>
          <a:p>
            <a:pPr marL="109728" indent="0" algn="just">
              <a:buNone/>
            </a:pPr>
            <a:r>
              <a:rPr lang="ar-IQ" sz="1400" b="1" dirty="0">
                <a:solidFill>
                  <a:srgbClr val="FF0000"/>
                </a:solidFill>
              </a:rPr>
              <a:t>فلسفة </a:t>
            </a:r>
            <a:r>
              <a:rPr lang="ar-IQ" sz="1400" b="1" dirty="0" smtClean="0">
                <a:solidFill>
                  <a:srgbClr val="FF0000"/>
                </a:solidFill>
              </a:rPr>
              <a:t>التسويق </a:t>
            </a:r>
            <a:r>
              <a:rPr lang="en-US" sz="1400" b="1" dirty="0" smtClean="0">
                <a:solidFill>
                  <a:srgbClr val="FF0000"/>
                </a:solidFill>
              </a:rPr>
              <a:t>  </a:t>
            </a:r>
            <a:r>
              <a:rPr lang="en-US" sz="1400" b="1" dirty="0">
                <a:solidFill>
                  <a:srgbClr val="FF0000"/>
                </a:solidFill>
              </a:rPr>
              <a:t>the marketing philosophy </a:t>
            </a:r>
          </a:p>
          <a:p>
            <a:pPr marL="109728" indent="0" algn="just">
              <a:buNone/>
            </a:pPr>
            <a:r>
              <a:rPr lang="ar-IQ" sz="1400" b="1" dirty="0" smtClean="0"/>
              <a:t>ظهرت </a:t>
            </a:r>
            <a:r>
              <a:rPr lang="ar-IQ" sz="1400" b="1" dirty="0"/>
              <a:t>فلسفة التسويق في منتصف الخمسينيات من القرن الماضي كفلسفة موجهة حسب الطلب. تعني هذه الفلسفة أن </a:t>
            </a:r>
            <a:r>
              <a:rPr lang="ar-IQ" sz="1400" b="1" dirty="0" smtClean="0"/>
              <a:t>هناك مجهوداً كاملاً </a:t>
            </a:r>
            <a:r>
              <a:rPr lang="ar-IQ" sz="1400" b="1" dirty="0"/>
              <a:t>للشركة لتحقيق احتياجات الزبون </a:t>
            </a:r>
            <a:r>
              <a:rPr lang="ar-IQ" sz="1400" b="1" dirty="0" smtClean="0"/>
              <a:t>وبالتالي </a:t>
            </a:r>
            <a:r>
              <a:rPr lang="ar-IQ" sz="1400" b="1" dirty="0"/>
              <a:t>تحقيق ارباح للشركة. مثال على ذلك ال تقوم </a:t>
            </a:r>
            <a:r>
              <a:rPr lang="en-US" sz="1400" b="1" dirty="0"/>
              <a:t>Dell </a:t>
            </a:r>
            <a:r>
              <a:rPr lang="ar-IQ" sz="1400" b="1" dirty="0"/>
              <a:t>بتصنيع جهاز كمبيوتر شخصي أو كمبيوتر محمول للسوق المستهدف. </a:t>
            </a:r>
            <a:r>
              <a:rPr lang="ar-IQ" sz="1400" b="1" dirty="0" smtClean="0"/>
              <a:t>بدلاً من </a:t>
            </a:r>
            <a:r>
              <a:rPr lang="ar-IQ" sz="1400" b="1" dirty="0"/>
              <a:t>ذلك ، فإنه يوفر عروض المنتجات التي يقوم كل شخص بتخصيص الميزات التي يرغب فيها في الجهاز. تنص فلسفة التسويق وايصال على أن مفتاح تحقيق </a:t>
            </a:r>
            <a:r>
              <a:rPr lang="ar-IQ" sz="1400" b="1" dirty="0" smtClean="0"/>
              <a:t>الأهداف </a:t>
            </a:r>
            <a:r>
              <a:rPr lang="ar-IQ" sz="1400" b="1" dirty="0"/>
              <a:t>التنظيمية هو أن تكون أكثر فاعلية من المنافسين في إنشاء وتقديم </a:t>
            </a:r>
            <a:r>
              <a:rPr lang="ar-IQ" sz="1400" b="1" dirty="0" smtClean="0"/>
              <a:t>قيمة </a:t>
            </a:r>
            <a:r>
              <a:rPr lang="ar-IQ" sz="1400" b="1" dirty="0"/>
              <a:t>الزبائن الى </a:t>
            </a:r>
            <a:r>
              <a:rPr lang="ar-IQ" sz="1400" b="1" dirty="0" smtClean="0"/>
              <a:t>الأسواق </a:t>
            </a:r>
            <a:r>
              <a:rPr lang="ar-IQ" sz="1400" b="1" dirty="0"/>
              <a:t>المستهدفة ، وأن كل فرد في المؤسسة يركز على الزبون في عملياته وخططه. ان التسويق بفكرة إشباع احتياجات الزبون من </a:t>
            </a:r>
            <a:r>
              <a:rPr lang="ar-IQ" sz="1400" b="1" dirty="0" smtClean="0"/>
              <a:t>خلال </a:t>
            </a:r>
            <a:r>
              <a:rPr lang="ar-IQ" sz="1400" b="1" dirty="0"/>
              <a:t>المنتج ومجموعة كاملة من </a:t>
            </a:r>
            <a:r>
              <a:rPr lang="ar-IQ" sz="1400" b="1" dirty="0" smtClean="0"/>
              <a:t>الأشياء </a:t>
            </a:r>
            <a:r>
              <a:rPr lang="ar-IQ" sz="1400" b="1" dirty="0"/>
              <a:t>المرتبطة بإنشائه وتسليمه </a:t>
            </a:r>
            <a:r>
              <a:rPr lang="ar-IQ" sz="1400" b="1" dirty="0" smtClean="0"/>
              <a:t>واستهلاكه أخيراً. </a:t>
            </a:r>
            <a:r>
              <a:rPr lang="ar-IQ" sz="1400" b="1" dirty="0"/>
              <a:t>تجد بعض الشركات صعوبة في أن تصبح أكثر </a:t>
            </a:r>
            <a:r>
              <a:rPr lang="ar-IQ" sz="1400" b="1" dirty="0" smtClean="0"/>
              <a:t>تركيزاً </a:t>
            </a:r>
            <a:r>
              <a:rPr lang="ar-IQ" sz="1400" b="1" dirty="0"/>
              <a:t>على التسويق وتنتقل من فلسفات ً المنتجات القديمة أو المبيعات التي سادت منذ القرن العشرين. </a:t>
            </a:r>
            <a:endParaRPr lang="ar-IQ" sz="1400" b="1" dirty="0" smtClean="0"/>
          </a:p>
          <a:p>
            <a:pPr marL="109728" indent="0" algn="just">
              <a:buNone/>
            </a:pPr>
            <a:r>
              <a:rPr lang="ar-IQ" sz="1400" b="1" dirty="0" smtClean="0">
                <a:solidFill>
                  <a:srgbClr val="FF0000"/>
                </a:solidFill>
              </a:rPr>
              <a:t>فلسفة التسويق الشاملة</a:t>
            </a:r>
            <a:r>
              <a:rPr lang="en-US" sz="1400" b="1" dirty="0" smtClean="0">
                <a:solidFill>
                  <a:srgbClr val="FF0000"/>
                </a:solidFill>
              </a:rPr>
              <a:t>the </a:t>
            </a:r>
            <a:r>
              <a:rPr lang="en-US" sz="1400" b="1" dirty="0">
                <a:solidFill>
                  <a:srgbClr val="FF0000"/>
                </a:solidFill>
              </a:rPr>
              <a:t>holistic marketing </a:t>
            </a:r>
            <a:r>
              <a:rPr lang="en-US" sz="1400" b="1" dirty="0" smtClean="0">
                <a:solidFill>
                  <a:srgbClr val="FF0000"/>
                </a:solidFill>
              </a:rPr>
              <a:t>philosophy</a:t>
            </a:r>
            <a:r>
              <a:rPr lang="en-US" sz="1400" b="1" dirty="0" smtClean="0"/>
              <a:t> </a:t>
            </a:r>
            <a:endParaRPr lang="ar-IQ" sz="1400" b="1" dirty="0" smtClean="0"/>
          </a:p>
          <a:p>
            <a:pPr marL="109728" indent="0" algn="just">
              <a:buNone/>
            </a:pPr>
            <a:r>
              <a:rPr lang="ar-IQ" sz="1400" b="1" dirty="0" smtClean="0"/>
              <a:t> لا شك في أن الاتجاهات والقوى التي حددت حقائق التسويق الجديدة في السنوات الأولى من القرن الحادي والعشرين تقود الشركات إلى تبني مجموعة جديدة من المعتقدات والممارسات. فلسفة التسويق الشامل هي امتداد لفلسفة التسويق وتستند إلى تطوير وتصميم وتنفيذ برامج وعمليات وأنشطة تسويقية تدرك مدى اندماجها وترابطها. يقر التسويق الشامل بأن كل شيء مهم في التسويق - وأن المنظور الواسع والمتكامل ضروري في كثير من الأحيان. وبالتالي ، فإن التسويق الشامل يتعرف على مدى وتعقيدات الأنشطة التسويقية ويوفق بينها. يقدم الشكل 4.1 نظرة عامة تخطيطية لأربعة مكونات عامة تميز التسويق الشامل: التسويق بالعالقات ، والتسويق المتكامل ، والتسويق الداخلي وتسويق الإداء. سوف ندرس هذه الموضوعات الرئيسية في جميع أنحاء هذا الكتاب. ما هو مطلوب هو أن يعمل التسويق داخل ومن خلال الأقسام الأخرى وأن يقبل الجميع فلسفة التسويق التي تضع الزبون في مركز المنظمة. عالقة التسويق على نحو متزايد ، يتمثل الهدف الرئيسي للتسويق في تطوير عالقات عميقة ودائمة مع الأشخاص والمؤسسات التي تؤثر بشكل مباشر أو غير مباشر على نجاح الأنشطة التسويقية للشركة.</a:t>
            </a:r>
            <a:endParaRPr lang="ar-IQ" sz="1400" b="1" dirty="0"/>
          </a:p>
        </p:txBody>
      </p:sp>
    </p:spTree>
    <p:extLst>
      <p:ext uri="{BB962C8B-B14F-4D97-AF65-F5344CB8AC3E}">
        <p14:creationId xmlns:p14="http://schemas.microsoft.com/office/powerpoint/2010/main" val="2686708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381000"/>
            <a:ext cx="8001000" cy="5334000"/>
          </a:xfrm>
          <a:prstGeom prst="rect">
            <a:avLst/>
          </a:prstGeom>
          <a:ln>
            <a:noFill/>
          </a:ln>
          <a:effectLst>
            <a:softEdge rad="112500"/>
          </a:effectLst>
        </p:spPr>
      </p:pic>
    </p:spTree>
    <p:extLst>
      <p:ext uri="{BB962C8B-B14F-4D97-AF65-F5344CB8AC3E}">
        <p14:creationId xmlns:p14="http://schemas.microsoft.com/office/powerpoint/2010/main" val="4131748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ar-IQ" sz="1600" b="1" dirty="0"/>
              <a:t>يتضمن هذا الفصل </a:t>
            </a:r>
            <a:r>
              <a:rPr lang="ar-IQ" sz="1600" b="1" dirty="0" smtClean="0"/>
              <a:t>الاسئلة </a:t>
            </a:r>
            <a:r>
              <a:rPr lang="ar-IQ" sz="1600" b="1" dirty="0"/>
              <a:t>التالية</a:t>
            </a:r>
            <a:r>
              <a:rPr lang="ar-IQ" sz="1600" b="1" dirty="0" smtClean="0"/>
              <a:t>:</a:t>
            </a:r>
          </a:p>
          <a:p>
            <a:pPr algn="just"/>
            <a:r>
              <a:rPr lang="ar-IQ" sz="1600" b="1" dirty="0" smtClean="0"/>
              <a:t> </a:t>
            </a:r>
            <a:r>
              <a:rPr lang="ar-IQ" sz="1600" b="1" dirty="0"/>
              <a:t>1 .لماذا التسويق مهم ؟ </a:t>
            </a:r>
            <a:endParaRPr lang="ar-IQ" sz="1600" b="1" dirty="0" smtClean="0"/>
          </a:p>
          <a:p>
            <a:pPr algn="just"/>
            <a:r>
              <a:rPr lang="ar-IQ" sz="1600" b="1" dirty="0" smtClean="0"/>
              <a:t>2 </a:t>
            </a:r>
            <a:r>
              <a:rPr lang="ar-IQ" sz="1600" b="1" dirty="0"/>
              <a:t>.ما هو نهج التسويق</a:t>
            </a:r>
            <a:r>
              <a:rPr lang="ar-IQ" sz="1600" b="1" dirty="0" smtClean="0"/>
              <a:t>؟</a:t>
            </a:r>
          </a:p>
          <a:p>
            <a:pPr algn="just"/>
            <a:r>
              <a:rPr lang="ar-IQ" sz="1600" b="1" dirty="0" smtClean="0"/>
              <a:t> </a:t>
            </a:r>
            <a:r>
              <a:rPr lang="ar-IQ" sz="1600" b="1" dirty="0"/>
              <a:t>3 .ما هي القوى التي تحدد حقائق التسويق </a:t>
            </a:r>
            <a:r>
              <a:rPr lang="ar-IQ" sz="1600" b="1" dirty="0" smtClean="0"/>
              <a:t>الاوروبية </a:t>
            </a:r>
            <a:r>
              <a:rPr lang="ar-IQ" sz="1600" b="1" dirty="0"/>
              <a:t>الجديدة؟ </a:t>
            </a:r>
            <a:endParaRPr lang="ar-IQ" sz="1600" b="1" dirty="0" smtClean="0"/>
          </a:p>
          <a:p>
            <a:pPr algn="just"/>
            <a:r>
              <a:rPr lang="ar-IQ" sz="1600" b="1" dirty="0" smtClean="0"/>
              <a:t>4 </a:t>
            </a:r>
            <a:r>
              <a:rPr lang="ar-IQ" sz="1600" b="1" dirty="0"/>
              <a:t>.ماذا تتضمن فلسفة التسويق الشاملة؟ </a:t>
            </a:r>
            <a:endParaRPr lang="ar-IQ" sz="1600" b="1" dirty="0" smtClean="0"/>
          </a:p>
          <a:p>
            <a:pPr algn="just"/>
            <a:r>
              <a:rPr lang="ar-IQ" sz="1600" b="1" dirty="0" smtClean="0"/>
              <a:t>5 </a:t>
            </a:r>
            <a:r>
              <a:rPr lang="ar-IQ" sz="1600" b="1" dirty="0"/>
              <a:t>.ما هي المهام </a:t>
            </a:r>
            <a:r>
              <a:rPr lang="ar-IQ" sz="1600" b="1" dirty="0" smtClean="0"/>
              <a:t>اللازمة لإدارة </a:t>
            </a:r>
            <a:r>
              <a:rPr lang="ar-IQ" sz="1600" b="1" dirty="0"/>
              <a:t>التسويق الناجح؟ </a:t>
            </a:r>
            <a:endParaRPr lang="ar-IQ" sz="1600" b="1" dirty="0" smtClean="0"/>
          </a:p>
          <a:p>
            <a:pPr algn="just"/>
            <a:r>
              <a:rPr lang="ar-IQ" sz="1600" b="1" dirty="0" smtClean="0"/>
              <a:t>تعد </a:t>
            </a:r>
            <a:r>
              <a:rPr lang="ar-IQ" sz="1600" b="1" dirty="0"/>
              <a:t>إدارة التسويق  </a:t>
            </a:r>
            <a:r>
              <a:rPr lang="ar-IQ" sz="1600" b="1" dirty="0" smtClean="0"/>
              <a:t>خياراً </a:t>
            </a:r>
            <a:r>
              <a:rPr lang="ar-IQ" sz="1600" b="1" dirty="0"/>
              <a:t>وظيفياً يواجه العديد من التحديات اذ إنه وظيفة إدارية أساسية لجميع انشطة المنظمة مع دور </a:t>
            </a:r>
            <a:r>
              <a:rPr lang="ar-IQ" sz="1600" b="1" dirty="0" smtClean="0"/>
              <a:t>الاتصال </a:t>
            </a:r>
            <a:r>
              <a:rPr lang="ar-IQ" sz="1600" b="1" dirty="0"/>
              <a:t>والتركيز والتنظيم داخل المنظمة بشكل رسمي وغير رسمي و يشارك </a:t>
            </a:r>
            <a:r>
              <a:rPr lang="ar-IQ" sz="1600" b="1" dirty="0" smtClean="0"/>
              <a:t>الأفراد </a:t>
            </a:r>
            <a:r>
              <a:rPr lang="ar-IQ" sz="1600" b="1" dirty="0"/>
              <a:t>والمؤسسات في عدد كبير من </a:t>
            </a:r>
            <a:r>
              <a:rPr lang="ar-IQ" sz="1600" b="1" dirty="0" smtClean="0"/>
              <a:t>الأنشطة </a:t>
            </a:r>
            <a:r>
              <a:rPr lang="ar-IQ" sz="1600" b="1" dirty="0"/>
              <a:t>يمكننا تسميتها التسويق. في مواجهة التطور التكنلوجي والتغيرات الرئيسية </a:t>
            </a:r>
            <a:r>
              <a:rPr lang="ar-IQ" sz="1600" b="1" dirty="0" smtClean="0"/>
              <a:t>الأخرى </a:t>
            </a:r>
            <a:r>
              <a:rPr lang="ar-IQ" sz="1600" b="1" dirty="0"/>
              <a:t>في بيئة </a:t>
            </a:r>
            <a:r>
              <a:rPr lang="ar-IQ" sz="1600" b="1" dirty="0" smtClean="0"/>
              <a:t>الأعمال </a:t>
            </a:r>
            <a:r>
              <a:rPr lang="ar-IQ" sz="1600" b="1" dirty="0"/>
              <a:t>، أصبح التسويق </a:t>
            </a:r>
            <a:r>
              <a:rPr lang="ar-IQ" sz="1600" b="1" dirty="0" smtClean="0"/>
              <a:t>اليوم أمراً حيوياً وجديداً  </a:t>
            </a:r>
            <a:r>
              <a:rPr lang="ar-IQ" sz="1600" b="1" dirty="0"/>
              <a:t>بشكل كبير. وان فلسفة التسويق التي تضع الزبون في ً حيوي وجدي مركز الشركات الرابحة. مثال على ذلك متجر ايكيا. ايكيا هي أكثر متاجر التجزئة </a:t>
            </a:r>
            <a:r>
              <a:rPr lang="ar-IQ" sz="1600" b="1" dirty="0" smtClean="0"/>
              <a:t>للأثاث نجاحاً </a:t>
            </a:r>
            <a:r>
              <a:rPr lang="ar-IQ" sz="1600" b="1" dirty="0"/>
              <a:t>في العالم ، حيث تقوم بتصميم وتصنيع </a:t>
            </a:r>
            <a:r>
              <a:rPr lang="ar-IQ" sz="1600" b="1" dirty="0" smtClean="0"/>
              <a:t>الأثاث </a:t>
            </a:r>
            <a:r>
              <a:rPr lang="ar-IQ" sz="1600" b="1" dirty="0"/>
              <a:t>والمفروشات المنزلية الجاهزة بأسلوب جميل وبأسعار مناسبة. هذه الشركة السويدية هي كيان عالمي ، توزع منتجاتها من </a:t>
            </a:r>
            <a:r>
              <a:rPr lang="ar-IQ" sz="1600" b="1" dirty="0" smtClean="0"/>
              <a:t>خلال </a:t>
            </a:r>
            <a:r>
              <a:rPr lang="ar-IQ" sz="1600" b="1" dirty="0"/>
              <a:t>منافذ البيع بالتجزئة وعبر </a:t>
            </a:r>
            <a:r>
              <a:rPr lang="ar-IQ" sz="1600" b="1" dirty="0" smtClean="0"/>
              <a:t>الأنترنت.  اعتباراً </a:t>
            </a:r>
            <a:r>
              <a:rPr lang="ar-IQ" sz="1600" b="1" dirty="0"/>
              <a:t>من أغسطس ً ً 2014 ، امتلك ايكا 350 </a:t>
            </a:r>
            <a:r>
              <a:rPr lang="ar-IQ" sz="1600" b="1" dirty="0" smtClean="0"/>
              <a:t>متجراً </a:t>
            </a:r>
            <a:r>
              <a:rPr lang="ar-IQ" sz="1600" b="1" dirty="0"/>
              <a:t>في 43 دولة ، معظمها في أوروبا. يتعرف الزبائن على فكرة ايكيا ذات الجودة العالية ، وتقديم </a:t>
            </a:r>
            <a:r>
              <a:rPr lang="ar-IQ" sz="1600" b="1" dirty="0" smtClean="0"/>
              <a:t>الأثاث </a:t>
            </a:r>
            <a:r>
              <a:rPr lang="ar-IQ" sz="1600" b="1" dirty="0"/>
              <a:t>منخفض التكلفة وذات شكل جميل ورائع ، وقد أدى ذلك إلى حصول ايكيا على أكثر من 820 مليون زيارة للزبائن في عام 2014 .أوضحت آنا كرونا ، مديرة التسويق في متجر ايكيا بالمملكة المتحدة </a:t>
            </a:r>
            <a:r>
              <a:rPr lang="ar-IQ" sz="1600" b="1" dirty="0" smtClean="0"/>
              <a:t>وإيرلندا: </a:t>
            </a:r>
            <a:r>
              <a:rPr lang="ar-IQ" sz="1600" b="1" dirty="0"/>
              <a:t>"نحن ملتزمون لفهم كيف يعيش زبائننا حياتهم في المنزل حتى نتمكن من تقديم حلول لجعل الحياة أكثر سعادة. أصبح </a:t>
            </a:r>
            <a:r>
              <a:rPr lang="ar-IQ" sz="1600" b="1" dirty="0" smtClean="0"/>
              <a:t>الأسلوب </a:t>
            </a:r>
            <a:r>
              <a:rPr lang="ar-IQ" sz="1600" b="1" dirty="0"/>
              <a:t>السويدي </a:t>
            </a:r>
            <a:r>
              <a:rPr lang="ar-IQ" sz="1600" b="1" dirty="0" smtClean="0"/>
              <a:t>ا نموذجاً </a:t>
            </a:r>
            <a:r>
              <a:rPr lang="ar-IQ" sz="1600" b="1" dirty="0"/>
              <a:t>للبساطة والتطبيق العملي.</a:t>
            </a:r>
          </a:p>
        </p:txBody>
      </p:sp>
      <p:sp>
        <p:nvSpPr>
          <p:cNvPr id="3" name="Title 2"/>
          <p:cNvSpPr>
            <a:spLocks noGrp="1"/>
          </p:cNvSpPr>
          <p:nvPr>
            <p:ph type="title"/>
          </p:nvPr>
        </p:nvSpPr>
        <p:spPr>
          <a:xfrm>
            <a:off x="1143000" y="274638"/>
            <a:ext cx="6858000" cy="792162"/>
          </a:xfrm>
        </p:spPr>
        <p:txBody>
          <a:bodyPr>
            <a:normAutofit/>
          </a:bodyPr>
          <a:lstStyle/>
          <a:p>
            <a:pPr algn="ctr"/>
            <a:r>
              <a:rPr lang="ar-IQ" dirty="0"/>
              <a:t>الفصل </a:t>
            </a:r>
            <a:r>
              <a:rPr lang="ar-IQ" dirty="0" smtClean="0"/>
              <a:t>الاول </a:t>
            </a:r>
            <a:r>
              <a:rPr lang="ar-IQ" dirty="0"/>
              <a:t>مقدمة في التسويق</a:t>
            </a:r>
          </a:p>
        </p:txBody>
      </p:sp>
    </p:spTree>
    <p:extLst>
      <p:ext uri="{BB962C8B-B14F-4D97-AF65-F5344CB8AC3E}">
        <p14:creationId xmlns:p14="http://schemas.microsoft.com/office/powerpoint/2010/main" val="21477475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458200" cy="6477000"/>
          </a:xfrm>
        </p:spPr>
        <p:txBody>
          <a:bodyPr>
            <a:normAutofit/>
          </a:bodyPr>
          <a:lstStyle/>
          <a:p>
            <a:pPr algn="just"/>
            <a:r>
              <a:rPr lang="ar-IQ" sz="1600" b="1" dirty="0">
                <a:solidFill>
                  <a:srgbClr val="FF0000"/>
                </a:solidFill>
              </a:rPr>
              <a:t>الخصائص الرئيسية لفلسفة </a:t>
            </a:r>
            <a:r>
              <a:rPr lang="ar-IQ" sz="1600" b="1" dirty="0" smtClean="0">
                <a:solidFill>
                  <a:srgbClr val="FF0000"/>
                </a:solidFill>
              </a:rPr>
              <a:t>الإنتاج </a:t>
            </a:r>
            <a:r>
              <a:rPr lang="ar-IQ" sz="1600" b="1" dirty="0">
                <a:solidFill>
                  <a:srgbClr val="FF0000"/>
                </a:solidFill>
              </a:rPr>
              <a:t>والمبيعات والتسويق لفترة </a:t>
            </a:r>
            <a:r>
              <a:rPr lang="ar-IQ" sz="1600" b="1" dirty="0" smtClean="0">
                <a:solidFill>
                  <a:srgbClr val="FF0000"/>
                </a:solidFill>
              </a:rPr>
              <a:t>ما بين ( 1930-1870</a:t>
            </a:r>
            <a:r>
              <a:rPr lang="ar-IQ" sz="1600" b="1" dirty="0">
                <a:solidFill>
                  <a:srgbClr val="FF0000"/>
                </a:solidFill>
              </a:rPr>
              <a:t>) </a:t>
            </a:r>
            <a:endParaRPr lang="ar-IQ" sz="1600" b="1" dirty="0" smtClean="0">
              <a:solidFill>
                <a:srgbClr val="FF0000"/>
              </a:solidFill>
            </a:endParaRPr>
          </a:p>
          <a:p>
            <a:pPr algn="just"/>
            <a:r>
              <a:rPr lang="ar-IQ" sz="1400" b="1" dirty="0" smtClean="0"/>
              <a:t>1.الطلب </a:t>
            </a:r>
            <a:r>
              <a:rPr lang="ar-IQ" sz="1400" b="1" dirty="0"/>
              <a:t>يفوق العرض. </a:t>
            </a:r>
            <a:endParaRPr lang="ar-IQ" sz="1400" b="1" dirty="0" smtClean="0"/>
          </a:p>
          <a:p>
            <a:pPr algn="just"/>
            <a:r>
              <a:rPr lang="ar-IQ" sz="1400" b="1" dirty="0" smtClean="0"/>
              <a:t>2 </a:t>
            </a:r>
            <a:r>
              <a:rPr lang="ar-IQ" sz="1400" b="1" dirty="0"/>
              <a:t>.توجد منافسة قليلة أو معدومة داخل </a:t>
            </a:r>
            <a:r>
              <a:rPr lang="ar-IQ" sz="1400" b="1" dirty="0" smtClean="0"/>
              <a:t>الأسواق (بين </a:t>
            </a:r>
            <a:r>
              <a:rPr lang="ar-IQ" sz="1400" b="1" dirty="0"/>
              <a:t>الشركات التي تبيع نفس السلع لنفس </a:t>
            </a:r>
            <a:r>
              <a:rPr lang="ar-IQ" sz="1400" b="1" dirty="0" smtClean="0"/>
              <a:t>الأسواق). </a:t>
            </a:r>
          </a:p>
          <a:p>
            <a:pPr algn="just"/>
            <a:r>
              <a:rPr lang="ar-IQ" sz="1400" b="1" dirty="0" smtClean="0"/>
              <a:t>3 </a:t>
            </a:r>
            <a:r>
              <a:rPr lang="ar-IQ" sz="1400" b="1" dirty="0"/>
              <a:t>.التركيز على الشركة ، وليس الزبائن</a:t>
            </a:r>
            <a:r>
              <a:rPr lang="ar-IQ" sz="1400" b="1" dirty="0" smtClean="0"/>
              <a:t>.</a:t>
            </a:r>
          </a:p>
          <a:p>
            <a:pPr algn="just"/>
            <a:r>
              <a:rPr lang="ar-IQ" sz="1400" b="1" dirty="0" smtClean="0"/>
              <a:t> </a:t>
            </a:r>
            <a:r>
              <a:rPr lang="ar-IQ" sz="1400" b="1" dirty="0"/>
              <a:t>4 .تنتج الشركات ما يمكنها إنتاجه وتركز على حل </a:t>
            </a:r>
            <a:r>
              <a:rPr lang="ar-IQ" sz="1400" b="1" dirty="0" smtClean="0"/>
              <a:t>مشكلات الإنتاج. </a:t>
            </a:r>
          </a:p>
          <a:p>
            <a:pPr algn="just"/>
            <a:r>
              <a:rPr lang="ar-IQ" sz="1400" b="1" dirty="0" smtClean="0"/>
              <a:t>5 </a:t>
            </a:r>
            <a:r>
              <a:rPr lang="ar-IQ" sz="1400" b="1" dirty="0"/>
              <a:t>.شركات تنتج خطوط إنتاج محدودة. </a:t>
            </a:r>
            <a:endParaRPr lang="ar-IQ" sz="1400" b="1" dirty="0" smtClean="0"/>
          </a:p>
          <a:p>
            <a:pPr algn="just"/>
            <a:r>
              <a:rPr lang="ar-IQ" sz="1400" b="1" dirty="0" smtClean="0"/>
              <a:t>6 </a:t>
            </a:r>
            <a:r>
              <a:rPr lang="ar-IQ" sz="1400" b="1" dirty="0"/>
              <a:t>.منتجات تبيع نفسها. تجار الجملة وتجار التجزئة غير متمرسين في بيعهم وتسويقهم. </a:t>
            </a:r>
            <a:endParaRPr lang="ar-IQ" sz="1400" b="1" dirty="0" smtClean="0"/>
          </a:p>
          <a:p>
            <a:pPr marL="109728" indent="0" algn="just">
              <a:buNone/>
            </a:pPr>
            <a:r>
              <a:rPr lang="ar-IQ" sz="1600" b="1" dirty="0" smtClean="0">
                <a:solidFill>
                  <a:srgbClr val="FF0000"/>
                </a:solidFill>
              </a:rPr>
              <a:t>عصر </a:t>
            </a:r>
            <a:r>
              <a:rPr lang="ar-IQ" sz="1600" b="1" dirty="0">
                <a:solidFill>
                  <a:srgbClr val="FF0000"/>
                </a:solidFill>
              </a:rPr>
              <a:t>المبيعات </a:t>
            </a:r>
            <a:r>
              <a:rPr lang="ar-IQ" sz="1600" b="1" dirty="0" smtClean="0">
                <a:solidFill>
                  <a:srgbClr val="FF0000"/>
                </a:solidFill>
              </a:rPr>
              <a:t>(1950-1930</a:t>
            </a:r>
            <a:r>
              <a:rPr lang="ar-IQ" sz="1600" b="1" dirty="0">
                <a:solidFill>
                  <a:srgbClr val="FF0000"/>
                </a:solidFill>
              </a:rPr>
              <a:t>) </a:t>
            </a:r>
            <a:endParaRPr lang="ar-IQ" sz="1600" b="1" dirty="0" smtClean="0">
              <a:solidFill>
                <a:srgbClr val="FF0000"/>
              </a:solidFill>
            </a:endParaRPr>
          </a:p>
          <a:p>
            <a:pPr marL="109728" indent="0" algn="just">
              <a:buNone/>
            </a:pPr>
            <a:r>
              <a:rPr lang="ar-IQ" sz="1400" b="1" dirty="0"/>
              <a:t>1</a:t>
            </a:r>
            <a:r>
              <a:rPr lang="ar-IQ" sz="1400" b="1" dirty="0" smtClean="0"/>
              <a:t>.العرض </a:t>
            </a:r>
            <a:r>
              <a:rPr lang="ar-IQ" sz="1400" b="1" dirty="0"/>
              <a:t>يفوق الطلب. </a:t>
            </a:r>
            <a:endParaRPr lang="ar-IQ" sz="1400" b="1" dirty="0" smtClean="0"/>
          </a:p>
          <a:p>
            <a:pPr marL="109728" indent="0" algn="just">
              <a:buNone/>
            </a:pPr>
            <a:r>
              <a:rPr lang="ar-IQ" sz="1400" b="1" dirty="0" smtClean="0"/>
              <a:t>2 </a:t>
            </a:r>
            <a:r>
              <a:rPr lang="ar-IQ" sz="1400" b="1" dirty="0"/>
              <a:t>.هناك منافسة داخل </a:t>
            </a:r>
            <a:r>
              <a:rPr lang="ar-IQ" sz="1400" b="1" dirty="0" smtClean="0"/>
              <a:t>الأسواق. </a:t>
            </a:r>
          </a:p>
          <a:p>
            <a:pPr marL="109728" indent="0" algn="just">
              <a:buNone/>
            </a:pPr>
            <a:r>
              <a:rPr lang="ar-IQ" sz="1400" b="1" dirty="0" smtClean="0"/>
              <a:t>3 </a:t>
            </a:r>
            <a:r>
              <a:rPr lang="ar-IQ" sz="1400" b="1" dirty="0"/>
              <a:t>.تدرك الشركات رغبات المستهلكين ويتم إجراء بعض أبحاث السوق. </a:t>
            </a:r>
            <a:endParaRPr lang="ar-IQ" sz="1400" b="1" dirty="0" smtClean="0"/>
          </a:p>
          <a:p>
            <a:pPr marL="109728" indent="0" algn="just">
              <a:buNone/>
            </a:pPr>
            <a:r>
              <a:rPr lang="ar-IQ" sz="1400" b="1" dirty="0" smtClean="0"/>
              <a:t>4.يجب </a:t>
            </a:r>
            <a:r>
              <a:rPr lang="ar-IQ" sz="1400" b="1" dirty="0"/>
              <a:t>على الشركات التخلص من المنتجات التي تنتجها وبالتالي التركيز على البيع. </a:t>
            </a:r>
            <a:endParaRPr lang="ar-IQ" sz="1400" b="1" dirty="0" smtClean="0"/>
          </a:p>
          <a:p>
            <a:pPr marL="109728" indent="0" algn="just">
              <a:buNone/>
            </a:pPr>
            <a:r>
              <a:rPr lang="ar-IQ" sz="1400" b="1" dirty="0"/>
              <a:t>5 .شركات تنتج خطوط إنتاج </a:t>
            </a:r>
            <a:r>
              <a:rPr lang="ar-IQ" sz="1400" b="1" dirty="0" smtClean="0"/>
              <a:t>محدودة</a:t>
            </a:r>
          </a:p>
          <a:p>
            <a:pPr marL="109728" indent="0" algn="just">
              <a:buNone/>
            </a:pPr>
            <a:r>
              <a:rPr lang="ar-IQ" sz="1400" b="1" dirty="0"/>
              <a:t>6 .البيع </a:t>
            </a:r>
            <a:r>
              <a:rPr lang="ar-IQ" sz="1400" b="1" dirty="0" smtClean="0"/>
              <a:t>ضرورياً </a:t>
            </a:r>
            <a:r>
              <a:rPr lang="ar-IQ" sz="1400" b="1" dirty="0"/>
              <a:t>مدعوم </a:t>
            </a:r>
            <a:r>
              <a:rPr lang="ar-IQ" sz="1400" b="1" dirty="0" smtClean="0"/>
              <a:t>بالإعلانات.</a:t>
            </a:r>
          </a:p>
          <a:p>
            <a:pPr marL="109728" indent="0" algn="just">
              <a:buNone/>
            </a:pPr>
            <a:r>
              <a:rPr lang="ar-IQ" sz="1400" b="1" dirty="0"/>
              <a:t>7 .الهدف </a:t>
            </a:r>
            <a:r>
              <a:rPr lang="ar-IQ" sz="1400" b="1" dirty="0" smtClean="0"/>
              <a:t>الأساسي </a:t>
            </a:r>
            <a:r>
              <a:rPr lang="ar-IQ" sz="1400" b="1" dirty="0"/>
              <a:t>للشركة هو حجم المبيعات الربح هدف ثانوي</a:t>
            </a:r>
            <a:r>
              <a:rPr lang="ar-IQ" sz="1400" b="1" dirty="0" smtClean="0"/>
              <a:t>.</a:t>
            </a:r>
          </a:p>
          <a:p>
            <a:pPr marL="109728" indent="0" algn="just">
              <a:buNone/>
            </a:pPr>
            <a:r>
              <a:rPr lang="ar-IQ" sz="1600" b="1" dirty="0">
                <a:solidFill>
                  <a:srgbClr val="FF0000"/>
                </a:solidFill>
              </a:rPr>
              <a:t>عصر التسويق </a:t>
            </a:r>
            <a:r>
              <a:rPr lang="ar-IQ" sz="1600" b="1" dirty="0" smtClean="0">
                <a:solidFill>
                  <a:srgbClr val="FF0000"/>
                </a:solidFill>
              </a:rPr>
              <a:t>(1950) فما </a:t>
            </a:r>
            <a:r>
              <a:rPr lang="ar-IQ" sz="1600" b="1" dirty="0">
                <a:solidFill>
                  <a:srgbClr val="FF0000"/>
                </a:solidFill>
              </a:rPr>
              <a:t>فوق </a:t>
            </a:r>
            <a:endParaRPr lang="ar-IQ" sz="1600" b="1" dirty="0" smtClean="0">
              <a:solidFill>
                <a:srgbClr val="FF0000"/>
              </a:solidFill>
            </a:endParaRPr>
          </a:p>
          <a:p>
            <a:pPr marL="109728" indent="0" algn="just">
              <a:buNone/>
            </a:pPr>
            <a:r>
              <a:rPr lang="ar-IQ" sz="1600" b="1" dirty="0" smtClean="0"/>
              <a:t>1.العرض </a:t>
            </a:r>
            <a:r>
              <a:rPr lang="ar-IQ" sz="1600" b="1" dirty="0"/>
              <a:t>يفوق الطلب. </a:t>
            </a:r>
            <a:endParaRPr lang="ar-IQ" sz="1600" b="1" dirty="0" smtClean="0"/>
          </a:p>
          <a:p>
            <a:pPr marL="109728" indent="0" algn="just">
              <a:buNone/>
            </a:pPr>
            <a:r>
              <a:rPr lang="ar-IQ" sz="1600" b="1" dirty="0"/>
              <a:t>2 .هناك منافسة شديدة داخل </a:t>
            </a:r>
            <a:r>
              <a:rPr lang="ar-IQ" sz="1600" b="1" dirty="0" smtClean="0"/>
              <a:t>الأسواق.</a:t>
            </a:r>
          </a:p>
          <a:p>
            <a:pPr marL="109728" indent="0" algn="just">
              <a:buNone/>
            </a:pPr>
            <a:r>
              <a:rPr lang="ar-IQ" sz="1600" b="1" dirty="0"/>
              <a:t>3 .تركيز المنظمة على الزبون. الغرض هو تلبية احتياجات الزبائن ورغباتهم</a:t>
            </a:r>
            <a:r>
              <a:rPr lang="ar-IQ" sz="1600" b="1" dirty="0" smtClean="0"/>
              <a:t>.</a:t>
            </a:r>
          </a:p>
          <a:p>
            <a:pPr marL="109728" indent="0" algn="just">
              <a:buNone/>
            </a:pPr>
            <a:r>
              <a:rPr lang="ar-IQ" sz="1600" b="1" dirty="0"/>
              <a:t>4 .يحدد الزبائن العروض المقدمة. تركز </a:t>
            </a:r>
            <a:r>
              <a:rPr lang="ar-IQ" sz="1600" b="1" dirty="0" smtClean="0"/>
              <a:t>الأعمال </a:t>
            </a:r>
            <a:r>
              <a:rPr lang="ar-IQ" sz="1600" b="1" dirty="0"/>
              <a:t>على مشاكل التسويق</a:t>
            </a:r>
            <a:r>
              <a:rPr lang="ar-IQ" sz="1600" b="1" dirty="0" smtClean="0"/>
              <a:t>.</a:t>
            </a:r>
          </a:p>
          <a:p>
            <a:pPr marL="109728" indent="0" algn="just">
              <a:buNone/>
            </a:pPr>
            <a:r>
              <a:rPr lang="ar-IQ" sz="1600" b="1" dirty="0"/>
              <a:t> 5 .شركات تنتج خطوط إنتاج واسعة النطاق. </a:t>
            </a:r>
            <a:endParaRPr lang="ar-IQ" sz="1600" b="1" dirty="0" smtClean="0"/>
          </a:p>
          <a:p>
            <a:pPr marL="109728" indent="0" algn="just">
              <a:buNone/>
            </a:pPr>
            <a:r>
              <a:rPr lang="ar-IQ" sz="1600" b="1" dirty="0"/>
              <a:t>6 .يتم استخدام وتنسيق مجموعة واسعة من </a:t>
            </a:r>
            <a:r>
              <a:rPr lang="ar-IQ" sz="1600" b="1" dirty="0" smtClean="0"/>
              <a:t>الأنشطة </a:t>
            </a:r>
            <a:r>
              <a:rPr lang="ar-IQ" sz="1600" b="1" dirty="0"/>
              <a:t>التسويقية لتلبية احتياجات </a:t>
            </a:r>
            <a:r>
              <a:rPr lang="ar-IQ" sz="1600" b="1" dirty="0" smtClean="0"/>
              <a:t>الزبائن.</a:t>
            </a:r>
          </a:p>
          <a:p>
            <a:pPr marL="109728" indent="0" algn="just">
              <a:buNone/>
            </a:pPr>
            <a:r>
              <a:rPr lang="ar-IQ" sz="1600" b="1" dirty="0"/>
              <a:t>7 .الشركات تركز على الربح بدال من حجم المبيعات.</a:t>
            </a:r>
          </a:p>
          <a:p>
            <a:pPr marL="109728" indent="0" algn="just">
              <a:buNone/>
            </a:pPr>
            <a:endParaRPr lang="ar-IQ" sz="1600" b="1" dirty="0" smtClean="0">
              <a:solidFill>
                <a:srgbClr val="FF0000"/>
              </a:solidFill>
            </a:endParaRPr>
          </a:p>
        </p:txBody>
      </p:sp>
    </p:spTree>
    <p:extLst>
      <p:ext uri="{BB962C8B-B14F-4D97-AF65-F5344CB8AC3E}">
        <p14:creationId xmlns:p14="http://schemas.microsoft.com/office/powerpoint/2010/main" val="580915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912" y="533400"/>
            <a:ext cx="7056175" cy="5486400"/>
          </a:xfrm>
          <a:prstGeom prst="rect">
            <a:avLst/>
          </a:prstGeom>
          <a:ln>
            <a:noFill/>
          </a:ln>
          <a:effectLst>
            <a:softEdge rad="112500"/>
          </a:effectLst>
        </p:spPr>
      </p:pic>
    </p:spTree>
    <p:extLst>
      <p:ext uri="{BB962C8B-B14F-4D97-AF65-F5344CB8AC3E}">
        <p14:creationId xmlns:p14="http://schemas.microsoft.com/office/powerpoint/2010/main" val="4023873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248400"/>
          </a:xfrm>
        </p:spPr>
        <p:txBody>
          <a:bodyPr>
            <a:noAutofit/>
          </a:bodyPr>
          <a:lstStyle/>
          <a:p>
            <a:pPr marL="109728" indent="0" algn="just">
              <a:buNone/>
            </a:pPr>
            <a:r>
              <a:rPr lang="ar-IQ" sz="1400" b="1" dirty="0"/>
              <a:t>يهدف التسويق </a:t>
            </a:r>
            <a:r>
              <a:rPr lang="ar-IQ" sz="1400" b="1" dirty="0" smtClean="0"/>
              <a:t>العلاقات </a:t>
            </a:r>
            <a:r>
              <a:rPr lang="ar-IQ" sz="1400" b="1" dirty="0"/>
              <a:t>إلى بناء </a:t>
            </a:r>
            <a:r>
              <a:rPr lang="ar-IQ" sz="1400" b="1" dirty="0" smtClean="0"/>
              <a:t>علاقات </a:t>
            </a:r>
            <a:r>
              <a:rPr lang="ar-IQ" sz="1400" b="1" dirty="0"/>
              <a:t>طويلة </a:t>
            </a:r>
            <a:r>
              <a:rPr lang="ar-IQ" sz="1400" b="1" dirty="0" smtClean="0"/>
              <a:t>الأجل </a:t>
            </a:r>
            <a:r>
              <a:rPr lang="ar-IQ" sz="1400" b="1" dirty="0"/>
              <a:t>بشكل جيد للطرفين مع المكونات الرئيسية من أجل كسب أعمالهم </a:t>
            </a:r>
            <a:r>
              <a:rPr lang="ar-IQ" sz="1400" b="1" dirty="0" smtClean="0"/>
              <a:t>والاحتفاظ </a:t>
            </a:r>
            <a:r>
              <a:rPr lang="ar-IQ" sz="1400" b="1" dirty="0"/>
              <a:t>بها. أربعة مكونات رئيسية للتسويق </a:t>
            </a:r>
            <a:r>
              <a:rPr lang="ar-IQ" sz="1400" b="1" dirty="0" smtClean="0"/>
              <a:t>العلاقات </a:t>
            </a:r>
            <a:r>
              <a:rPr lang="ar-IQ" sz="1400" b="1" dirty="0"/>
              <a:t>هي الزبائن والموظفين وشركاء التسويق </a:t>
            </a:r>
            <a:r>
              <a:rPr lang="ar-IQ" sz="1400" b="1" dirty="0" smtClean="0"/>
              <a:t>القنوات </a:t>
            </a:r>
            <a:r>
              <a:rPr lang="ar-IQ" sz="1400" b="1" dirty="0"/>
              <a:t>والموردون والموزعين والتجار </a:t>
            </a:r>
            <a:r>
              <a:rPr lang="ar-IQ" sz="1400" b="1" dirty="0" smtClean="0"/>
              <a:t>والوكالات   ( </a:t>
            </a:r>
            <a:r>
              <a:rPr lang="ar-IQ" sz="1400" b="1" dirty="0"/>
              <a:t>وأعضاء المجتمع المالي )المساهمون والمستثمرون </a:t>
            </a:r>
            <a:r>
              <a:rPr lang="ar-IQ" sz="1400" b="1" dirty="0" smtClean="0"/>
              <a:t>والمحللون. </a:t>
            </a:r>
            <a:r>
              <a:rPr lang="ar-IQ" sz="1400" b="1" dirty="0"/>
              <a:t>يجب على المسوقين خلق </a:t>
            </a:r>
            <a:r>
              <a:rPr lang="ar-IQ" sz="1400" b="1" dirty="0" smtClean="0"/>
              <a:t>الازدهار </a:t>
            </a:r>
            <a:r>
              <a:rPr lang="ar-IQ" sz="1400" b="1" dirty="0"/>
              <a:t>بين جميع هذه المكونات وتحقيق التوازن بين العوائد لجميع أصحاب المصلحة الرئيسيين. يتطلب تطوير </a:t>
            </a:r>
            <a:r>
              <a:rPr lang="ar-IQ" sz="1400" b="1" dirty="0" smtClean="0"/>
              <a:t>علاقات </a:t>
            </a:r>
            <a:r>
              <a:rPr lang="ar-IQ" sz="1400" b="1" dirty="0"/>
              <a:t>قوية معهم فهم قدراتهم ومواردهم واحتياجاتهم وأهدافهم ورغباتهم. النتيجة النهائية للتسويق </a:t>
            </a:r>
            <a:r>
              <a:rPr lang="ar-IQ" sz="1400" b="1" dirty="0" smtClean="0"/>
              <a:t>العلاقات </a:t>
            </a:r>
            <a:r>
              <a:rPr lang="ar-IQ" sz="1400" b="1" dirty="0"/>
              <a:t>هو شبكة التسويق التي تتكون من الشركة وأصحاب المصلحة الداعمين لها - الزبائن والموظفين والموردين والموزعين وتجار التجزئة وغيرهم - الذين أقامت معهم </a:t>
            </a:r>
            <a:r>
              <a:rPr lang="ar-IQ" sz="1400" b="1" dirty="0" smtClean="0"/>
              <a:t>علاقات </a:t>
            </a:r>
            <a:r>
              <a:rPr lang="ar-IQ" sz="1400" b="1" dirty="0"/>
              <a:t>تجارية مربحة للطرفين. و بناء شبكة فعالة من </a:t>
            </a:r>
            <a:r>
              <a:rPr lang="ar-IQ" sz="1400" b="1" dirty="0" smtClean="0"/>
              <a:t>العلاقات </a:t>
            </a:r>
            <a:r>
              <a:rPr lang="ar-IQ" sz="1400" b="1" dirty="0"/>
              <a:t>مع أصحاب المصلحة الرئيسيين ، وستتبع </a:t>
            </a:r>
            <a:r>
              <a:rPr lang="ar-IQ" sz="1400" b="1" dirty="0" smtClean="0"/>
              <a:t>الارباح </a:t>
            </a:r>
            <a:r>
              <a:rPr lang="ar-IQ" sz="1400" b="1" dirty="0"/>
              <a:t>- انظر الشكل 5.1 </a:t>
            </a:r>
            <a:r>
              <a:rPr lang="ar-IQ" sz="1400" b="1" dirty="0" smtClean="0"/>
              <a:t>.</a:t>
            </a:r>
          </a:p>
          <a:p>
            <a:pPr marL="109728" indent="0" algn="just">
              <a:buNone/>
            </a:pPr>
            <a:r>
              <a:rPr lang="ar-IQ" sz="1400" b="1" dirty="0" smtClean="0"/>
              <a:t> </a:t>
            </a:r>
            <a:r>
              <a:rPr lang="ar-IQ" sz="1400" b="1" dirty="0"/>
              <a:t>يختار المزيد من الشركات </a:t>
            </a:r>
            <a:r>
              <a:rPr lang="ar-IQ" sz="1400" b="1" dirty="0" smtClean="0"/>
              <a:t>امتلاك علامات </a:t>
            </a:r>
            <a:r>
              <a:rPr lang="ar-IQ" sz="1400" b="1" dirty="0"/>
              <a:t>تجارية </a:t>
            </a:r>
            <a:r>
              <a:rPr lang="ar-IQ" sz="1400" b="1" dirty="0" smtClean="0"/>
              <a:t>بدلا </a:t>
            </a:r>
            <a:r>
              <a:rPr lang="ar-IQ" sz="1400" b="1" dirty="0"/>
              <a:t>من الموجودات المادية ، ويقومون بالتعاقد مع الشركات التي يمكنها القيام بها بشكل أفضل وبتكلفة أقل مع </a:t>
            </a:r>
            <a:r>
              <a:rPr lang="ar-IQ" sz="1400" b="1" dirty="0" smtClean="0"/>
              <a:t>الاحتفاظ بالأنشطة الأساسية </a:t>
            </a:r>
            <a:r>
              <a:rPr lang="ar-IQ" sz="1400" b="1" dirty="0"/>
              <a:t>داخل الشركة. تقوم </a:t>
            </a:r>
            <a:r>
              <a:rPr lang="ar-IQ" sz="1400" b="1" dirty="0" smtClean="0"/>
              <a:t>الشركات ايضاً </a:t>
            </a:r>
            <a:r>
              <a:rPr lang="ar-IQ" sz="1400" b="1" dirty="0"/>
              <a:t>بتشكيل عروض وخدمات ورسائل منفصلة للزبائن </a:t>
            </a:r>
            <a:r>
              <a:rPr lang="ar-IQ" sz="1400" b="1" dirty="0" smtClean="0"/>
              <a:t>، </a:t>
            </a:r>
            <a:r>
              <a:rPr lang="ar-IQ" sz="1400" b="1" dirty="0"/>
              <a:t>بناء على معلومات التي لديهم ، والتركيبة السكانية ، وعلم النفس ، ووسائل </a:t>
            </a:r>
            <a:r>
              <a:rPr lang="ar-IQ" sz="1400" b="1" dirty="0" smtClean="0"/>
              <a:t>الأعلام </a:t>
            </a:r>
            <a:r>
              <a:rPr lang="ar-IQ" sz="1400" b="1" dirty="0"/>
              <a:t>. تأمل هذه الشركات في تحقيق زيادة </a:t>
            </a:r>
            <a:r>
              <a:rPr lang="ar-IQ" sz="1400" b="1" dirty="0" smtClean="0"/>
              <a:t>بالأرباح </a:t>
            </a:r>
            <a:r>
              <a:rPr lang="ar-IQ" sz="1400" b="1" dirty="0"/>
              <a:t>، </a:t>
            </a:r>
            <a:r>
              <a:rPr lang="ar-IQ" sz="1400" b="1" dirty="0" smtClean="0"/>
              <a:t>والاستحواذ </a:t>
            </a:r>
            <a:r>
              <a:rPr lang="ar-IQ" sz="1400" b="1" dirty="0"/>
              <a:t>على حصة أكبر من نفقات كل زبون من </a:t>
            </a:r>
            <a:r>
              <a:rPr lang="ar-IQ" sz="1400" b="1" dirty="0" smtClean="0"/>
              <a:t>خلال </a:t>
            </a:r>
            <a:r>
              <a:rPr lang="ar-IQ" sz="1400" b="1" dirty="0"/>
              <a:t>بناء </a:t>
            </a:r>
            <a:r>
              <a:rPr lang="ar-IQ" sz="1400" b="1" dirty="0" smtClean="0"/>
              <a:t>ولاء </a:t>
            </a:r>
            <a:r>
              <a:rPr lang="ar-IQ" sz="1400" b="1" dirty="0"/>
              <a:t>عالي لهم. هذه الشركات تقدر قيمة العمر </a:t>
            </a:r>
            <a:r>
              <a:rPr lang="ar-IQ" sz="1400" b="1" dirty="0" smtClean="0"/>
              <a:t>الافتراضي </a:t>
            </a:r>
            <a:r>
              <a:rPr lang="ar-IQ" sz="1400" b="1" dirty="0"/>
              <a:t>للزبون ويصممون عروضهم وأسعارهم في السوق لتحقيق ربح على ًض مدى عمر الزبون . يجب أن يدير التسويق بمهارة ليس فقط إدارة عالقات الزبائن </a:t>
            </a:r>
            <a:r>
              <a:rPr lang="ar-IQ" sz="1400" b="1" dirty="0" smtClean="0"/>
              <a:t>(</a:t>
            </a:r>
            <a:r>
              <a:rPr lang="en-US" sz="1400" b="1" dirty="0" smtClean="0"/>
              <a:t>(CRM </a:t>
            </a:r>
            <a:r>
              <a:rPr lang="ar-IQ" sz="1400" b="1" dirty="0" smtClean="0"/>
              <a:t>ولكن </a:t>
            </a:r>
            <a:r>
              <a:rPr lang="ar-IQ" sz="1400" b="1" dirty="0"/>
              <a:t>ا </a:t>
            </a:r>
            <a:r>
              <a:rPr lang="ar-IQ" sz="1400" b="1" dirty="0" smtClean="0"/>
              <a:t>أيضاً </a:t>
            </a:r>
            <a:r>
              <a:rPr lang="ar-IQ" sz="1400" b="1" dirty="0"/>
              <a:t>إدارة </a:t>
            </a:r>
            <a:r>
              <a:rPr lang="ar-IQ" sz="1400" b="1" dirty="0" smtClean="0"/>
              <a:t>علاقات </a:t>
            </a:r>
            <a:r>
              <a:rPr lang="ar-IQ" sz="1400" b="1" dirty="0"/>
              <a:t>الشركاء </a:t>
            </a:r>
            <a:r>
              <a:rPr lang="en-US" sz="1400" b="1" dirty="0" smtClean="0"/>
              <a:t>(PRM) . </a:t>
            </a:r>
            <a:r>
              <a:rPr lang="ar-IQ" sz="1400" b="1" dirty="0" smtClean="0"/>
              <a:t>تعمل </a:t>
            </a:r>
            <a:r>
              <a:rPr lang="ar-IQ" sz="1400" b="1" dirty="0"/>
              <a:t>الشركات على تعميق ترتيبات الشراكة مع الموردين والموزعين الرئيسيين ، حتى يستفيد الجميع. </a:t>
            </a:r>
            <a:endParaRPr lang="ar-IQ" sz="1400" b="1" dirty="0" smtClean="0"/>
          </a:p>
          <a:p>
            <a:pPr marL="109728" indent="0" algn="just">
              <a:buNone/>
            </a:pPr>
            <a:endParaRPr lang="ar-IQ" sz="1400" b="1" dirty="0" smtClean="0"/>
          </a:p>
          <a:p>
            <a:pPr algn="just"/>
            <a:r>
              <a:rPr lang="ar-IQ" sz="1600" b="1" dirty="0" smtClean="0">
                <a:solidFill>
                  <a:srgbClr val="FF0000"/>
                </a:solidFill>
              </a:rPr>
              <a:t>التسويق </a:t>
            </a:r>
            <a:r>
              <a:rPr lang="ar-IQ" sz="1600" b="1" dirty="0">
                <a:solidFill>
                  <a:srgbClr val="FF0000"/>
                </a:solidFill>
              </a:rPr>
              <a:t>المتكامل </a:t>
            </a:r>
            <a:r>
              <a:rPr lang="en-US" sz="1600" b="1" dirty="0">
                <a:solidFill>
                  <a:srgbClr val="FF0000"/>
                </a:solidFill>
              </a:rPr>
              <a:t>marketing Integrated </a:t>
            </a:r>
            <a:endParaRPr lang="ar-IQ" sz="1600" b="1" dirty="0" smtClean="0">
              <a:solidFill>
                <a:srgbClr val="FF0000"/>
              </a:solidFill>
            </a:endParaRPr>
          </a:p>
          <a:p>
            <a:pPr marL="109728" indent="0" algn="just">
              <a:buNone/>
            </a:pPr>
            <a:r>
              <a:rPr lang="ar-IQ" sz="1400" b="1" dirty="0" smtClean="0"/>
              <a:t>يحدث </a:t>
            </a:r>
            <a:r>
              <a:rPr lang="ar-IQ" sz="1400" b="1" dirty="0"/>
              <a:t>التسويق المتكامل عندما تقوم أنشطة التسويق بتجميع برامج التسويق </a:t>
            </a:r>
            <a:r>
              <a:rPr lang="ar-IQ" sz="1400" b="1" dirty="0" smtClean="0"/>
              <a:t>لإنشاء </a:t>
            </a:r>
            <a:r>
              <a:rPr lang="ar-IQ" sz="1400" b="1" dirty="0"/>
              <a:t>قيمة للمستهلكين والتواصل معها وتقديمها. ويركز على </a:t>
            </a:r>
            <a:r>
              <a:rPr lang="ar-IQ" sz="1400" b="1" dirty="0" smtClean="0"/>
              <a:t>ما يلي </a:t>
            </a:r>
          </a:p>
          <a:p>
            <a:pPr marL="109728" indent="0" algn="just">
              <a:buNone/>
            </a:pPr>
            <a:r>
              <a:rPr lang="ar-IQ" sz="1400" b="1" dirty="0" smtClean="0"/>
              <a:t>1- يمكن </a:t>
            </a:r>
            <a:r>
              <a:rPr lang="ar-IQ" sz="1400" b="1" dirty="0"/>
              <a:t>للعديد من </a:t>
            </a:r>
            <a:r>
              <a:rPr lang="ar-IQ" sz="1400" b="1" dirty="0" smtClean="0"/>
              <a:t>الأنشطة </a:t>
            </a:r>
            <a:r>
              <a:rPr lang="ar-IQ" sz="1400" b="1" dirty="0"/>
              <a:t>التسويقية المختلفة إنشاء منتج ذو قيمة للزبائن . </a:t>
            </a:r>
            <a:endParaRPr lang="ar-IQ" sz="1400" b="1" dirty="0" smtClean="0"/>
          </a:p>
          <a:p>
            <a:pPr marL="109728" indent="0" algn="just">
              <a:buNone/>
            </a:pPr>
            <a:r>
              <a:rPr lang="ar-IQ" sz="1400" b="1" dirty="0" smtClean="0"/>
              <a:t>2- يجب </a:t>
            </a:r>
            <a:r>
              <a:rPr lang="ar-IQ" sz="1400" b="1" dirty="0"/>
              <a:t>على المسوقين تصميم وتنفيذ أي نشاط تسويقي واحد </a:t>
            </a:r>
            <a:r>
              <a:rPr lang="ar-IQ" sz="1400" b="1" dirty="0" smtClean="0"/>
              <a:t>مع </a:t>
            </a:r>
            <a:r>
              <a:rPr lang="ar-IQ" sz="1400" b="1" dirty="0"/>
              <a:t>وضع جميع </a:t>
            </a:r>
            <a:r>
              <a:rPr lang="ar-IQ" sz="1400" b="1" dirty="0" smtClean="0"/>
              <a:t>الأنشطة الأخرى </a:t>
            </a:r>
            <a:r>
              <a:rPr lang="ar-IQ" sz="1400" b="1" dirty="0"/>
              <a:t>في </a:t>
            </a:r>
            <a:r>
              <a:rPr lang="ar-IQ" sz="1400" b="1" dirty="0" smtClean="0"/>
              <a:t>الاعتبار. </a:t>
            </a:r>
          </a:p>
          <a:p>
            <a:pPr marL="109728" indent="0" algn="just">
              <a:buNone/>
            </a:pPr>
            <a:r>
              <a:rPr lang="ar-IQ" sz="1400" b="1" dirty="0" smtClean="0"/>
              <a:t>على </a:t>
            </a:r>
            <a:r>
              <a:rPr lang="ar-IQ" sz="1400" b="1" dirty="0"/>
              <a:t>سبيل المثال عندما تشتري مستشفى جهاز التصوير بالرنين المغناطيسي من قسم </a:t>
            </a:r>
            <a:r>
              <a:rPr lang="ar-IQ" sz="1400" b="1" dirty="0" smtClean="0"/>
              <a:t>الأنظمة </a:t>
            </a:r>
            <a:r>
              <a:rPr lang="ar-IQ" sz="1400" b="1" dirty="0"/>
              <a:t>الطبية في جنرال إلكتريك ، فإنها تتوقع خدمات التركيب والصيانة والتدريب على الجهاز مع عملية الشراء. يجب على الشركة تطوير استراتيجية متكاملة تدعم ذلك. يجب أن </a:t>
            </a:r>
            <a:r>
              <a:rPr lang="ar-IQ" sz="1400" b="1" dirty="0" smtClean="0"/>
              <a:t>يقيم </a:t>
            </a:r>
            <a:r>
              <a:rPr lang="ar-IQ" sz="1400" b="1" dirty="0"/>
              <a:t>كل خيار من حيث تأثيره المباشر على المبيعات ّ وحقوق الملكية ، </a:t>
            </a:r>
            <a:r>
              <a:rPr lang="ar-IQ" sz="1400" b="1" dirty="0" smtClean="0"/>
              <a:t>بالإضافة </a:t>
            </a:r>
            <a:r>
              <a:rPr lang="ar-IQ" sz="1400" b="1" dirty="0"/>
              <a:t>إلى تأثيره غير المباشر من </a:t>
            </a:r>
            <a:r>
              <a:rPr lang="ar-IQ" sz="1400" b="1" dirty="0" smtClean="0"/>
              <a:t>خلال التفاعلات </a:t>
            </a:r>
            <a:r>
              <a:rPr lang="ar-IQ" sz="1400" b="1" dirty="0"/>
              <a:t>مع خيارات </a:t>
            </a:r>
            <a:r>
              <a:rPr lang="ar-IQ" sz="1400" b="1" dirty="0" smtClean="0"/>
              <a:t>الأخرى. </a:t>
            </a:r>
          </a:p>
        </p:txBody>
      </p:sp>
    </p:spTree>
    <p:extLst>
      <p:ext uri="{BB962C8B-B14F-4D97-AF65-F5344CB8AC3E}">
        <p14:creationId xmlns:p14="http://schemas.microsoft.com/office/powerpoint/2010/main" val="4290314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28600"/>
            <a:ext cx="8229600" cy="6553200"/>
          </a:xfrm>
        </p:spPr>
        <p:txBody>
          <a:bodyPr>
            <a:normAutofit/>
          </a:bodyPr>
          <a:lstStyle/>
          <a:p>
            <a:pPr algn="just"/>
            <a:r>
              <a:rPr lang="ar-IQ" sz="1600" b="1" dirty="0">
                <a:solidFill>
                  <a:srgbClr val="FF0000"/>
                </a:solidFill>
              </a:rPr>
              <a:t>التسويق الداخلي </a:t>
            </a:r>
            <a:r>
              <a:rPr lang="en-US" sz="1600" b="1" dirty="0">
                <a:solidFill>
                  <a:srgbClr val="FF0000"/>
                </a:solidFill>
              </a:rPr>
              <a:t>marketing Internal </a:t>
            </a:r>
            <a:endParaRPr lang="ar-IQ" sz="1600" b="1" dirty="0" smtClean="0">
              <a:solidFill>
                <a:srgbClr val="FF0000"/>
              </a:solidFill>
            </a:endParaRPr>
          </a:p>
          <a:p>
            <a:pPr marL="109728" indent="0" algn="just">
              <a:buNone/>
            </a:pPr>
            <a:r>
              <a:rPr lang="ar-IQ" sz="1600" b="1" dirty="0" smtClean="0"/>
              <a:t>يعتبر </a:t>
            </a:r>
            <a:r>
              <a:rPr lang="ar-IQ" sz="1600" b="1" dirty="0"/>
              <a:t>التسويق الداخلي جانبا أساسيا من جوانب التسويق الشامل الذي يركز داخليا على موظفي الشركة. التسويق الداخلي وهو خطة لكيفية ضمان التسويق و أن جميع الموظفين على دراية برؤية الشركة وخطة التسويق الخاصة بها ومتماشية معهم. يدعم التسويق الداخلي ويحفز الموظفين على الرغبة في خدمة الزبائن </a:t>
            </a:r>
            <a:r>
              <a:rPr lang="ar-IQ" sz="1600" b="1" dirty="0" smtClean="0"/>
              <a:t>وادارة أدوارهم </a:t>
            </a:r>
            <a:r>
              <a:rPr lang="ar-IQ" sz="1600" b="1" dirty="0"/>
              <a:t>بطريقة تركز على المستهلك. </a:t>
            </a:r>
            <a:r>
              <a:rPr lang="ar-IQ" sz="1600" b="1" dirty="0" smtClean="0"/>
              <a:t>عدت </a:t>
            </a:r>
            <a:r>
              <a:rPr lang="en-US" sz="1600" b="1" dirty="0" smtClean="0"/>
              <a:t> Apple </a:t>
            </a:r>
            <a:r>
              <a:rPr lang="ar-IQ" sz="1600" b="1" dirty="0" smtClean="0"/>
              <a:t>مثالًا رائعاً </a:t>
            </a:r>
            <a:r>
              <a:rPr lang="ar-IQ" sz="1600" b="1" dirty="0"/>
              <a:t>لشركة حيث يفهم جميع الموظفين ، ويعكسون ويمارسون الرؤية ورسالة </a:t>
            </a:r>
            <a:r>
              <a:rPr lang="ar-IQ" sz="1600" b="1" dirty="0" smtClean="0"/>
              <a:t>العلامة </a:t>
            </a:r>
            <a:r>
              <a:rPr lang="ar-IQ" sz="1600" b="1" dirty="0"/>
              <a:t>التجارية في كل ما يفعلونه. يمكن أن يكون تصميم </a:t>
            </a:r>
            <a:r>
              <a:rPr lang="ar-IQ" sz="1600" b="1" dirty="0" smtClean="0"/>
              <a:t>الأنشطة </a:t>
            </a:r>
            <a:r>
              <a:rPr lang="ar-IQ" sz="1600" b="1" dirty="0"/>
              <a:t>التسويقية وادارتها داخل الشركات بنفس </a:t>
            </a:r>
            <a:r>
              <a:rPr lang="ar-IQ" sz="1600" b="1" dirty="0" smtClean="0"/>
              <a:t>الأهمية </a:t>
            </a:r>
            <a:r>
              <a:rPr lang="ar-IQ" sz="1600" b="1" dirty="0"/>
              <a:t>- أو حتى أكثر أهمية - من تلك الموجهة خارج الشركة. ليس من المنطقي أن تتوعد الشركة بخدمة ممتازة إذا لم يكن الموظفون جاهزين وقادرين على تقديمها. ينجح التسويق فقط عندما يعمل جميع الموظفين وجميع </a:t>
            </a:r>
            <a:r>
              <a:rPr lang="ar-IQ" sz="1600" b="1" dirty="0" smtClean="0"/>
              <a:t>الإدارات معاً لإرضاء </a:t>
            </a:r>
            <a:r>
              <a:rPr lang="ar-IQ" sz="1600" b="1" dirty="0"/>
              <a:t>الزبون. يجب على </a:t>
            </a:r>
            <a:r>
              <a:rPr lang="ar-IQ" sz="1600" b="1" dirty="0" smtClean="0"/>
              <a:t>الإدارة </a:t>
            </a:r>
            <a:r>
              <a:rPr lang="ar-IQ" sz="1600" b="1" dirty="0"/>
              <a:t>العليا أن تعمل بوضوح وتواصل وتضع رؤية حول كيفية قيام الشركة بفلسفة تسويقية لخدمة الزبائن وتحقيق </a:t>
            </a:r>
            <a:r>
              <a:rPr lang="ar-IQ" sz="1600" b="1" dirty="0" smtClean="0"/>
              <a:t>الأرباح. </a:t>
            </a:r>
            <a:r>
              <a:rPr lang="ar-IQ" sz="1600" b="1" dirty="0"/>
              <a:t>وتحديد ما يجب على جميع الموظفين عمله. إن ضمان توافق رؤية الشركة </a:t>
            </a:r>
            <a:r>
              <a:rPr lang="ar-IQ" sz="1600" b="1" dirty="0" smtClean="0"/>
              <a:t>وأخلاقياتها </a:t>
            </a:r>
            <a:r>
              <a:rPr lang="ar-IQ" sz="1600" b="1" dirty="0"/>
              <a:t>وعملياتها مع فلسفة التسويق </a:t>
            </a:r>
            <a:r>
              <a:rPr lang="ar-IQ" sz="1600" b="1" dirty="0" smtClean="0"/>
              <a:t>يمثل تحدياً مستمراً </a:t>
            </a:r>
            <a:r>
              <a:rPr lang="ar-IQ" sz="1600" b="1" dirty="0"/>
              <a:t>ويحتاج إلى مهارة إدارية </a:t>
            </a:r>
            <a:r>
              <a:rPr lang="ar-IQ" sz="1600" b="1" dirty="0" smtClean="0"/>
              <a:t>و ابداع </a:t>
            </a:r>
            <a:r>
              <a:rPr lang="ar-IQ" sz="1600" b="1" dirty="0"/>
              <a:t>الموظفين </a:t>
            </a:r>
            <a:r>
              <a:rPr lang="ar-IQ" sz="1600" b="1" dirty="0" smtClean="0"/>
              <a:t> </a:t>
            </a:r>
            <a:r>
              <a:rPr lang="ar-IQ" sz="1600" b="1" dirty="0"/>
              <a:t>لتفعيل برنامج تسويق داخلي متكامل مع </a:t>
            </a:r>
            <a:r>
              <a:rPr lang="ar-IQ" sz="1600" b="1" dirty="0" smtClean="0"/>
              <a:t>جميع الموظفين. </a:t>
            </a:r>
          </a:p>
          <a:p>
            <a:pPr marL="109728" indent="0" algn="just">
              <a:buNone/>
            </a:pPr>
            <a:endParaRPr lang="ar-IQ" sz="1600" b="1" dirty="0"/>
          </a:p>
          <a:p>
            <a:pPr marL="109728" indent="0" algn="just">
              <a:buNone/>
            </a:pPr>
            <a:r>
              <a:rPr lang="ar-IQ" sz="1600" b="1" dirty="0" smtClean="0"/>
              <a:t>الجدول 3- 1 الادارات التي تركز على الزبائن  والتي لا تركز على الزبائن</a:t>
            </a:r>
          </a:p>
          <a:p>
            <a:pPr marL="109728" indent="0" algn="just">
              <a:buNone/>
            </a:pPr>
            <a:endParaRPr lang="ar-IQ" sz="1600" b="1" dirty="0"/>
          </a:p>
        </p:txBody>
      </p:sp>
      <p:graphicFrame>
        <p:nvGraphicFramePr>
          <p:cNvPr id="4" name="Table 3"/>
          <p:cNvGraphicFramePr>
            <a:graphicFrameLocks noGrp="1"/>
          </p:cNvGraphicFramePr>
          <p:nvPr>
            <p:extLst>
              <p:ext uri="{D42A27DB-BD31-4B8C-83A1-F6EECF244321}">
                <p14:modId xmlns:p14="http://schemas.microsoft.com/office/powerpoint/2010/main" val="2845871198"/>
              </p:ext>
            </p:extLst>
          </p:nvPr>
        </p:nvGraphicFramePr>
        <p:xfrm>
          <a:off x="457200" y="3962400"/>
          <a:ext cx="8293924" cy="1996440"/>
        </p:xfrm>
        <a:graphic>
          <a:graphicData uri="http://schemas.openxmlformats.org/drawingml/2006/table">
            <a:tbl>
              <a:tblPr rtl="1" firstRow="1" bandRow="1">
                <a:tableStyleId>{5940675A-B579-460E-94D1-54222C63F5DA}</a:tableStyleId>
              </a:tblPr>
              <a:tblGrid>
                <a:gridCol w="4136570"/>
                <a:gridCol w="4157354"/>
              </a:tblGrid>
              <a:tr h="381000">
                <a:tc>
                  <a:txBody>
                    <a:bodyPr/>
                    <a:lstStyle/>
                    <a:p>
                      <a:pPr rtl="1"/>
                      <a:r>
                        <a:rPr lang="ar-IQ" sz="1400" b="1" dirty="0" smtClean="0"/>
                        <a:t>الاقسام التي تركز على الزبائن – فلسفة التسويق</a:t>
                      </a:r>
                      <a:endParaRPr lang="ar-IQ" sz="1400" b="1" dirty="0"/>
                    </a:p>
                  </a:txBody>
                  <a:tcPr/>
                </a:tc>
                <a:tc>
                  <a:txBody>
                    <a:bodyPr/>
                    <a:lstStyle/>
                    <a:p>
                      <a:pPr rtl="1"/>
                      <a:r>
                        <a:rPr lang="ar-IQ" sz="1400" b="1" dirty="0" smtClean="0"/>
                        <a:t>اقسام لا تركز على الزبون</a:t>
                      </a:r>
                      <a:r>
                        <a:rPr lang="ar-IQ" sz="1400" b="1" baseline="0" dirty="0" smtClean="0"/>
                        <a:t> – فلسفة الانتاج او المبيعات</a:t>
                      </a:r>
                      <a:endParaRPr lang="ar-IQ" sz="1400" b="1" dirty="0"/>
                    </a:p>
                  </a:txBody>
                  <a:tcPr/>
                </a:tc>
              </a:tr>
              <a:tr h="514350">
                <a:tc>
                  <a:txBody>
                    <a:bodyPr/>
                    <a:lstStyle/>
                    <a:p>
                      <a:pPr rtl="1"/>
                      <a:r>
                        <a:rPr lang="ar-IQ" sz="1400" b="1" dirty="0" smtClean="0"/>
                        <a:t>تدرك ادارة المالية ان كل قرار يمكن ان يؤثر في النهاية على الزبون</a:t>
                      </a:r>
                      <a:endParaRPr lang="ar-IQ" sz="1400" b="1" dirty="0"/>
                    </a:p>
                  </a:txBody>
                  <a:tcPr/>
                </a:tc>
                <a:tc>
                  <a:txBody>
                    <a:bodyPr/>
                    <a:lstStyle/>
                    <a:p>
                      <a:pPr rtl="1"/>
                      <a:r>
                        <a:rPr lang="ar-IQ" sz="1400" b="1" dirty="0" smtClean="0"/>
                        <a:t>يركز التمويل داخلياً على ابقاء التكاليف</a:t>
                      </a:r>
                      <a:r>
                        <a:rPr lang="ar-IQ" sz="1400" b="1" baseline="0" dirty="0" smtClean="0"/>
                        <a:t> منخفضة بغض النظر عن التأثير على خطط التسويق والزبون</a:t>
                      </a:r>
                      <a:endParaRPr lang="ar-IQ" sz="1400" b="1" dirty="0"/>
                    </a:p>
                  </a:txBody>
                  <a:tcPr/>
                </a:tc>
              </a:tr>
              <a:tr h="514350">
                <a:tc>
                  <a:txBody>
                    <a:bodyPr/>
                    <a:lstStyle/>
                    <a:p>
                      <a:pPr rtl="1"/>
                      <a:r>
                        <a:rPr lang="ar-IQ" sz="1400" b="1" dirty="0" smtClean="0"/>
                        <a:t>يركز الانتاج على انتاج المنتج او الخدمة المتفق عليها في الوقت المناسب بما يتوافق مع اهداف التسويق</a:t>
                      </a:r>
                      <a:r>
                        <a:rPr lang="ar-IQ" sz="1400" b="1" baseline="0" dirty="0" smtClean="0"/>
                        <a:t> المعلنة</a:t>
                      </a:r>
                      <a:endParaRPr lang="ar-IQ" sz="1400" b="1" dirty="0"/>
                    </a:p>
                  </a:txBody>
                  <a:tcPr/>
                </a:tc>
                <a:tc>
                  <a:txBody>
                    <a:bodyPr/>
                    <a:lstStyle/>
                    <a:p>
                      <a:pPr rtl="1"/>
                      <a:r>
                        <a:rPr lang="ar-IQ" sz="1400" b="1" dirty="0" smtClean="0"/>
                        <a:t>يركز الانتاج على السرعة والتكلفة</a:t>
                      </a:r>
                      <a:r>
                        <a:rPr lang="ar-IQ" sz="1400" b="1" baseline="0" dirty="0" smtClean="0"/>
                        <a:t> مع جودة منخفضة</a:t>
                      </a:r>
                      <a:endParaRPr lang="ar-IQ" sz="1400" b="1" dirty="0"/>
                    </a:p>
                  </a:txBody>
                  <a:tcPr/>
                </a:tc>
              </a:tr>
              <a:tr h="514350">
                <a:tc>
                  <a:txBody>
                    <a:bodyPr/>
                    <a:lstStyle/>
                    <a:p>
                      <a:pPr rtl="1"/>
                      <a:r>
                        <a:rPr lang="ar-IQ" sz="1400" b="1" dirty="0" smtClean="0"/>
                        <a:t>تركز المبيعات على الزبائن ولا تعد الا بما يمكنهم تقديمة</a:t>
                      </a:r>
                      <a:r>
                        <a:rPr lang="ar-IQ" sz="1400" b="1" baseline="0" dirty="0" smtClean="0"/>
                        <a:t> وتهدف الشركة الى تقديم قيمة للزبائن على المدى الطويل.</a:t>
                      </a:r>
                      <a:endParaRPr lang="ar-IQ" sz="1400" b="1" dirty="0"/>
                    </a:p>
                  </a:txBody>
                  <a:tcPr/>
                </a:tc>
                <a:tc>
                  <a:txBody>
                    <a:bodyPr/>
                    <a:lstStyle/>
                    <a:p>
                      <a:pPr rtl="1"/>
                      <a:r>
                        <a:rPr lang="ar-IQ" sz="1400" b="1" dirty="0" smtClean="0"/>
                        <a:t>حتى اذا لم</a:t>
                      </a:r>
                      <a:r>
                        <a:rPr lang="ar-IQ" sz="1400" b="1" baseline="0" dirty="0" smtClean="0"/>
                        <a:t> يكن الزبون بحاجة الى المنتج / الخدمة ستقوم الشركة بالسعي من اجل شراء المنتج</a:t>
                      </a:r>
                      <a:r>
                        <a:rPr lang="ar-IQ" baseline="0" dirty="0" smtClean="0"/>
                        <a:t>.</a:t>
                      </a:r>
                      <a:endParaRPr lang="ar-IQ" dirty="0"/>
                    </a:p>
                  </a:txBody>
                  <a:tcPr/>
                </a:tc>
              </a:tr>
            </a:tbl>
          </a:graphicData>
        </a:graphic>
      </p:graphicFrame>
    </p:spTree>
    <p:extLst>
      <p:ext uri="{BB962C8B-B14F-4D97-AF65-F5344CB8AC3E}">
        <p14:creationId xmlns:p14="http://schemas.microsoft.com/office/powerpoint/2010/main" val="40811812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457200"/>
            <a:ext cx="8229600" cy="6172200"/>
          </a:xfrm>
        </p:spPr>
        <p:txBody>
          <a:bodyPr>
            <a:normAutofit/>
          </a:bodyPr>
          <a:lstStyle/>
          <a:p>
            <a:pPr algn="just"/>
            <a:r>
              <a:rPr lang="ar-IQ" sz="1600" b="1" dirty="0" smtClean="0">
                <a:solidFill>
                  <a:srgbClr val="FF0000"/>
                </a:solidFill>
              </a:rPr>
              <a:t>تسويق الأداء </a:t>
            </a:r>
            <a:r>
              <a:rPr lang="en-US" sz="1600" b="1" dirty="0">
                <a:solidFill>
                  <a:srgbClr val="FF0000"/>
                </a:solidFill>
              </a:rPr>
              <a:t>marketing Performance </a:t>
            </a:r>
            <a:endParaRPr lang="ar-IQ" sz="1600" b="1" dirty="0" smtClean="0">
              <a:solidFill>
                <a:srgbClr val="FF0000"/>
              </a:solidFill>
            </a:endParaRPr>
          </a:p>
          <a:p>
            <a:pPr marL="109728" indent="0" algn="just">
              <a:buNone/>
            </a:pPr>
            <a:r>
              <a:rPr lang="ar-IQ" sz="1400" b="1" dirty="0" smtClean="0"/>
              <a:t>يتطلب </a:t>
            </a:r>
            <a:r>
              <a:rPr lang="ar-IQ" sz="1400" b="1" dirty="0"/>
              <a:t>تسويق </a:t>
            </a:r>
            <a:r>
              <a:rPr lang="ar-IQ" sz="1400" b="1" dirty="0" smtClean="0"/>
              <a:t>الأداء </a:t>
            </a:r>
            <a:r>
              <a:rPr lang="ar-IQ" sz="1400" b="1" dirty="0"/>
              <a:t>فهم العوائد المالية وغير المالية </a:t>
            </a:r>
            <a:r>
              <a:rPr lang="ar-IQ" sz="1400" b="1" dirty="0" smtClean="0"/>
              <a:t>للأعمال </a:t>
            </a:r>
            <a:r>
              <a:rPr lang="ar-IQ" sz="1400" b="1" dirty="0"/>
              <a:t>التجارية و </a:t>
            </a:r>
            <a:r>
              <a:rPr lang="ar-IQ" sz="1400" b="1" dirty="0" smtClean="0"/>
              <a:t>الأنشطة </a:t>
            </a:r>
            <a:r>
              <a:rPr lang="ar-IQ" sz="1400" b="1" dirty="0"/>
              <a:t>والبرامج التسويقية </a:t>
            </a:r>
            <a:r>
              <a:rPr lang="ar-IQ" sz="1400" b="1" dirty="0" smtClean="0"/>
              <a:t>وغالباً </a:t>
            </a:r>
            <a:r>
              <a:rPr lang="ar-IQ" sz="1400" b="1" dirty="0"/>
              <a:t>ما يشار إليه بمقاييس التسويق. اذ يتجه كبار المسوقين بشكل متزايد إلى ما هو أبعد من إيرادات المبيعات لمعرفة أداء التسويق وتفسير ما يحدث من </a:t>
            </a:r>
            <a:r>
              <a:rPr lang="ar-IQ" sz="1400" b="1" dirty="0" smtClean="0"/>
              <a:t>خلال الاطلاع </a:t>
            </a:r>
            <a:r>
              <a:rPr lang="ar-IQ" sz="1400" b="1" dirty="0"/>
              <a:t>على حصة السوق ، ومعدل خسارة الزبائن ، ورضا الزبائن . كما أنهم يدرسون </a:t>
            </a:r>
            <a:r>
              <a:rPr lang="ar-IQ" sz="1400" b="1" dirty="0" smtClean="0"/>
              <a:t>الآثار </a:t>
            </a:r>
            <a:r>
              <a:rPr lang="ar-IQ" sz="1400" b="1" dirty="0"/>
              <a:t>القانونية </a:t>
            </a:r>
            <a:r>
              <a:rPr lang="ar-IQ" sz="1400" b="1" dirty="0" smtClean="0"/>
              <a:t>والأخلاقية والاجتماعية </a:t>
            </a:r>
            <a:r>
              <a:rPr lang="ar-IQ" sz="1400" b="1" dirty="0"/>
              <a:t>والبيئية ألنشطة وبرامج التسويق. ان مفهوم تسويق </a:t>
            </a:r>
            <a:r>
              <a:rPr lang="ar-IQ" sz="1400" b="1" dirty="0" smtClean="0"/>
              <a:t>الأداء </a:t>
            </a:r>
            <a:r>
              <a:rPr lang="ar-IQ" sz="1400" b="1" dirty="0"/>
              <a:t>يوضح من </a:t>
            </a:r>
            <a:r>
              <a:rPr lang="ar-IQ" sz="1400" b="1" dirty="0" smtClean="0"/>
              <a:t>خلال </a:t>
            </a:r>
            <a:r>
              <a:rPr lang="ar-IQ" sz="1400" b="1" dirty="0"/>
              <a:t>قياس التأثير البيئي للمنتجات و التأثيرات </a:t>
            </a:r>
            <a:r>
              <a:rPr lang="ar-IQ" sz="1400" b="1" dirty="0" smtClean="0"/>
              <a:t>الاجتماعية </a:t>
            </a:r>
            <a:r>
              <a:rPr lang="ar-IQ" sz="1400" b="1" dirty="0"/>
              <a:t>، السلبية </a:t>
            </a:r>
            <a:r>
              <a:rPr lang="ar-IQ" sz="1400" b="1" dirty="0" smtClean="0"/>
              <a:t>والإيجابية </a:t>
            </a:r>
            <a:r>
              <a:rPr lang="ar-IQ" sz="1400" b="1" dirty="0"/>
              <a:t>لجميع انشطة الشركة. فشلت العديد من الشركات في </a:t>
            </a:r>
            <a:r>
              <a:rPr lang="ar-IQ" sz="1400" b="1" dirty="0" smtClean="0"/>
              <a:t>الالتزام </a:t>
            </a:r>
            <a:r>
              <a:rPr lang="ar-IQ" sz="1400" b="1" dirty="0"/>
              <a:t>بمسؤولياتها القانونية </a:t>
            </a:r>
            <a:r>
              <a:rPr lang="ar-IQ" sz="1400" b="1" dirty="0" smtClean="0"/>
              <a:t>والأخلاقية </a:t>
            </a:r>
            <a:r>
              <a:rPr lang="ar-IQ" sz="1400" b="1" dirty="0"/>
              <a:t>، ويطالب المستهلكين من الشركات </a:t>
            </a:r>
            <a:r>
              <a:rPr lang="ar-IQ" sz="1400" b="1" dirty="0" smtClean="0"/>
              <a:t>الالتزام </a:t>
            </a:r>
            <a:r>
              <a:rPr lang="ar-IQ" sz="1400" b="1" dirty="0"/>
              <a:t>بالمسؤولية القانونية </a:t>
            </a:r>
            <a:r>
              <a:rPr lang="ar-IQ" sz="1400" b="1" dirty="0" smtClean="0"/>
              <a:t>والأخلاقية </a:t>
            </a:r>
            <a:r>
              <a:rPr lang="ar-IQ" sz="1400" b="1" dirty="0"/>
              <a:t>. منذ سنوات عديدة ، صنفت </a:t>
            </a:r>
            <a:r>
              <a:rPr lang="ar-IQ" sz="1400" b="1" dirty="0" smtClean="0"/>
              <a:t>الأنشطة </a:t>
            </a:r>
            <a:r>
              <a:rPr lang="ar-IQ" sz="1400" b="1" dirty="0"/>
              <a:t>التسويقية المختلفة في أدوات مزيج التسويق الى اربعة انواع وهي التي أطلق عليها </a:t>
            </a:r>
            <a:r>
              <a:rPr lang="en-US" sz="1400" b="1" dirty="0" smtClean="0"/>
              <a:t>Ps4 </a:t>
            </a:r>
            <a:r>
              <a:rPr lang="ar-IQ" sz="1400" b="1" dirty="0"/>
              <a:t>المزيج </a:t>
            </a:r>
            <a:r>
              <a:rPr lang="ar-IQ" sz="1400" b="1" dirty="0" smtClean="0"/>
              <a:t>التسويقي </a:t>
            </a:r>
            <a:r>
              <a:rPr lang="ar-IQ" sz="1400" b="1" dirty="0"/>
              <a:t>: المنتج والسعر والمكان والترويج. وان هذه العناصر </a:t>
            </a:r>
            <a:r>
              <a:rPr lang="ar-IQ" sz="1400" b="1" dirty="0" smtClean="0"/>
              <a:t>الأربعة </a:t>
            </a:r>
            <a:r>
              <a:rPr lang="ar-IQ" sz="1400" b="1" dirty="0"/>
              <a:t>لم تعد القصة الكاملة بعد </a:t>
            </a:r>
            <a:r>
              <a:rPr lang="ar-IQ" sz="1400" b="1" dirty="0" smtClean="0"/>
              <a:t>الآن. </a:t>
            </a:r>
            <a:r>
              <a:rPr lang="ar-IQ" sz="1400" b="1" dirty="0"/>
              <a:t>إذا قمنا بتحديثها لتعكس التسويق الشامل ، فسيتم توسيع هذه العناصر </a:t>
            </a:r>
            <a:r>
              <a:rPr lang="ar-IQ" sz="1400" b="1" dirty="0" smtClean="0"/>
              <a:t>الأربعة الآن </a:t>
            </a:r>
            <a:r>
              <a:rPr lang="ar-IQ" sz="1400" b="1" dirty="0"/>
              <a:t>لتشمل 3 عناصر أخرى من </a:t>
            </a:r>
            <a:r>
              <a:rPr lang="ar-IQ" sz="1400" b="1" dirty="0" smtClean="0"/>
              <a:t>الأشخاص </a:t>
            </a:r>
            <a:r>
              <a:rPr lang="ar-IQ" sz="1400" b="1"/>
              <a:t>والعملية </a:t>
            </a:r>
            <a:r>
              <a:rPr lang="ar-IQ" sz="1400" b="1" smtClean="0"/>
              <a:t>والأدلة </a:t>
            </a:r>
            <a:r>
              <a:rPr lang="ar-IQ" sz="1400" b="1" dirty="0"/>
              <a:t>المادية مما يمنحنا سبع عناصر. </a:t>
            </a:r>
          </a:p>
        </p:txBody>
      </p:sp>
      <p:pic>
        <p:nvPicPr>
          <p:cNvPr id="3"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743200"/>
            <a:ext cx="8229600" cy="411480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4113615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3400" y="381000"/>
            <a:ext cx="8229600" cy="6172200"/>
          </a:xfrm>
        </p:spPr>
        <p:txBody>
          <a:bodyPr>
            <a:normAutofit/>
          </a:bodyPr>
          <a:lstStyle/>
          <a:p>
            <a:pPr algn="just"/>
            <a:r>
              <a:rPr lang="ar-IQ" sz="1600" b="1" dirty="0" smtClean="0">
                <a:solidFill>
                  <a:srgbClr val="FF0000"/>
                </a:solidFill>
              </a:rPr>
              <a:t>الأسئلة </a:t>
            </a:r>
            <a:r>
              <a:rPr lang="ar-IQ" sz="1600" b="1" dirty="0">
                <a:solidFill>
                  <a:srgbClr val="FF0000"/>
                </a:solidFill>
              </a:rPr>
              <a:t>المتداولة </a:t>
            </a:r>
            <a:r>
              <a:rPr lang="ar-IQ" sz="1600" b="1" dirty="0" smtClean="0">
                <a:solidFill>
                  <a:srgbClr val="FF0000"/>
                </a:solidFill>
              </a:rPr>
              <a:t>للمسوقين</a:t>
            </a:r>
          </a:p>
          <a:p>
            <a:pPr algn="just"/>
            <a:r>
              <a:rPr lang="ar-IQ" sz="1600" b="1" dirty="0"/>
              <a:t>1</a:t>
            </a:r>
            <a:r>
              <a:rPr lang="ar-IQ" sz="1600" b="1" dirty="0" smtClean="0"/>
              <a:t> </a:t>
            </a:r>
            <a:r>
              <a:rPr lang="ar-IQ" sz="1600" b="1" dirty="0"/>
              <a:t>.كيف يمكننا تحديد واختيار </a:t>
            </a:r>
            <a:r>
              <a:rPr lang="ar-IQ" sz="1600" b="1" dirty="0" smtClean="0"/>
              <a:t>(قطاعات)السوق </a:t>
            </a:r>
            <a:r>
              <a:rPr lang="ar-IQ" sz="1600" b="1" dirty="0"/>
              <a:t>المناسبة؟ </a:t>
            </a:r>
            <a:endParaRPr lang="ar-IQ" sz="1600" b="1" dirty="0" smtClean="0"/>
          </a:p>
          <a:p>
            <a:pPr algn="just"/>
            <a:r>
              <a:rPr lang="ar-IQ" sz="1600" b="1" dirty="0" smtClean="0"/>
              <a:t>2 </a:t>
            </a:r>
            <a:r>
              <a:rPr lang="ar-IQ" sz="1600" b="1" dirty="0"/>
              <a:t>.كيف يمكننا التمييز بين عروضنا؟ </a:t>
            </a:r>
            <a:endParaRPr lang="ar-IQ" sz="1600" b="1" dirty="0" smtClean="0"/>
          </a:p>
          <a:p>
            <a:pPr algn="just"/>
            <a:r>
              <a:rPr lang="ar-IQ" sz="1600" b="1" dirty="0" smtClean="0"/>
              <a:t>3 </a:t>
            </a:r>
            <a:r>
              <a:rPr lang="ar-IQ" sz="1600" b="1" dirty="0"/>
              <a:t>.كيف يجب أن نستجيب للزبائن الذين يشترون بالسعر؟ </a:t>
            </a:r>
            <a:endParaRPr lang="ar-IQ" sz="1600" b="1" dirty="0" smtClean="0"/>
          </a:p>
          <a:p>
            <a:pPr algn="just"/>
            <a:r>
              <a:rPr lang="ar-IQ" sz="1600" b="1" dirty="0"/>
              <a:t>4</a:t>
            </a:r>
            <a:r>
              <a:rPr lang="ar-IQ" sz="1600" b="1" dirty="0" smtClean="0"/>
              <a:t>.كيف </a:t>
            </a:r>
            <a:r>
              <a:rPr lang="ar-IQ" sz="1600" b="1" dirty="0"/>
              <a:t>يمكننا منافسة الشركات التي تركز على التكلفة المنخفضة والسعر المنخفض؟ </a:t>
            </a:r>
            <a:endParaRPr lang="ar-IQ" sz="1600" b="1" dirty="0" smtClean="0"/>
          </a:p>
          <a:p>
            <a:pPr algn="just"/>
            <a:r>
              <a:rPr lang="ar-IQ" sz="1600" b="1" dirty="0" smtClean="0"/>
              <a:t>5 </a:t>
            </a:r>
            <a:r>
              <a:rPr lang="ar-IQ" sz="1600" b="1" dirty="0"/>
              <a:t>.إلى أي مدى يمكننا أن نذهب في تخصيص عروضنا لكل </a:t>
            </a:r>
            <a:r>
              <a:rPr lang="ar-IQ" sz="1600" b="1" dirty="0" smtClean="0"/>
              <a:t>زبون؟</a:t>
            </a:r>
          </a:p>
          <a:p>
            <a:pPr algn="just"/>
            <a:r>
              <a:rPr lang="ar-IQ" sz="1600" b="1" dirty="0"/>
              <a:t>6</a:t>
            </a:r>
            <a:r>
              <a:rPr lang="ar-IQ" sz="1600" b="1" dirty="0" smtClean="0"/>
              <a:t> </a:t>
            </a:r>
            <a:r>
              <a:rPr lang="ar-IQ" sz="1600" b="1" dirty="0"/>
              <a:t>.كيف يمكننا تنمية أعمالنا؟ </a:t>
            </a:r>
            <a:endParaRPr lang="ar-IQ" sz="1600" b="1" dirty="0" smtClean="0"/>
          </a:p>
          <a:p>
            <a:pPr algn="just"/>
            <a:r>
              <a:rPr lang="ar-IQ" sz="1600" b="1" dirty="0" smtClean="0"/>
              <a:t>7.كيف </a:t>
            </a:r>
            <a:r>
              <a:rPr lang="ar-IQ" sz="1600" b="1" dirty="0"/>
              <a:t>يمكننا بناء </a:t>
            </a:r>
            <a:r>
              <a:rPr lang="ar-IQ" sz="1600" b="1" dirty="0" smtClean="0"/>
              <a:t>علامات </a:t>
            </a:r>
            <a:r>
              <a:rPr lang="ar-IQ" sz="1600" b="1" dirty="0"/>
              <a:t>تجارية أقوى</a:t>
            </a:r>
            <a:r>
              <a:rPr lang="ar-IQ" sz="1600" b="1" dirty="0" smtClean="0"/>
              <a:t>؟</a:t>
            </a:r>
          </a:p>
          <a:p>
            <a:pPr algn="just"/>
            <a:r>
              <a:rPr lang="ar-IQ" sz="1600" b="1" dirty="0" smtClean="0"/>
              <a:t>8 </a:t>
            </a:r>
            <a:r>
              <a:rPr lang="ar-IQ" sz="1600" b="1" dirty="0"/>
              <a:t>.كيف يمكننا تقليل تكلفة اكتساب الزبائن؟ </a:t>
            </a:r>
            <a:endParaRPr lang="ar-IQ" sz="1600" b="1" dirty="0" smtClean="0"/>
          </a:p>
          <a:p>
            <a:pPr algn="just"/>
            <a:r>
              <a:rPr lang="ar-IQ" sz="1600" b="1" dirty="0" smtClean="0"/>
              <a:t>9 </a:t>
            </a:r>
            <a:r>
              <a:rPr lang="ar-IQ" sz="1600" b="1" dirty="0"/>
              <a:t>.كيف نحافظ على </a:t>
            </a:r>
            <a:r>
              <a:rPr lang="ar-IQ" sz="1600" b="1" dirty="0" smtClean="0"/>
              <a:t>ولاء </a:t>
            </a:r>
            <a:r>
              <a:rPr lang="ar-IQ" sz="1600" b="1" dirty="0"/>
              <a:t>زبائننا لفترة أطول</a:t>
            </a:r>
            <a:r>
              <a:rPr lang="ar-IQ" sz="1600" b="1" dirty="0" smtClean="0"/>
              <a:t>؟</a:t>
            </a:r>
          </a:p>
          <a:p>
            <a:pPr algn="just"/>
            <a:r>
              <a:rPr lang="ar-IQ" sz="1600" b="1" dirty="0" smtClean="0"/>
              <a:t>10.كيف </a:t>
            </a:r>
            <a:r>
              <a:rPr lang="ar-IQ" sz="1600" b="1" dirty="0"/>
              <a:t>يمكننا معرفة الزبائن </a:t>
            </a:r>
            <a:r>
              <a:rPr lang="ar-IQ" sz="1600" b="1" dirty="0" smtClean="0"/>
              <a:t>الأكثر </a:t>
            </a:r>
            <a:r>
              <a:rPr lang="ar-IQ" sz="1600" b="1" dirty="0"/>
              <a:t>أهمية</a:t>
            </a:r>
            <a:r>
              <a:rPr lang="ar-IQ" sz="1600" b="1" dirty="0" smtClean="0"/>
              <a:t>؟</a:t>
            </a:r>
          </a:p>
          <a:p>
            <a:pPr algn="just"/>
            <a:r>
              <a:rPr lang="ar-IQ" sz="1600" b="1" dirty="0" smtClean="0"/>
              <a:t>11.كيف </a:t>
            </a:r>
            <a:r>
              <a:rPr lang="ar-IQ" sz="1600" b="1" dirty="0"/>
              <a:t>يمكننا قياس العائد من أنواع مختلفة من </a:t>
            </a:r>
            <a:r>
              <a:rPr lang="ar-IQ" sz="1600" b="1" dirty="0" smtClean="0"/>
              <a:t>الاتصالات </a:t>
            </a:r>
            <a:r>
              <a:rPr lang="ar-IQ" sz="1600" b="1" dirty="0"/>
              <a:t>التسويقية</a:t>
            </a:r>
            <a:r>
              <a:rPr lang="ar-IQ" sz="1600" b="1" dirty="0" smtClean="0"/>
              <a:t>؟</a:t>
            </a:r>
          </a:p>
          <a:p>
            <a:pPr algn="just"/>
            <a:r>
              <a:rPr lang="ar-IQ" sz="1600" b="1" dirty="0" smtClean="0"/>
              <a:t> 12.كيف </a:t>
            </a:r>
            <a:r>
              <a:rPr lang="ar-IQ" sz="1600" b="1" dirty="0"/>
              <a:t>يمكننا تحسين إنتاجية فريق المبيعات</a:t>
            </a:r>
            <a:r>
              <a:rPr lang="ar-IQ" sz="1600" b="1" dirty="0" smtClean="0"/>
              <a:t>؟</a:t>
            </a:r>
          </a:p>
          <a:p>
            <a:pPr algn="just"/>
            <a:r>
              <a:rPr lang="ar-IQ" sz="1600" b="1" dirty="0" smtClean="0"/>
              <a:t> 13.كيف </a:t>
            </a:r>
            <a:r>
              <a:rPr lang="ar-IQ" sz="1600" b="1" dirty="0"/>
              <a:t>يمكننا إنشاء قنوات متعددة ومع ذلك ندير تصارع القنوات؟ </a:t>
            </a:r>
            <a:endParaRPr lang="ar-IQ" sz="1600" b="1" dirty="0" smtClean="0"/>
          </a:p>
          <a:p>
            <a:pPr algn="just"/>
            <a:r>
              <a:rPr lang="ar-IQ" sz="1600" b="1" dirty="0" smtClean="0"/>
              <a:t>14.كيف </a:t>
            </a:r>
            <a:r>
              <a:rPr lang="ar-IQ" sz="1600" b="1" dirty="0"/>
              <a:t>يمكننا التأكد من أن جميع </a:t>
            </a:r>
            <a:r>
              <a:rPr lang="ar-IQ" sz="1600" b="1" dirty="0" smtClean="0"/>
              <a:t>الإقسام </a:t>
            </a:r>
            <a:r>
              <a:rPr lang="ar-IQ" sz="1600" b="1" dirty="0"/>
              <a:t>موجهة نحو الزبائن؟</a:t>
            </a:r>
          </a:p>
        </p:txBody>
      </p:sp>
    </p:spTree>
    <p:extLst>
      <p:ext uri="{BB962C8B-B14F-4D97-AF65-F5344CB8AC3E}">
        <p14:creationId xmlns:p14="http://schemas.microsoft.com/office/powerpoint/2010/main" val="350727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ar-IQ" sz="1600" b="1" dirty="0" smtClean="0"/>
              <a:t>تواجه الشركات اليوم العديد من التحديات الاقتصادية في بيئة الأعمال من اجل تقديم القيمة للزبائن و تحقيق الأرباح للشركة. ومواجهة التغيرات الجديدة في بيئة الأعمال مثل التوجه نحو العولمة بشكل كبير ، والتقدم المستمر في التكنولوجيا. و يعتمد التمويل والعمليات والمحاسبة ووظائف المنظمة الأخرى على الطلب الكافي على المنتجات والخدمات من الزبائن المستعدين للدفع مقابلها حتى تتمكن الشركات من تحقيق الربح والاستمرار ً في بيئة الأعمال. وبالتالي يعتمد النجاح المالي اغالب على القدرة التسويقية للشركة. قيمة التسويق ال تقتصر فقط على المنظمة انما تشمل فائدة للمجتمع بشكل عام . لقد ساعد في تقديم منتجات وخدمات جديدة ومتطورة تعمل على تسهيل حياة الأفراد. يؤدي التسويق الناجح إلى زيادة الطلب على المنتجات والخدمات ، مما يؤدي بدوره ًض إلى خلق فرص للعمل. كما يسمح التسويق الناجح للشركات  أي بالمشاركة الكاملة في الأنشطة ذات المسؤولية الاجتماعية.</a:t>
            </a:r>
            <a:endParaRPr lang="ar-IQ" sz="1600" b="1" dirty="0"/>
          </a:p>
        </p:txBody>
      </p:sp>
      <p:sp>
        <p:nvSpPr>
          <p:cNvPr id="3" name="Title 2"/>
          <p:cNvSpPr>
            <a:spLocks noGrp="1"/>
          </p:cNvSpPr>
          <p:nvPr>
            <p:ph type="title"/>
          </p:nvPr>
        </p:nvSpPr>
        <p:spPr/>
        <p:txBody>
          <a:bodyPr/>
          <a:lstStyle/>
          <a:p>
            <a:pPr algn="ctr"/>
            <a:r>
              <a:rPr lang="ar-IQ" smtClean="0">
                <a:solidFill>
                  <a:schemeClr val="accent2"/>
                </a:solidFill>
              </a:rPr>
              <a:t>قيمة التسويق </a:t>
            </a:r>
            <a:r>
              <a:rPr lang="en-US" smtClean="0">
                <a:solidFill>
                  <a:schemeClr val="accent2"/>
                </a:solidFill>
              </a:rPr>
              <a:t>value Marketing</a:t>
            </a:r>
            <a:endParaRPr lang="ar-IQ" dirty="0">
              <a:solidFill>
                <a:schemeClr val="accent2"/>
              </a:solidFill>
            </a:endParaRPr>
          </a:p>
        </p:txBody>
      </p:sp>
    </p:spTree>
    <p:extLst>
      <p:ext uri="{BB962C8B-B14F-4D97-AF65-F5344CB8AC3E}">
        <p14:creationId xmlns:p14="http://schemas.microsoft.com/office/powerpoint/2010/main" val="2550221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ar-IQ" sz="1600" b="1" dirty="0"/>
              <a:t>يجعل المدراء التنفيذيين للتسويق يدركون أن التسويق يبني عالمات تجارية قوية وقاعدة من الزبائن الذي لديهم </a:t>
            </a:r>
            <a:r>
              <a:rPr lang="ar-IQ" sz="1600" b="1" dirty="0" smtClean="0"/>
              <a:t>ولاء </a:t>
            </a:r>
            <a:r>
              <a:rPr lang="ar-IQ" sz="1600" b="1" dirty="0"/>
              <a:t>للعالمة التجارية ، وموجودات غير ملموسة تساهم بشكل كبير في قيمة الشركة . وان العديد من الشركات بما في ذلك الشركات الغير الربحية، لديها </a:t>
            </a:r>
            <a:r>
              <a:rPr lang="ar-IQ" sz="1600" b="1" dirty="0" smtClean="0"/>
              <a:t>الآن </a:t>
            </a:r>
            <a:r>
              <a:rPr lang="ar-IQ" sz="1600" b="1" dirty="0"/>
              <a:t>مدير تسويق من اجل تنفيذ انشطة التسويق مع المدراء </a:t>
            </a:r>
            <a:r>
              <a:rPr lang="ar-IQ" sz="1600" b="1" dirty="0" smtClean="0"/>
              <a:t>الآخرين </a:t>
            </a:r>
            <a:r>
              <a:rPr lang="ar-IQ" sz="1600" b="1" dirty="0"/>
              <a:t>في مختلف </a:t>
            </a:r>
            <a:r>
              <a:rPr lang="ar-IQ" sz="1600" b="1" dirty="0" smtClean="0"/>
              <a:t>الأقسام. اليوم </a:t>
            </a:r>
            <a:r>
              <a:rPr lang="ar-IQ" sz="1600" b="1" dirty="0"/>
              <a:t>بيئة </a:t>
            </a:r>
            <a:r>
              <a:rPr lang="ar-IQ" sz="1600" b="1" dirty="0" smtClean="0"/>
              <a:t>الأعمال </a:t>
            </a:r>
            <a:r>
              <a:rPr lang="ar-IQ" sz="1600" b="1" dirty="0"/>
              <a:t>تتسم بالتعقيد حيث يتغير </a:t>
            </a:r>
            <a:r>
              <a:rPr lang="ar-IQ" sz="1600" b="1" dirty="0" smtClean="0"/>
              <a:t>أذواق </a:t>
            </a:r>
            <a:r>
              <a:rPr lang="ar-IQ" sz="1600" b="1" dirty="0"/>
              <a:t>المستهلكين و تزداد المنافسة و تتطور التكنولوجيا بسرعة كبيرة وتزداد التحديات التي تواجه المسوقين ، يجب على المسوقين اتخاذ العديد من القرارات التسويقية بالوقت المناسب من اجل دعم عمل الشركة. في حديثه في مؤتمر </a:t>
            </a:r>
            <a:r>
              <a:rPr lang="en-US" sz="1600" b="1" dirty="0"/>
              <a:t>World Apps </a:t>
            </a:r>
            <a:r>
              <a:rPr lang="ar-IQ" sz="1600" b="1" dirty="0"/>
              <a:t>في لندن عام 2013 ، قال ستيف وزنياك ، أحد مؤسسي شركة </a:t>
            </a:r>
            <a:r>
              <a:rPr lang="en-US" sz="1600" b="1" dirty="0"/>
              <a:t>Apple ، </a:t>
            </a:r>
            <a:r>
              <a:rPr lang="ar-IQ" sz="1600" b="1" dirty="0"/>
              <a:t>للحضور أن تسويق المنتجات والخدمات للمستهلكين ال يقل أهمية عن مجال الهندسة و </a:t>
            </a:r>
            <a:r>
              <a:rPr lang="ar-IQ" sz="1600" b="1" dirty="0" smtClean="0"/>
              <a:t>التطوير </a:t>
            </a:r>
            <a:r>
              <a:rPr lang="ar-IQ" sz="1600" b="1" dirty="0"/>
              <a:t>التقني لشركة ابل. في السنوات </a:t>
            </a:r>
            <a:r>
              <a:rPr lang="ar-IQ" sz="1600" b="1" dirty="0" smtClean="0"/>
              <a:t>الأخيرة </a:t>
            </a:r>
            <a:r>
              <a:rPr lang="ar-IQ" sz="1600" b="1" dirty="0"/>
              <a:t>، كانت شركات مثل </a:t>
            </a:r>
            <a:r>
              <a:rPr lang="en-US" sz="1600" b="1" dirty="0"/>
              <a:t>MySpace </a:t>
            </a:r>
            <a:r>
              <a:rPr lang="ar-IQ" sz="1600" b="1" dirty="0"/>
              <a:t>و </a:t>
            </a:r>
            <a:r>
              <a:rPr lang="en-US" sz="1600" b="1" dirty="0"/>
              <a:t>Yahoo </a:t>
            </a:r>
            <a:r>
              <a:rPr lang="ar-IQ" sz="1600" b="1" dirty="0"/>
              <a:t>و </a:t>
            </a:r>
            <a:r>
              <a:rPr lang="en-US" sz="1600" b="1" dirty="0"/>
              <a:t>Blockbuster </a:t>
            </a:r>
            <a:r>
              <a:rPr lang="ar-IQ" sz="1600" b="1" dirty="0"/>
              <a:t>و </a:t>
            </a:r>
            <a:r>
              <a:rPr lang="en-US" sz="1600" b="1" dirty="0"/>
              <a:t>HMV </a:t>
            </a:r>
            <a:r>
              <a:rPr lang="ar-IQ" sz="1600" b="1" dirty="0"/>
              <a:t>الرائدة في مجال عملهم. وفي السنوات </a:t>
            </a:r>
            <a:r>
              <a:rPr lang="ar-IQ" sz="1600" b="1" dirty="0" smtClean="0"/>
              <a:t>الأخيرة </a:t>
            </a:r>
            <a:r>
              <a:rPr lang="ar-IQ" sz="1600" b="1" dirty="0"/>
              <a:t>بدت تختفي العالمات التجارية لهذه الشركات وظهر منافسين لهم وشركات ناشئة حديثة انتشرت </a:t>
            </a:r>
            <a:r>
              <a:rPr lang="ar-IQ" sz="1600" b="1" dirty="0" smtClean="0"/>
              <a:t>وحققت </a:t>
            </a:r>
            <a:r>
              <a:rPr lang="ar-IQ" sz="1600" b="1" dirty="0"/>
              <a:t>نجاح بشكل كبير مثل </a:t>
            </a:r>
            <a:r>
              <a:rPr lang="en-US" sz="1600" b="1" dirty="0"/>
              <a:t>Facebook </a:t>
            </a:r>
            <a:r>
              <a:rPr lang="ar-IQ" sz="1600" b="1" dirty="0"/>
              <a:t>و </a:t>
            </a:r>
            <a:r>
              <a:rPr lang="en-US" sz="1600" b="1" dirty="0"/>
              <a:t>Google </a:t>
            </a:r>
            <a:r>
              <a:rPr lang="ar-IQ" sz="1600" b="1" dirty="0"/>
              <a:t>و </a:t>
            </a:r>
            <a:r>
              <a:rPr lang="en-US" sz="1600" b="1" dirty="0"/>
              <a:t>Netflix </a:t>
            </a:r>
            <a:r>
              <a:rPr lang="ar-IQ" sz="1600" b="1" dirty="0"/>
              <a:t>و </a:t>
            </a:r>
            <a:r>
              <a:rPr lang="en-US" sz="1600" b="1" dirty="0"/>
              <a:t>Amazon- ، </a:t>
            </a:r>
            <a:r>
              <a:rPr lang="ar-IQ" sz="1600" b="1" dirty="0"/>
              <a:t>يجب على الشركات المحافظة على استمرار ها في بيئة </a:t>
            </a:r>
            <a:r>
              <a:rPr lang="ar-IQ" sz="1600" b="1" dirty="0" smtClean="0"/>
              <a:t>الأعمال </a:t>
            </a:r>
            <a:r>
              <a:rPr lang="ar-IQ" sz="1600" b="1" dirty="0"/>
              <a:t>. والشركات المعرضة للخطر هي الشركات التي تفشل في مراقبة احتياجات وتوجهات زبائنهم و استراتيجيات منافسيهم ، من أجل تحسين عروض </a:t>
            </a:r>
            <a:r>
              <a:rPr lang="ar-IQ" sz="1600" b="1" dirty="0" smtClean="0"/>
              <a:t>قيمة </a:t>
            </a:r>
            <a:r>
              <a:rPr lang="ar-IQ" sz="1600" b="1" dirty="0"/>
              <a:t>موظفيهم ، وحملة </a:t>
            </a:r>
            <a:r>
              <a:rPr lang="ar-IQ" sz="1600" b="1" dirty="0" smtClean="0"/>
              <a:t>الأسهم </a:t>
            </a:r>
            <a:r>
              <a:rPr lang="ar-IQ" sz="1600" b="1" dirty="0"/>
              <a:t>، والموردين و يتمثل دور التسويق المنتج واستراتيجيات التسويق باستمرار ، رضاء ا ً دائم في التركيز على الزبائن. </a:t>
            </a:r>
            <a:r>
              <a:rPr lang="ar-IQ" sz="1600" b="1" dirty="0" smtClean="0"/>
              <a:t>للمؤسسة </a:t>
            </a:r>
            <a:r>
              <a:rPr lang="ar-IQ" sz="1600" b="1" dirty="0"/>
              <a:t>التجارية توجد وظيفتان في غاية </a:t>
            </a:r>
            <a:r>
              <a:rPr lang="ar-IQ" sz="1600" b="1" dirty="0" smtClean="0"/>
              <a:t>الأهمية </a:t>
            </a:r>
            <a:r>
              <a:rPr lang="ar-IQ" sz="1600" b="1" dirty="0"/>
              <a:t>هما التسويق </a:t>
            </a:r>
            <a:r>
              <a:rPr lang="ar-IQ" sz="1600" b="1" dirty="0" smtClean="0"/>
              <a:t>والابتكار. </a:t>
            </a:r>
            <a:r>
              <a:rPr lang="ar-IQ" sz="1600" b="1" dirty="0"/>
              <a:t>وان التسويق هو الوظيفة المميزة والفريدة </a:t>
            </a:r>
            <a:r>
              <a:rPr lang="ar-IQ" sz="1600" b="1" dirty="0" smtClean="0"/>
              <a:t>للأعمال </a:t>
            </a:r>
            <a:r>
              <a:rPr lang="ar-IQ" sz="1600" b="1" dirty="0"/>
              <a:t>التجارية. وان سبب نجاح الكثير من الشركات في اعمالهم بسبب توظيف التسويق بالشكل الصحيح و فهم الزبائن ومعرفة احتياجاتهم.</a:t>
            </a:r>
          </a:p>
        </p:txBody>
      </p:sp>
      <p:sp>
        <p:nvSpPr>
          <p:cNvPr id="3" name="Title 2"/>
          <p:cNvSpPr>
            <a:spLocks noGrp="1"/>
          </p:cNvSpPr>
          <p:nvPr>
            <p:ph type="title"/>
          </p:nvPr>
        </p:nvSpPr>
        <p:spPr/>
        <p:txBody>
          <a:bodyPr>
            <a:normAutofit/>
          </a:bodyPr>
          <a:lstStyle/>
          <a:p>
            <a:pPr algn="r"/>
            <a:r>
              <a:rPr lang="ar-IQ" sz="2000" dirty="0">
                <a:solidFill>
                  <a:schemeClr val="accent2"/>
                </a:solidFill>
              </a:rPr>
              <a:t>التحول الى التسويق المركزي</a:t>
            </a:r>
          </a:p>
        </p:txBody>
      </p:sp>
    </p:spTree>
    <p:extLst>
      <p:ext uri="{BB962C8B-B14F-4D97-AF65-F5344CB8AC3E}">
        <p14:creationId xmlns:p14="http://schemas.microsoft.com/office/powerpoint/2010/main" val="2814654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ar-IQ" sz="1600" b="1" dirty="0"/>
              <a:t>مثال عن التسويق الناجح في شركة </a:t>
            </a:r>
            <a:r>
              <a:rPr lang="en-US" sz="1600" b="1" dirty="0"/>
              <a:t>BMW </a:t>
            </a:r>
            <a:r>
              <a:rPr lang="ar-IQ" sz="1600" b="1" dirty="0" smtClean="0"/>
              <a:t>الألمانية </a:t>
            </a:r>
            <a:r>
              <a:rPr lang="ar-IQ" sz="1600" b="1" dirty="0"/>
              <a:t>بالتعاون مع الزبائن </a:t>
            </a:r>
            <a:r>
              <a:rPr lang="ar-IQ" sz="1600" b="1" dirty="0" smtClean="0"/>
              <a:t>بالإضافة </a:t>
            </a:r>
            <a:r>
              <a:rPr lang="ar-IQ" sz="1600" b="1" dirty="0"/>
              <a:t>الى المصممين الداخليين في الشركة، استعانت المنظمة ببعض من أكثر زبائنهم </a:t>
            </a:r>
            <a:r>
              <a:rPr lang="ar-IQ" sz="1600" b="1" dirty="0" smtClean="0"/>
              <a:t>تفاعلا </a:t>
            </a:r>
            <a:r>
              <a:rPr lang="ar-IQ" sz="1600" b="1" dirty="0"/>
              <a:t>من </a:t>
            </a:r>
            <a:r>
              <a:rPr lang="ar-IQ" sz="1600" b="1" dirty="0" smtClean="0"/>
              <a:t>خلال </a:t>
            </a:r>
            <a:r>
              <a:rPr lang="ar-IQ" sz="1600" b="1" dirty="0"/>
              <a:t>مسابقة ابتكار مفتوحة تسمى "القيادة المدنية في عام 2025 ."لقد تعاونت مع شركة تصميم السيارات </a:t>
            </a:r>
            <a:r>
              <a:rPr lang="en-US" sz="1600" b="1" dirty="0"/>
              <a:t>Motors Local </a:t>
            </a:r>
            <a:r>
              <a:rPr lang="ar-IQ" sz="1600" b="1" dirty="0"/>
              <a:t>ومجتمعها المكون من 30000 مصمم ومهندس . لم تكن هذه مسابقة لتصميم السيارات فقط ، بل كانت عبارة عن بحث عن أفكار لتحسين تجربة قيادة السيارات المتميزة في المدن الكبرى ً في المستقبل. كانت فرضية المسابقة أنه في عام 2025 ستواجه هذه المدن ا عدد من التحديات الصعبة ، تتضمن النمو السكاني السريع مع زيادة التلوث البيئي. ادت هذه المسابقة الى استجابة كبيرة تصل الى 3500 لوحة مصممة، اكتسبت </a:t>
            </a:r>
            <a:r>
              <a:rPr lang="en-US" sz="1600" b="1" dirty="0" smtClean="0"/>
              <a:t>BMW </a:t>
            </a:r>
            <a:r>
              <a:rPr lang="ar-IQ" sz="1600" b="1" dirty="0"/>
              <a:t>ما يقارب 90 مليون يورو ارباح من تصميمها </a:t>
            </a:r>
            <a:r>
              <a:rPr lang="ar-IQ" sz="1600" b="1" dirty="0" smtClean="0"/>
              <a:t>الأولية </a:t>
            </a:r>
            <a:r>
              <a:rPr lang="ar-IQ" sz="1600" b="1" dirty="0"/>
              <a:t>. شاهد أكثر من 3 ماليين شخص الحملة التسويقية لهذه المسابقة لشركة </a:t>
            </a:r>
            <a:r>
              <a:rPr lang="en-US" sz="1600" b="1" dirty="0"/>
              <a:t>BMW </a:t>
            </a:r>
            <a:r>
              <a:rPr lang="ar-IQ" sz="1600" b="1" dirty="0"/>
              <a:t>وتكونت من خمسة مقاطع فيديو بمشاركة الشخصيات المشهورة على مواقع التواصل </a:t>
            </a:r>
            <a:r>
              <a:rPr lang="ar-IQ" sz="1600" b="1" dirty="0" smtClean="0"/>
              <a:t>الاجتماعي </a:t>
            </a:r>
            <a:r>
              <a:rPr lang="ar-IQ" sz="1600" b="1" dirty="0"/>
              <a:t>و شارك حوالي 20000 شخص وعملوا على تقديم تفاصيل </a:t>
            </a:r>
            <a:r>
              <a:rPr lang="ar-IQ" sz="1600" b="1" dirty="0" smtClean="0"/>
              <a:t>الاتصال </a:t>
            </a:r>
            <a:r>
              <a:rPr lang="ar-IQ" sz="1600" b="1" dirty="0"/>
              <a:t>الخاصة بهم، واستخدمت التعليقات </a:t>
            </a:r>
            <a:r>
              <a:rPr lang="ar-IQ" sz="1600" b="1" dirty="0" smtClean="0"/>
              <a:t>والآراء </a:t>
            </a:r>
            <a:r>
              <a:rPr lang="ar-IQ" sz="1600" b="1" dirty="0"/>
              <a:t>من وسائل التواصل </a:t>
            </a:r>
            <a:r>
              <a:rPr lang="ar-IQ" sz="1600" b="1" dirty="0" smtClean="0"/>
              <a:t>الاجتماعي </a:t>
            </a:r>
            <a:r>
              <a:rPr lang="ar-IQ" sz="1600" b="1" dirty="0"/>
              <a:t>من اجل توقع التصميم المطلوب و التنبؤ بالمبيعات في المستقبل. ودخلت شركات تجارية اخرى في هذا المجال. مثل شركة </a:t>
            </a:r>
            <a:r>
              <a:rPr lang="en-US" sz="1600" b="1" dirty="0" smtClean="0"/>
              <a:t>Corning </a:t>
            </a:r>
            <a:r>
              <a:rPr lang="ar-IQ" sz="1600" b="1" dirty="0"/>
              <a:t>هي شركة أمريكية مصنعة للزجاج والمواد المتعلقة </a:t>
            </a:r>
            <a:r>
              <a:rPr lang="ar-IQ" sz="1600" b="1" dirty="0" smtClean="0"/>
              <a:t>به. </a:t>
            </a:r>
            <a:r>
              <a:rPr lang="ar-IQ" sz="1600" b="1" dirty="0"/>
              <a:t>لتجاوز سمعتها كبائع ألواني طهي </a:t>
            </a:r>
            <a:r>
              <a:rPr lang="en-US" sz="1600" b="1" dirty="0"/>
              <a:t>Pyrex ، </a:t>
            </a:r>
            <a:r>
              <a:rPr lang="ar-IQ" sz="1600" b="1" dirty="0"/>
              <a:t>وهي شركة باعتها منذ أكثر من عقد من الزمان ، اذ قامت شركة </a:t>
            </a:r>
            <a:r>
              <a:rPr lang="en-US" sz="1600" b="1" dirty="0"/>
              <a:t>Corning </a:t>
            </a:r>
            <a:r>
              <a:rPr lang="ar-IQ" sz="1600" b="1" dirty="0"/>
              <a:t>بتنزيل مقطع فيديو على </a:t>
            </a:r>
            <a:r>
              <a:rPr lang="en-US" sz="1600" b="1" dirty="0"/>
              <a:t>YouTube ، </a:t>
            </a:r>
            <a:r>
              <a:rPr lang="ar-IQ" sz="1600" b="1" dirty="0"/>
              <a:t>باسم ")يوم مصنوع من الزجاج أصبح ممكنا بواسطة شركة </a:t>
            </a:r>
            <a:r>
              <a:rPr lang="en-US" sz="1600" b="1" dirty="0" smtClean="0"/>
              <a:t>Corning</a:t>
            </a:r>
            <a:r>
              <a:rPr lang="ar-IQ" sz="1600" b="1" dirty="0" smtClean="0"/>
              <a:t>تم </a:t>
            </a:r>
            <a:r>
              <a:rPr lang="ar-IQ" sz="1600" b="1" dirty="0"/>
              <a:t>عرضه محتوى هذا </a:t>
            </a:r>
            <a:r>
              <a:rPr lang="ar-IQ" sz="1600" b="1" dirty="0" smtClean="0"/>
              <a:t>الفيديو </a:t>
            </a:r>
            <a:r>
              <a:rPr lang="ar-IQ" sz="1600" b="1" dirty="0"/>
              <a:t>بشكل غير تقليدي وهادف يشير الى جودة المنتج مما مكنها في ثالثة أسابيع من جذب أكثر من مليون مشاهدة وزيادة كبيرة في المبيعات.</a:t>
            </a:r>
          </a:p>
        </p:txBody>
      </p:sp>
      <p:sp>
        <p:nvSpPr>
          <p:cNvPr id="3" name="Title 2"/>
          <p:cNvSpPr>
            <a:spLocks noGrp="1"/>
          </p:cNvSpPr>
          <p:nvPr>
            <p:ph type="title"/>
          </p:nvPr>
        </p:nvSpPr>
        <p:spPr/>
        <p:txBody>
          <a:bodyPr>
            <a:normAutofit/>
          </a:bodyPr>
          <a:lstStyle/>
          <a:p>
            <a:pPr algn="r"/>
            <a:r>
              <a:rPr lang="ar-IQ" sz="2400" dirty="0">
                <a:solidFill>
                  <a:schemeClr val="accent2"/>
                </a:solidFill>
              </a:rPr>
              <a:t>نجاح التسويق</a:t>
            </a:r>
          </a:p>
        </p:txBody>
      </p:sp>
    </p:spTree>
    <p:extLst>
      <p:ext uri="{BB962C8B-B14F-4D97-AF65-F5344CB8AC3E}">
        <p14:creationId xmlns:p14="http://schemas.microsoft.com/office/powerpoint/2010/main" val="3852555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ar-IQ" sz="1400" b="1" dirty="0"/>
              <a:t>لكي تصبح </a:t>
            </a:r>
            <a:r>
              <a:rPr lang="ar-IQ" sz="1400" b="1" dirty="0" smtClean="0"/>
              <a:t>مسوق </a:t>
            </a:r>
            <a:r>
              <a:rPr lang="ar-IQ" sz="1400" b="1" dirty="0"/>
              <a:t>، عليك أن تفهم </a:t>
            </a:r>
            <a:r>
              <a:rPr lang="ar-IQ" sz="1400" b="1" dirty="0" smtClean="0"/>
              <a:t>ما هو </a:t>
            </a:r>
            <a:r>
              <a:rPr lang="ar-IQ" sz="1400" b="1" dirty="0"/>
              <a:t>التسويق ، وكيف يعمل ، ومن يقوم به ، وما الذي يتم تسويقه. </a:t>
            </a:r>
            <a:r>
              <a:rPr lang="ar-IQ" sz="1400" b="1" dirty="0" smtClean="0"/>
              <a:t>ما هو </a:t>
            </a:r>
            <a:r>
              <a:rPr lang="ar-IQ" sz="1400" b="1" dirty="0"/>
              <a:t>التسويق؟ يتعلق التسويق بتحديد وتلبية </a:t>
            </a:r>
            <a:r>
              <a:rPr lang="ar-IQ" sz="1400" b="1" dirty="0" smtClean="0"/>
              <a:t>الاحتياجات الإنسانية والاجتماعية </a:t>
            </a:r>
            <a:r>
              <a:rPr lang="ar-IQ" sz="1400" b="1" dirty="0"/>
              <a:t>بربح. أحد أقصر تعريفات التسويق هو أنه عملية "تلبية احتياجات الزبائن بشكل مربح". عندما أدركت </a:t>
            </a:r>
            <a:r>
              <a:rPr lang="en-US" sz="1400" b="1" dirty="0"/>
              <a:t>Google </a:t>
            </a:r>
            <a:r>
              <a:rPr lang="ar-IQ" sz="1400" b="1" dirty="0"/>
              <a:t>أن الناس بحاجة إلى الوصول إلى المعلومات على </a:t>
            </a:r>
            <a:r>
              <a:rPr lang="ar-IQ" sz="1400" b="1" dirty="0" smtClean="0"/>
              <a:t>الإنترنت </a:t>
            </a:r>
            <a:r>
              <a:rPr lang="ar-IQ" sz="1400" b="1" dirty="0"/>
              <a:t>بشكل أكثر فعالية وكفاءة، فقد أنشأت محرك بحث متطور ينظم </a:t>
            </a:r>
            <a:r>
              <a:rPr lang="ar-IQ" sz="1400" b="1" dirty="0" smtClean="0"/>
              <a:t>الاستعلامات </a:t>
            </a:r>
            <a:r>
              <a:rPr lang="ar-IQ" sz="1400" b="1" dirty="0"/>
              <a:t>ويحددها حسب </a:t>
            </a:r>
            <a:r>
              <a:rPr lang="ar-IQ" sz="1400" b="1" dirty="0" smtClean="0"/>
              <a:t>الاولوية. عندما اللحظة </a:t>
            </a:r>
            <a:r>
              <a:rPr lang="ar-IQ" sz="1400" b="1" dirty="0"/>
              <a:t>شركة ايكيا ) شركة عالمية متخصصة في </a:t>
            </a:r>
            <a:r>
              <a:rPr lang="ar-IQ" sz="1400" b="1" dirty="0" smtClean="0"/>
              <a:t>الأثاث  ( </a:t>
            </a:r>
            <a:r>
              <a:rPr lang="ar-IQ" sz="1400" b="1" dirty="0"/>
              <a:t>أن الناس يريدون مفروشات بجودة جيدة و بأسعار منخفضة، فقد صنعت ا جمي وبأسعار مناسبة. ًال أثاث أظهرت هاتان الشركتان ً ذكاء في التسويق وحولت الحاجات الخاصة أو </a:t>
            </a:r>
            <a:r>
              <a:rPr lang="ar-IQ" sz="1400" b="1" dirty="0" smtClean="0"/>
              <a:t>الاجتماعية </a:t>
            </a:r>
            <a:r>
              <a:rPr lang="ar-IQ" sz="1400" b="1" dirty="0"/>
              <a:t>إلى فرصة عمل مربحة. التسويق هو وظيفة متجددة </a:t>
            </a:r>
            <a:r>
              <a:rPr lang="ar-IQ" sz="1400" b="1" dirty="0" smtClean="0"/>
              <a:t>للأعمال </a:t>
            </a:r>
            <a:r>
              <a:rPr lang="ar-IQ" sz="1400" b="1" dirty="0"/>
              <a:t>التجارية، </a:t>
            </a:r>
            <a:r>
              <a:rPr lang="ar-IQ" sz="1400" b="1" dirty="0" smtClean="0"/>
              <a:t>والاختبار </a:t>
            </a:r>
            <a:r>
              <a:rPr lang="ar-IQ" sz="1400" b="1" dirty="0"/>
              <a:t>النهائي لنجاح التسويق هو مستوى الربح الذي يسمح للشركة </a:t>
            </a:r>
            <a:r>
              <a:rPr lang="ar-IQ" sz="1400" b="1" dirty="0" smtClean="0"/>
              <a:t>بالازدهار </a:t>
            </a:r>
            <a:r>
              <a:rPr lang="ar-IQ" sz="1400" b="1" dirty="0"/>
              <a:t>والنمو على المدى الطويل. وان التسويق هو مجموعة المنظمات والعمليات </a:t>
            </a:r>
            <a:r>
              <a:rPr lang="ar-IQ" sz="1400" b="1" dirty="0" smtClean="0"/>
              <a:t>لإنشاء </a:t>
            </a:r>
            <a:r>
              <a:rPr lang="ar-IQ" sz="1400" b="1" dirty="0"/>
              <a:t>والتواصل والتسليم والتبادل العروض التي لها قيمة </a:t>
            </a:r>
            <a:r>
              <a:rPr lang="ar-IQ" sz="1400" b="1" dirty="0" smtClean="0"/>
              <a:t>للزبائن هم </a:t>
            </a:r>
            <a:r>
              <a:rPr lang="ar-IQ" sz="1400" b="1" dirty="0"/>
              <a:t>وشركائهم والمجتمع ككل. يتطلب التعامل مع عمليات التبادل هذه ا ً قدر ا ً كبير من العمل والمهارة. فإننا نرى إدارة التسويق على أنها فن وعلم في اختيار </a:t>
            </a:r>
            <a:r>
              <a:rPr lang="ar-IQ" sz="1400" b="1" dirty="0" smtClean="0"/>
              <a:t>الأسواق </a:t>
            </a:r>
            <a:r>
              <a:rPr lang="ar-IQ" sz="1400" b="1" dirty="0"/>
              <a:t>المستهدفة والحصول على الزبائن والحفاظ عليهم وايصال قيمة فائقة للزبائن. يمكننا التمييز بين التعريف </a:t>
            </a:r>
            <a:r>
              <a:rPr lang="ar-IQ" sz="1400" b="1" dirty="0" smtClean="0"/>
              <a:t>الاجتماعي والإداري </a:t>
            </a:r>
            <a:r>
              <a:rPr lang="ar-IQ" sz="1400" b="1" dirty="0"/>
              <a:t>وتنميتهم من </a:t>
            </a:r>
            <a:r>
              <a:rPr lang="ar-IQ" sz="1400" b="1" dirty="0" smtClean="0"/>
              <a:t>خلال </a:t>
            </a:r>
            <a:r>
              <a:rPr lang="ar-IQ" sz="1400" b="1" dirty="0"/>
              <a:t>إنشاء وتقديم للتسويق. ظهر ُ ي التعريف </a:t>
            </a:r>
            <a:r>
              <a:rPr lang="ar-IQ" sz="1400" b="1" dirty="0" smtClean="0"/>
              <a:t>الاجتماعي </a:t>
            </a:r>
            <a:r>
              <a:rPr lang="ar-IQ" sz="1400" b="1" dirty="0"/>
              <a:t>الدور الذي يلعبه التسويق في المجتمع - على سبيل المثال ، قال أحد المسوقين إن دور التسويق هو "تقديم مستوى معيشة </a:t>
            </a:r>
            <a:r>
              <a:rPr lang="ar-IQ" sz="1400" b="1" dirty="0" smtClean="0"/>
              <a:t>أعلى". وهناك </a:t>
            </a:r>
            <a:r>
              <a:rPr lang="ar-IQ" sz="1400" b="1" dirty="0"/>
              <a:t>تعريف اجتماعيا اخر للتسويق : وهو ان التسويق هو عملية اجتماعية يحصل من </a:t>
            </a:r>
            <a:r>
              <a:rPr lang="ar-IQ" sz="1400" b="1" dirty="0" smtClean="0"/>
              <a:t>خلالها الأفراد </a:t>
            </a:r>
            <a:r>
              <a:rPr lang="ar-IQ" sz="1400" b="1" dirty="0"/>
              <a:t>والجماعات على ما يحتاجون إليه ويريدونه من </a:t>
            </a:r>
            <a:r>
              <a:rPr lang="ar-IQ" sz="1400" b="1" dirty="0" smtClean="0"/>
              <a:t>خلال </a:t>
            </a:r>
            <a:r>
              <a:rPr lang="ar-IQ" sz="1400" b="1" dirty="0"/>
              <a:t>إنشاء وعرض وتبادل المنتجات والخدمات ذات القيمة مع </a:t>
            </a:r>
            <a:r>
              <a:rPr lang="ar-IQ" sz="1400" b="1" dirty="0" smtClean="0"/>
              <a:t>الآخرين. </a:t>
            </a:r>
            <a:r>
              <a:rPr lang="ar-IQ" sz="1400" b="1" dirty="0"/>
              <a:t>لقد أصبح الشركات تسعى الى انشاء القيمة بين الزبائن ، وان أهمية خلق القيمة والمشاركة تعد من المواضيع المهمة في تطوير الفكر التسويقي الحديث. عندما يسمعون أن البيع ليس أهم جزء في التسويق. وصف بيتر </a:t>
            </a:r>
            <a:r>
              <a:rPr lang="ar-IQ" sz="1400" b="1" dirty="0" smtClean="0"/>
              <a:t>داكر </a:t>
            </a:r>
            <a:r>
              <a:rPr lang="ar-IQ" sz="1400" b="1" dirty="0"/>
              <a:t>المعلم </a:t>
            </a:r>
            <a:r>
              <a:rPr lang="ar-IQ" sz="1400" b="1" dirty="0" smtClean="0"/>
              <a:t>الإداري الأمر </a:t>
            </a:r>
            <a:r>
              <a:rPr lang="ar-IQ" sz="1400" b="1" dirty="0"/>
              <a:t>على النحو التالي: ان الهدف الرئيسي للتسويق ليس البيع فقط وانما الهدف من التسويق هو معرفة وفهم الزبون ا جيد بحيث يجعل المنتج أو الخدمة مناسب له . من الناحية </a:t>
            </a:r>
            <a:r>
              <a:rPr lang="ar-IQ" sz="1400" b="1" dirty="0" smtClean="0"/>
              <a:t>الأخرى، </a:t>
            </a:r>
            <a:r>
              <a:rPr lang="ar-IQ" sz="1400" b="1" dirty="0"/>
              <a:t>يجب ً أن ينتج عن التسويق زبون مستعد للشراء. كل ما يلزم بعد ذلك هو توفير المنتج أو الخدمة. 8 | </a:t>
            </a:r>
            <a:r>
              <a:rPr lang="en-US" sz="1400" b="1" dirty="0"/>
              <a:t>P a g e </a:t>
            </a:r>
            <a:r>
              <a:rPr lang="ar-IQ" sz="1400" b="1" dirty="0"/>
              <a:t>عندما صممت شركة </a:t>
            </a:r>
            <a:r>
              <a:rPr lang="en-US" sz="1400" b="1" dirty="0"/>
              <a:t>Nintendo </a:t>
            </a:r>
            <a:r>
              <a:rPr lang="ar-IQ" sz="1400" b="1" dirty="0"/>
              <a:t>نظام ألعاب خاص بها ، وبنفس الوقت أطلقت شركة </a:t>
            </a:r>
            <a:r>
              <a:rPr lang="en-US" sz="1400" b="1" dirty="0"/>
              <a:t>Apple </a:t>
            </a:r>
            <a:r>
              <a:rPr lang="ar-IQ" sz="1400" b="1" dirty="0"/>
              <a:t>جهاز </a:t>
            </a:r>
            <a:r>
              <a:rPr lang="en-US" sz="1400" b="1" dirty="0" err="1"/>
              <a:t>iPad</a:t>
            </a:r>
            <a:r>
              <a:rPr lang="en-US" sz="1400" b="1" dirty="0"/>
              <a:t> </a:t>
            </a:r>
            <a:r>
              <a:rPr lang="en-US" sz="1400" b="1" dirty="0" smtClean="0"/>
              <a:t> </a:t>
            </a:r>
            <a:r>
              <a:rPr lang="ar-IQ" sz="1400" b="1" dirty="0"/>
              <a:t>اللوحي ،وعندما قدمت </a:t>
            </a:r>
            <a:r>
              <a:rPr lang="en-US" sz="1400" b="1" dirty="0"/>
              <a:t>Toyota </a:t>
            </a:r>
            <a:r>
              <a:rPr lang="ar-IQ" sz="1400" b="1" dirty="0"/>
              <a:t>سيارتها </a:t>
            </a:r>
            <a:r>
              <a:rPr lang="en-US" sz="1400" b="1" dirty="0"/>
              <a:t>Prius .</a:t>
            </a:r>
            <a:r>
              <a:rPr lang="ar-IQ" sz="1400" b="1" dirty="0"/>
              <a:t>جاء </a:t>
            </a:r>
            <a:r>
              <a:rPr lang="ar-IQ" sz="1400" b="1" dirty="0" smtClean="0"/>
              <a:t>لهؤلاء  المصنعين  </a:t>
            </a:r>
            <a:r>
              <a:rPr lang="ar-IQ" sz="1400" b="1" dirty="0"/>
              <a:t>كمية كبيرة من الطلبات ألنهم صمموا المنتج المناسب ، ً بناء على واجباتهم التسويقية الدقيقة حول المستهلكين والمنافسة وجميع المنتجات. وان العديد من العوامل الداخلية والخارجية التي تؤثر على تكلفة و طلب المنتج. لم تتغير في أقسام التسويق لمدة 40 ا ً عام حيث نظرت الشركات إلى التسويق على أنه مجرد دعم للتصنيع أو المبيعات . والحقيقة هي العكس ، أن التصنيع والمبيعات موجودان لدعم التسويق. يمكن للشركة ا ً دائم </a:t>
            </a:r>
            <a:r>
              <a:rPr lang="ar-IQ" sz="1400" b="1" dirty="0" smtClean="0"/>
              <a:t>الاستعانة </a:t>
            </a:r>
            <a:r>
              <a:rPr lang="ar-IQ" sz="1400" b="1" dirty="0"/>
              <a:t>بمصادر خارجية في التصنيع ؛ ما يجعل هدف الشركة هو فهمها العميق لسلوك الزبائن وقدرتها على موائمة ذلك عروضها و يتم تنفيذ ذلك بطريقة مبتكرة ومربحة. وان التصنيع والشراء والبحث والتطوير والتمويل ووظائف الشركة </a:t>
            </a:r>
            <a:r>
              <a:rPr lang="ar-IQ" sz="1400" b="1" dirty="0" smtClean="0"/>
              <a:t>الأخرى </a:t>
            </a:r>
            <a:r>
              <a:rPr lang="ar-IQ" sz="1400" b="1" dirty="0"/>
              <a:t>موجودة لدعم عمل الشركة. بعض </a:t>
            </a:r>
            <a:r>
              <a:rPr lang="ar-IQ" sz="1400" b="1" dirty="0" err="1"/>
              <a:t>األشخاص</a:t>
            </a:r>
            <a:r>
              <a:rPr lang="ar-IQ" sz="1400" b="1" dirty="0"/>
              <a:t> الذين يفهمون التسويق بشكل مبسط يشيرون اليه على انه عملية بيع أو اعالن فقط . </a:t>
            </a:r>
          </a:p>
        </p:txBody>
      </p:sp>
      <p:sp>
        <p:nvSpPr>
          <p:cNvPr id="3" name="Title 2"/>
          <p:cNvSpPr>
            <a:spLocks noGrp="1"/>
          </p:cNvSpPr>
          <p:nvPr>
            <p:ph type="title"/>
          </p:nvPr>
        </p:nvSpPr>
        <p:spPr/>
        <p:txBody>
          <a:bodyPr>
            <a:normAutofit/>
          </a:bodyPr>
          <a:lstStyle/>
          <a:p>
            <a:pPr algn="ctr"/>
            <a:r>
              <a:rPr lang="en-US" sz="3600" dirty="0" smtClean="0">
                <a:solidFill>
                  <a:schemeClr val="accent2"/>
                </a:solidFill>
              </a:rPr>
              <a:t> What </a:t>
            </a:r>
            <a:r>
              <a:rPr lang="en-US" sz="3600" dirty="0">
                <a:solidFill>
                  <a:schemeClr val="accent2"/>
                </a:solidFill>
              </a:rPr>
              <a:t>is marketing ? </a:t>
            </a:r>
            <a:r>
              <a:rPr lang="ar-IQ" sz="3600" dirty="0" err="1" smtClean="0">
                <a:solidFill>
                  <a:schemeClr val="accent2"/>
                </a:solidFill>
              </a:rPr>
              <a:t>ماهو</a:t>
            </a:r>
            <a:r>
              <a:rPr lang="ar-IQ" sz="3600" dirty="0" smtClean="0">
                <a:solidFill>
                  <a:schemeClr val="accent2"/>
                </a:solidFill>
              </a:rPr>
              <a:t> التسويق</a:t>
            </a:r>
            <a:r>
              <a:rPr lang="ar-IQ" sz="3600" dirty="0">
                <a:solidFill>
                  <a:schemeClr val="accent2"/>
                </a:solidFill>
              </a:rPr>
              <a:t>؟ </a:t>
            </a:r>
          </a:p>
        </p:txBody>
      </p:sp>
    </p:spTree>
    <p:extLst>
      <p:ext uri="{BB962C8B-B14F-4D97-AF65-F5344CB8AC3E}">
        <p14:creationId xmlns:p14="http://schemas.microsoft.com/office/powerpoint/2010/main" val="4024640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4648200"/>
          </a:xfrm>
        </p:spPr>
        <p:txBody>
          <a:bodyPr>
            <a:noAutofit/>
          </a:bodyPr>
          <a:lstStyle/>
          <a:p>
            <a:pPr algn="just"/>
            <a:r>
              <a:rPr lang="ar-IQ" sz="1600" b="1" dirty="0" smtClean="0"/>
              <a:t>وكلاهما </a:t>
            </a:r>
            <a:r>
              <a:rPr lang="ar-IQ" sz="1600" b="1" dirty="0"/>
              <a:t>ببساطة هو </a:t>
            </a:r>
            <a:r>
              <a:rPr lang="ar-IQ" sz="1600" b="1" dirty="0" smtClean="0"/>
              <a:t>الأكثر  وضوحاً  </a:t>
            </a:r>
            <a:r>
              <a:rPr lang="ar-IQ" sz="1600" b="1" dirty="0"/>
              <a:t>للزبائن. يحدث أكثر من 80 %من انشطة التسويق </a:t>
            </a:r>
            <a:r>
              <a:rPr lang="ar-IQ" sz="1600" b="1" dirty="0" smtClean="0"/>
              <a:t> </a:t>
            </a:r>
            <a:r>
              <a:rPr lang="ar-IQ" sz="1600" b="1" dirty="0"/>
              <a:t>بعيد عن أنظار الزبون . و </a:t>
            </a:r>
            <a:r>
              <a:rPr lang="ar-IQ" sz="1600" b="1" dirty="0" smtClean="0"/>
              <a:t>الإعلان </a:t>
            </a:r>
            <a:r>
              <a:rPr lang="ar-IQ" sz="1600" b="1" dirty="0"/>
              <a:t>والمبيعات هما المرحلتان </a:t>
            </a:r>
            <a:r>
              <a:rPr lang="ar-IQ" sz="1600" b="1" dirty="0" smtClean="0"/>
              <a:t>الأخيرة </a:t>
            </a:r>
            <a:r>
              <a:rPr lang="ar-IQ" sz="1600" b="1" dirty="0"/>
              <a:t>وليست البداية في عملية التسويق. مثال على ذلك شركة </a:t>
            </a:r>
            <a:r>
              <a:rPr lang="en-US" sz="1600" b="1" dirty="0"/>
              <a:t>Zara </a:t>
            </a:r>
            <a:r>
              <a:rPr lang="ar-IQ" sz="1600" b="1" dirty="0"/>
              <a:t>وشركة </a:t>
            </a:r>
            <a:r>
              <a:rPr lang="en-US" sz="1600" b="1" dirty="0"/>
              <a:t>Benetton ، </a:t>
            </a:r>
            <a:r>
              <a:rPr lang="ar-IQ" sz="1600" b="1" dirty="0"/>
              <a:t>شركتين أزياء تنظر إلى التسويق بشكل مختلف </a:t>
            </a:r>
            <a:r>
              <a:rPr lang="ar-IQ" sz="1600" b="1" dirty="0" smtClean="0"/>
              <a:t>تماماً </a:t>
            </a:r>
            <a:r>
              <a:rPr lang="ar-IQ" sz="1600" b="1" dirty="0"/>
              <a:t>. نجحت </a:t>
            </a:r>
            <a:r>
              <a:rPr lang="en-US" sz="1600" b="1" dirty="0"/>
              <a:t>Zara ، </a:t>
            </a:r>
            <a:r>
              <a:rPr lang="ar-IQ" sz="1600" b="1" dirty="0"/>
              <a:t>التي كانت في عام 2013 العالمة التجارية رقم 52 في العالم بمجمل إيرادات تزيد عن 10 مليار يورو </a:t>
            </a:r>
            <a:r>
              <a:rPr lang="ar-IQ" sz="1600" b="1" dirty="0" smtClean="0"/>
              <a:t>2013، </a:t>
            </a:r>
            <a:r>
              <a:rPr lang="ar-IQ" sz="1600" b="1" dirty="0"/>
              <a:t>من </a:t>
            </a:r>
            <a:r>
              <a:rPr lang="ar-IQ" sz="1600" b="1" dirty="0" smtClean="0"/>
              <a:t>خلال </a:t>
            </a:r>
            <a:r>
              <a:rPr lang="ar-IQ" sz="1600" b="1" dirty="0"/>
              <a:t>فهم أساسي للزبون ، في حين أن </a:t>
            </a:r>
            <a:r>
              <a:rPr lang="en-US" sz="1600" b="1" dirty="0"/>
              <a:t>Benetton ، </a:t>
            </a:r>
            <a:r>
              <a:rPr lang="ar-IQ" sz="1600" b="1" dirty="0"/>
              <a:t>بمجمل إيرادات تزيد عن 2 مليار يورو </a:t>
            </a:r>
            <a:r>
              <a:rPr lang="ar-IQ" sz="1600" b="1" dirty="0" smtClean="0"/>
              <a:t>2013 مع </a:t>
            </a:r>
            <a:r>
              <a:rPr lang="ar-IQ" sz="1600" b="1" dirty="0"/>
              <a:t>اخذ بنظر </a:t>
            </a:r>
            <a:r>
              <a:rPr lang="ar-IQ" sz="1600" b="1" dirty="0" smtClean="0"/>
              <a:t>الاعتبار </a:t>
            </a:r>
            <a:r>
              <a:rPr lang="ar-IQ" sz="1600" b="1" dirty="0"/>
              <a:t>الزيادة على التركيز على </a:t>
            </a:r>
            <a:r>
              <a:rPr lang="ar-IQ" sz="1600" b="1" dirty="0" smtClean="0"/>
              <a:t>الإعلانات </a:t>
            </a:r>
            <a:r>
              <a:rPr lang="ar-IQ" sz="1600" b="1" dirty="0"/>
              <a:t>بشكل مبتكر. شركة </a:t>
            </a:r>
            <a:r>
              <a:rPr lang="en-US" sz="1600" b="1" dirty="0" smtClean="0"/>
              <a:t>Zara </a:t>
            </a:r>
            <a:r>
              <a:rPr lang="ar-IQ" sz="1600" b="1" dirty="0"/>
              <a:t>و</a:t>
            </a:r>
            <a:r>
              <a:rPr lang="en-US" sz="1600" b="1" dirty="0"/>
              <a:t>Benetton </a:t>
            </a:r>
            <a:r>
              <a:rPr lang="ar-IQ" sz="1600" b="1" dirty="0"/>
              <a:t>أدركت شركة </a:t>
            </a:r>
            <a:r>
              <a:rPr lang="en-US" sz="1600" b="1" dirty="0" smtClean="0"/>
              <a:t>Zara </a:t>
            </a:r>
            <a:r>
              <a:rPr lang="ar-IQ" sz="1600" b="1" dirty="0"/>
              <a:t>رغبة المستهلكين في الموضة السريعة وسعت شركة </a:t>
            </a:r>
            <a:r>
              <a:rPr lang="en-US" sz="1600" b="1" dirty="0"/>
              <a:t>Benetton </a:t>
            </a:r>
            <a:r>
              <a:rPr lang="ar-IQ" sz="1600" b="1" dirty="0"/>
              <a:t>لجذب الزبائن إلى متاجرها. واصلت </a:t>
            </a:r>
            <a:r>
              <a:rPr lang="en-US" sz="1600" b="1" dirty="0"/>
              <a:t>Benetton </a:t>
            </a:r>
            <a:r>
              <a:rPr lang="ar-IQ" sz="1600" b="1" dirty="0"/>
              <a:t>التركيز على </a:t>
            </a:r>
            <a:r>
              <a:rPr lang="ar-IQ" sz="1600" b="1" dirty="0" smtClean="0"/>
              <a:t>الإعلانات </a:t>
            </a:r>
            <a:r>
              <a:rPr lang="ar-IQ" sz="1600" b="1" dirty="0"/>
              <a:t>المميزة لجذب </a:t>
            </a:r>
            <a:r>
              <a:rPr lang="ar-IQ" sz="1600" b="1" dirty="0" smtClean="0"/>
              <a:t>الانتباه </a:t>
            </a:r>
            <a:r>
              <a:rPr lang="ar-IQ" sz="1600" b="1" dirty="0"/>
              <a:t>بدالً من تبني الحقيقي لفهم متطلبات الزبائن. توجه شركة </a:t>
            </a:r>
            <a:r>
              <a:rPr lang="en-US" sz="1600" b="1" dirty="0" smtClean="0"/>
              <a:t>Zara </a:t>
            </a:r>
            <a:r>
              <a:rPr lang="ar-IQ" sz="1600" b="1" dirty="0"/>
              <a:t>سمح لها بالتركيز على الزبائن والسيطرة على سوق </a:t>
            </a:r>
            <a:r>
              <a:rPr lang="ar-IQ" sz="1600" b="1" dirty="0" smtClean="0"/>
              <a:t>الأزياء </a:t>
            </a:r>
            <a:r>
              <a:rPr lang="ar-IQ" sz="1600" b="1" dirty="0"/>
              <a:t>الشباب وبناء </a:t>
            </a:r>
            <a:r>
              <a:rPr lang="ar-IQ" sz="1600" b="1" dirty="0" smtClean="0"/>
              <a:t>ولاء </a:t>
            </a:r>
            <a:r>
              <a:rPr lang="ar-IQ" sz="1600" b="1" dirty="0"/>
              <a:t>عالي للعالمة التجارية. تتفهم </a:t>
            </a:r>
            <a:r>
              <a:rPr lang="en-US" sz="1600" b="1" dirty="0"/>
              <a:t>Zara </a:t>
            </a:r>
            <a:r>
              <a:rPr lang="ar-IQ" sz="1600" b="1" dirty="0"/>
              <a:t>احتياجات ورغبات المستهلكين من الشباب - وهو سوق يتسم </a:t>
            </a:r>
            <a:r>
              <a:rPr lang="ar-IQ" sz="1600" b="1" dirty="0" smtClean="0"/>
              <a:t>بموديلات </a:t>
            </a:r>
            <a:r>
              <a:rPr lang="ar-IQ" sz="1600" b="1" dirty="0"/>
              <a:t>جديدة وبتكلفة </a:t>
            </a:r>
            <a:r>
              <a:rPr lang="ar-IQ" sz="1600" b="1" dirty="0" smtClean="0"/>
              <a:t>منخفضة </a:t>
            </a:r>
            <a:r>
              <a:rPr lang="ar-IQ" sz="1600" b="1" dirty="0"/>
              <a:t>. تنتج </a:t>
            </a:r>
            <a:r>
              <a:rPr lang="en-US" sz="1600" b="1" dirty="0"/>
              <a:t>Zara </a:t>
            </a:r>
            <a:r>
              <a:rPr lang="ar-IQ" sz="1600" b="1" dirty="0"/>
              <a:t>حوالي 12000 موديل ا ً سنوي )مقارنة بمتوسط الصناعة البالغ 3000 فقط( ، مما يعني أن اتجاهات الموضة الجديدة تصل إلى متاجر </a:t>
            </a:r>
            <a:r>
              <a:rPr lang="en-US" sz="1600" b="1" dirty="0"/>
              <a:t>Zara </a:t>
            </a:r>
            <a:r>
              <a:rPr lang="ar-IQ" sz="1600" b="1" dirty="0"/>
              <a:t>بانتظام وبسرعة. تبلغ ميزانية </a:t>
            </a:r>
            <a:r>
              <a:rPr lang="ar-IQ" sz="1600" b="1" dirty="0" smtClean="0"/>
              <a:t>إعلانات </a:t>
            </a:r>
            <a:r>
              <a:rPr lang="en-US" sz="1600" b="1" dirty="0"/>
              <a:t>Zara 3 %</a:t>
            </a:r>
            <a:r>
              <a:rPr lang="ar-IQ" sz="1600" b="1" dirty="0"/>
              <a:t>في المائة من إيراداتها ، وهو ما يختلف ا ً تمام عن المنافسين </a:t>
            </a:r>
            <a:r>
              <a:rPr lang="ar-IQ" sz="1600" b="1" dirty="0" smtClean="0"/>
              <a:t>الآخرين </a:t>
            </a:r>
            <a:r>
              <a:rPr lang="ar-IQ" sz="1600" b="1" dirty="0"/>
              <a:t>مثل </a:t>
            </a:r>
            <a:r>
              <a:rPr lang="en-US" sz="1600" b="1" dirty="0"/>
              <a:t>m &amp; H ، </a:t>
            </a:r>
            <a:r>
              <a:rPr lang="ar-IQ" sz="1600" b="1" dirty="0"/>
              <a:t>اللذان ينفقان 5 % و 4 ، %وكذلك ميزانية شركة بينيتون ، التي ركزت على </a:t>
            </a:r>
            <a:r>
              <a:rPr lang="ar-IQ" sz="1600" b="1" dirty="0" smtClean="0"/>
              <a:t>الإعلان </a:t>
            </a:r>
            <a:r>
              <a:rPr lang="ar-IQ" sz="1600" b="1" dirty="0"/>
              <a:t>المبتكر ، وتنفق 80 مليون يورو على </a:t>
            </a:r>
            <a:r>
              <a:rPr lang="ar-IQ" sz="1600" b="1" dirty="0" smtClean="0"/>
              <a:t>الإعلان </a:t>
            </a:r>
            <a:r>
              <a:rPr lang="ar-IQ" sz="1600" b="1" dirty="0"/>
              <a:t>وحده . يزور زبون شركة </a:t>
            </a:r>
            <a:r>
              <a:rPr lang="en-US" sz="1600" b="1" dirty="0"/>
              <a:t>Zara </a:t>
            </a:r>
            <a:r>
              <a:rPr lang="ar-IQ" sz="1600" b="1" dirty="0"/>
              <a:t>متجر ها 17مرة في السنة. والتي تقارن ب 3 اضعاف الزيارات ة ً السنوي لمتاجر </a:t>
            </a:r>
            <a:r>
              <a:rPr lang="ar-IQ" sz="1600" b="1" dirty="0" smtClean="0"/>
              <a:t>الأزياء الأخرى </a:t>
            </a:r>
            <a:r>
              <a:rPr lang="ar-IQ" sz="1600" b="1" dirty="0"/>
              <a:t>، مما يوضح كيف تفهم </a:t>
            </a:r>
            <a:r>
              <a:rPr lang="en-US" sz="1600" b="1" dirty="0"/>
              <a:t>Zara </a:t>
            </a:r>
            <a:r>
              <a:rPr lang="ar-IQ" sz="1600" b="1" dirty="0"/>
              <a:t>شبكة التوريد الخاصة بها . التسويق </a:t>
            </a:r>
            <a:r>
              <a:rPr lang="ar-IQ" sz="1600" b="1" dirty="0" smtClean="0"/>
              <a:t>خلال الأوقات الاقتصادية </a:t>
            </a:r>
            <a:r>
              <a:rPr lang="ar-IQ" sz="1600" b="1" dirty="0"/>
              <a:t>الصعبة </a:t>
            </a:r>
            <a:r>
              <a:rPr lang="en-US" sz="1600" b="1" dirty="0"/>
              <a:t>times economic challenging during Marketing </a:t>
            </a:r>
            <a:r>
              <a:rPr lang="ar-IQ" sz="1600" b="1" dirty="0"/>
              <a:t>تتغير </a:t>
            </a:r>
            <a:r>
              <a:rPr lang="ar-IQ" sz="1600" b="1" dirty="0" smtClean="0"/>
              <a:t>الأسواق </a:t>
            </a:r>
            <a:r>
              <a:rPr lang="ar-IQ" sz="1600" b="1" dirty="0"/>
              <a:t>ويمر اقتصاد العالم بدورات من </a:t>
            </a:r>
            <a:r>
              <a:rPr lang="ar-IQ" sz="1600" b="1" dirty="0" smtClean="0"/>
              <a:t>الازدهار </a:t>
            </a:r>
            <a:r>
              <a:rPr lang="ar-IQ" sz="1600" b="1" dirty="0"/>
              <a:t>والركود بانتظام. كل دورة تخلق تحديات للمسوقين ومن المهم للمسوق أن يستجيب بسرعة وحسم للتغيرات </a:t>
            </a:r>
            <a:r>
              <a:rPr lang="ar-IQ" sz="1600" b="1" dirty="0" smtClean="0"/>
              <a:t>الاقتصادية. </a:t>
            </a:r>
            <a:r>
              <a:rPr lang="ar-IQ" sz="1600" b="1" dirty="0"/>
              <a:t>أدى الركود </a:t>
            </a:r>
            <a:r>
              <a:rPr lang="ar-IQ" sz="1600" b="1" dirty="0" smtClean="0"/>
              <a:t>الاقتصادي </a:t>
            </a:r>
            <a:r>
              <a:rPr lang="ar-IQ" sz="1600" b="1" dirty="0"/>
              <a:t>في عام 2008 وضغوطً شديدة من </a:t>
            </a:r>
            <a:r>
              <a:rPr lang="ar-IQ" sz="1600" b="1" dirty="0" smtClean="0"/>
              <a:t>الإدارة </a:t>
            </a:r>
            <a:r>
              <a:rPr lang="ar-IQ" sz="1600" b="1" dirty="0"/>
              <a:t>العليا لجعل </a:t>
            </a:r>
            <a:r>
              <a:rPr lang="ar-IQ" sz="1600" b="1" dirty="0" smtClean="0"/>
              <a:t>الإنفاق </a:t>
            </a:r>
            <a:r>
              <a:rPr lang="ar-IQ" sz="1600" b="1" dirty="0"/>
              <a:t>على التسويق ا إلى تخفيضات في الميزانية </a:t>
            </a:r>
            <a:r>
              <a:rPr lang="ar-IQ" sz="1600" b="1" dirty="0" smtClean="0"/>
              <a:t> </a:t>
            </a:r>
            <a:r>
              <a:rPr lang="ar-IQ" sz="1600" b="1" dirty="0"/>
              <a:t>مهم </a:t>
            </a:r>
          </a:p>
        </p:txBody>
      </p:sp>
    </p:spTree>
    <p:extLst>
      <p:ext uri="{BB962C8B-B14F-4D97-AF65-F5344CB8AC3E}">
        <p14:creationId xmlns:p14="http://schemas.microsoft.com/office/powerpoint/2010/main" val="2447858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2"/>
            <a:ext cx="8229600" cy="5943598"/>
          </a:xfrm>
        </p:spPr>
        <p:txBody>
          <a:bodyPr>
            <a:normAutofit/>
          </a:bodyPr>
          <a:lstStyle/>
          <a:p>
            <a:pPr algn="just"/>
            <a:r>
              <a:rPr lang="ar-IQ" sz="1600" b="1" dirty="0" smtClean="0">
                <a:cs typeface="+mj-cs"/>
              </a:rPr>
              <a:t>. </a:t>
            </a:r>
            <a:r>
              <a:rPr lang="ar-IQ" sz="1600" b="1" dirty="0">
                <a:cs typeface="+mj-cs"/>
              </a:rPr>
              <a:t>وفي معظم </a:t>
            </a:r>
            <a:r>
              <a:rPr lang="ar-IQ" sz="1600" b="1" dirty="0" smtClean="0">
                <a:cs typeface="+mj-cs"/>
              </a:rPr>
              <a:t>الأزمات </a:t>
            </a:r>
            <a:r>
              <a:rPr lang="ar-IQ" sz="1600" b="1" dirty="0">
                <a:cs typeface="+mj-cs"/>
              </a:rPr>
              <a:t>كانت الشركات التي تفشل هي الشركات التي لم تراقب زبائنها ومنافسيها بدقة وتحسن باستمرار عروض منتجاتها واستراتيجيات التسويق الخاص بها ، وترضي موظفيها والمساهمون والموردون وجميع اصحاب المصالح في السوق. اذ يجب على مدير التسويق إعادة التفكير </a:t>
            </a:r>
            <a:r>
              <a:rPr lang="ar-IQ" sz="1600" b="1" dirty="0" smtClean="0">
                <a:cs typeface="+mj-cs"/>
              </a:rPr>
              <a:t>واعادة  </a:t>
            </a:r>
            <a:r>
              <a:rPr lang="ar-IQ" sz="1600" b="1" dirty="0">
                <a:cs typeface="+mj-cs"/>
              </a:rPr>
              <a:t>توجيه جهودهم التسويقية لتحقيق رضا الزبائن في </a:t>
            </a:r>
            <a:r>
              <a:rPr lang="ar-IQ" sz="1600" b="1" dirty="0" smtClean="0">
                <a:cs typeface="+mj-cs"/>
              </a:rPr>
              <a:t>الأسواق </a:t>
            </a:r>
            <a:r>
              <a:rPr lang="ar-IQ" sz="1600" b="1" dirty="0">
                <a:cs typeface="+mj-cs"/>
              </a:rPr>
              <a:t>التنافسية. تدرك العديد من المنظمات الرائدة في السوق ، مثل </a:t>
            </a:r>
            <a:r>
              <a:rPr lang="en-US" sz="1600" b="1" dirty="0">
                <a:cs typeface="+mj-cs"/>
              </a:rPr>
              <a:t>Nokia ، </a:t>
            </a:r>
            <a:r>
              <a:rPr lang="ar-IQ" sz="1600" b="1" dirty="0">
                <a:cs typeface="+mj-cs"/>
              </a:rPr>
              <a:t>أنهم ال يستطيعون تطوير جهودهم التسويقية وان ريادتهم للسوق بدت تواجه تحديات من قبل منافسين جدد مثل </a:t>
            </a:r>
            <a:r>
              <a:rPr lang="en-US" sz="1600" b="1" dirty="0">
                <a:cs typeface="+mj-cs"/>
              </a:rPr>
              <a:t>Samsung . </a:t>
            </a:r>
            <a:r>
              <a:rPr lang="ar-IQ" sz="1600" b="1" dirty="0" smtClean="0">
                <a:cs typeface="+mj-cs"/>
              </a:rPr>
              <a:t>الآمر </a:t>
            </a:r>
            <a:r>
              <a:rPr lang="ar-IQ" sz="1600" b="1" dirty="0">
                <a:cs typeface="+mj-cs"/>
              </a:rPr>
              <a:t>الذي ادى فشلهم في السوق . إن الشركات </a:t>
            </a:r>
            <a:r>
              <a:rPr lang="ar-IQ" sz="1600" b="1" dirty="0" smtClean="0">
                <a:cs typeface="+mj-cs"/>
              </a:rPr>
              <a:t>الأوروبية </a:t>
            </a:r>
            <a:r>
              <a:rPr lang="ar-IQ" sz="1600" b="1" dirty="0">
                <a:cs typeface="+mj-cs"/>
              </a:rPr>
              <a:t>الناجحة مثل </a:t>
            </a:r>
            <a:r>
              <a:rPr lang="en-US" sz="1600" b="1" dirty="0">
                <a:cs typeface="+mj-cs"/>
              </a:rPr>
              <a:t>Zara </a:t>
            </a:r>
            <a:r>
              <a:rPr lang="ar-IQ" sz="1600" b="1" dirty="0">
                <a:cs typeface="+mj-cs"/>
              </a:rPr>
              <a:t>و </a:t>
            </a:r>
            <a:r>
              <a:rPr lang="en-US" sz="1600" b="1" dirty="0">
                <a:cs typeface="+mj-cs"/>
              </a:rPr>
              <a:t>Nestlé </a:t>
            </a:r>
            <a:r>
              <a:rPr lang="ar-IQ" sz="1600" b="1" dirty="0">
                <a:cs typeface="+mj-cs"/>
              </a:rPr>
              <a:t>و </a:t>
            </a:r>
            <a:r>
              <a:rPr lang="en-US" sz="1600" b="1" dirty="0">
                <a:cs typeface="+mj-cs"/>
              </a:rPr>
              <a:t>Siemens </a:t>
            </a:r>
            <a:r>
              <a:rPr lang="ar-IQ" sz="1600" b="1" dirty="0">
                <a:cs typeface="+mj-cs"/>
              </a:rPr>
              <a:t>و </a:t>
            </a:r>
            <a:r>
              <a:rPr lang="en-US" sz="1600" b="1" dirty="0">
                <a:cs typeface="+mj-cs"/>
              </a:rPr>
              <a:t>Daimler </a:t>
            </a:r>
            <a:r>
              <a:rPr lang="ar-IQ" sz="1600" b="1" dirty="0">
                <a:cs typeface="+mj-cs"/>
              </a:rPr>
              <a:t>و </a:t>
            </a:r>
            <a:r>
              <a:rPr lang="en-US" sz="1600" b="1" dirty="0">
                <a:cs typeface="+mj-cs"/>
              </a:rPr>
              <a:t>Lufthansa </a:t>
            </a:r>
            <a:r>
              <a:rPr lang="ar-IQ" sz="1600" b="1" dirty="0">
                <a:cs typeface="+mj-cs"/>
              </a:rPr>
              <a:t>و </a:t>
            </a:r>
            <a:r>
              <a:rPr lang="en-US" sz="1600" b="1" dirty="0" smtClean="0">
                <a:cs typeface="+mj-cs"/>
              </a:rPr>
              <a:t>Ordeal's </a:t>
            </a:r>
            <a:r>
              <a:rPr lang="ar-IQ" sz="1600" b="1" dirty="0">
                <a:cs typeface="+mj-cs"/>
              </a:rPr>
              <a:t>و </a:t>
            </a:r>
            <a:r>
              <a:rPr lang="en-US" sz="1600" b="1" dirty="0">
                <a:cs typeface="+mj-cs"/>
              </a:rPr>
              <a:t>Unilever </a:t>
            </a:r>
            <a:r>
              <a:rPr lang="ar-IQ" sz="1600" b="1" dirty="0">
                <a:cs typeface="+mj-cs"/>
              </a:rPr>
              <a:t>و </a:t>
            </a:r>
            <a:r>
              <a:rPr lang="en-US" sz="1600" b="1" dirty="0">
                <a:cs typeface="+mj-cs"/>
              </a:rPr>
              <a:t>BMW24 </a:t>
            </a:r>
            <a:r>
              <a:rPr lang="ar-IQ" sz="1600" b="1" dirty="0">
                <a:cs typeface="+mj-cs"/>
              </a:rPr>
              <a:t>تفهم التسويق وكيفية تلبية احتياجات المستهلك المتغيرة. التسويق هو السعي الذي ال ينتهي. كما الحظ )جاي </a:t>
            </a:r>
            <a:r>
              <a:rPr lang="ar-IQ" sz="1600" b="1" dirty="0" smtClean="0">
                <a:cs typeface="+mj-cs"/>
              </a:rPr>
              <a:t>كورنادو </a:t>
            </a:r>
            <a:r>
              <a:rPr lang="ar-IQ" sz="1600" b="1" dirty="0" err="1" smtClean="0">
                <a:cs typeface="+mj-cs"/>
              </a:rPr>
              <a:t>ليفينسون</a:t>
            </a:r>
            <a:r>
              <a:rPr lang="ar-IQ" sz="1600" b="1" dirty="0" smtClean="0">
                <a:cs typeface="+mj-cs"/>
              </a:rPr>
              <a:t> </a:t>
            </a:r>
            <a:r>
              <a:rPr lang="ar-IQ" sz="1600" b="1" dirty="0" smtClean="0">
                <a:cs typeface="+mj-cs"/>
              </a:rPr>
              <a:t>، </a:t>
            </a:r>
            <a:r>
              <a:rPr lang="ar-IQ" sz="1600" b="1" dirty="0">
                <a:cs typeface="+mj-cs"/>
              </a:rPr>
              <a:t>مؤلف </a:t>
            </a:r>
            <a:r>
              <a:rPr lang="ar-IQ" sz="1600" b="1" dirty="0" smtClean="0">
                <a:cs typeface="+mj-cs"/>
              </a:rPr>
              <a:t>كتابا ، </a:t>
            </a:r>
            <a:r>
              <a:rPr lang="ar-IQ" sz="1600" b="1" dirty="0">
                <a:cs typeface="+mj-cs"/>
              </a:rPr>
              <a:t>ولكنه عملية لها بداية وليس له نهاية ، </a:t>
            </a:r>
            <a:r>
              <a:rPr lang="ar-IQ" sz="1600" b="1" dirty="0" smtClean="0">
                <a:cs typeface="+mj-cs"/>
              </a:rPr>
              <a:t>ألا انها </a:t>
            </a:r>
            <a:r>
              <a:rPr lang="ar-IQ" sz="1600" b="1" dirty="0">
                <a:cs typeface="+mj-cs"/>
              </a:rPr>
              <a:t>عملية. يمكنك </a:t>
            </a:r>
            <a:r>
              <a:rPr lang="en-US" sz="1600" b="1" dirty="0">
                <a:cs typeface="+mj-cs"/>
              </a:rPr>
              <a:t>Marketing Guerrilla" :</a:t>
            </a:r>
            <a:r>
              <a:rPr lang="ar-IQ" sz="1600" b="1" dirty="0">
                <a:cs typeface="+mj-cs"/>
              </a:rPr>
              <a:t>التسويق ليس حدث تحسينه ، </a:t>
            </a:r>
            <a:r>
              <a:rPr lang="ar-IQ" sz="1600" b="1" dirty="0" smtClean="0">
                <a:cs typeface="+mj-cs"/>
              </a:rPr>
              <a:t>واتقانه، </a:t>
            </a:r>
            <a:r>
              <a:rPr lang="ar-IQ" sz="1600" b="1" dirty="0">
                <a:cs typeface="+mj-cs"/>
              </a:rPr>
              <a:t>وتغييره ، وحتى إيقافه </a:t>
            </a:r>
            <a:r>
              <a:rPr lang="ar-IQ" sz="1600" b="1" dirty="0" smtClean="0">
                <a:cs typeface="+mj-cs"/>
              </a:rPr>
              <a:t> مؤقتاً . </a:t>
            </a:r>
            <a:r>
              <a:rPr lang="ar-IQ" sz="1600" b="1" dirty="0">
                <a:cs typeface="+mj-cs"/>
              </a:rPr>
              <a:t>وهذا صحيح بشكل خاص في أوقات ً الركود </a:t>
            </a:r>
            <a:r>
              <a:rPr lang="ar-IQ" sz="1600" b="1" dirty="0" smtClean="0">
                <a:cs typeface="+mj-cs"/>
              </a:rPr>
              <a:t>الاقتصادي </a:t>
            </a:r>
            <a:r>
              <a:rPr lang="ar-IQ" sz="1600" b="1" dirty="0">
                <a:cs typeface="+mj-cs"/>
              </a:rPr>
              <a:t>، يحتاج المسوقون إلى إعادة التفكير في ممارساتهم التسويقية للبقاء متماشية مع احتياجات الزبون. سعت العديد من الشركات للبقاء في بيئة </a:t>
            </a:r>
            <a:r>
              <a:rPr lang="ar-IQ" sz="1600" b="1" dirty="0" smtClean="0">
                <a:cs typeface="+mj-cs"/>
              </a:rPr>
              <a:t>الأعمال </a:t>
            </a:r>
            <a:r>
              <a:rPr lang="ar-IQ" sz="1600" b="1" dirty="0">
                <a:cs typeface="+mj-cs"/>
              </a:rPr>
              <a:t>اثناء الركود </a:t>
            </a:r>
            <a:r>
              <a:rPr lang="ar-IQ" sz="1600" b="1" dirty="0" smtClean="0">
                <a:cs typeface="+mj-cs"/>
              </a:rPr>
              <a:t>الاقتصادي </a:t>
            </a:r>
            <a:r>
              <a:rPr lang="ar-IQ" sz="1600" b="1" dirty="0">
                <a:cs typeface="+mj-cs"/>
              </a:rPr>
              <a:t>عام 2008 بعد ما يقرب 10 </a:t>
            </a:r>
            <a:r>
              <a:rPr lang="ar-IQ" sz="1600" b="1" dirty="0" smtClean="0">
                <a:cs typeface="+mj-cs"/>
              </a:rPr>
              <a:t>من </a:t>
            </a:r>
            <a:r>
              <a:rPr lang="ar-IQ" sz="1600" b="1" dirty="0">
                <a:cs typeface="+mj-cs"/>
              </a:rPr>
              <a:t>15 ا ً عام من النمو </a:t>
            </a:r>
            <a:r>
              <a:rPr lang="ar-IQ" sz="1600" b="1" dirty="0" smtClean="0">
                <a:cs typeface="+mj-cs"/>
              </a:rPr>
              <a:t>والازدهار </a:t>
            </a:r>
            <a:r>
              <a:rPr lang="ar-IQ" sz="1600" b="1" dirty="0">
                <a:cs typeface="+mj-cs"/>
              </a:rPr>
              <a:t>غير المسبوقين. ادى ذلك الى انتقال الزبون من </a:t>
            </a:r>
            <a:r>
              <a:rPr lang="ar-IQ" sz="1600" b="1" dirty="0" smtClean="0">
                <a:cs typeface="+mj-cs"/>
              </a:rPr>
              <a:t>الاستهلاك </a:t>
            </a:r>
            <a:r>
              <a:rPr lang="ar-IQ" sz="1600" b="1" dirty="0">
                <a:cs typeface="+mj-cs"/>
              </a:rPr>
              <a:t>بشكل مندفع غير متأني </a:t>
            </a:r>
            <a:r>
              <a:rPr lang="ar-IQ" sz="1600" b="1" dirty="0" smtClean="0">
                <a:cs typeface="+mj-cs"/>
              </a:rPr>
              <a:t>خلال </a:t>
            </a:r>
            <a:r>
              <a:rPr lang="ar-IQ" sz="1600" b="1" dirty="0">
                <a:cs typeface="+mj-cs"/>
              </a:rPr>
              <a:t>فترة التقدم </a:t>
            </a:r>
            <a:r>
              <a:rPr lang="ar-IQ" sz="1600" b="1" dirty="0" smtClean="0">
                <a:cs typeface="+mj-cs"/>
              </a:rPr>
              <a:t>الاقتصادي </a:t>
            </a:r>
            <a:r>
              <a:rPr lang="ar-IQ" sz="1600" b="1" dirty="0">
                <a:cs typeface="+mj-cs"/>
              </a:rPr>
              <a:t>إلى </a:t>
            </a:r>
            <a:r>
              <a:rPr lang="ar-IQ" sz="1600" b="1" dirty="0" smtClean="0">
                <a:cs typeface="+mj-cs"/>
              </a:rPr>
              <a:t>الاستهلاك </a:t>
            </a:r>
            <a:r>
              <a:rPr lang="ar-IQ" sz="1600" b="1" dirty="0">
                <a:cs typeface="+mj-cs"/>
              </a:rPr>
              <a:t>الواعي بعد </a:t>
            </a:r>
            <a:r>
              <a:rPr lang="ar-IQ" sz="1600" b="1" dirty="0" smtClean="0">
                <a:cs typeface="+mj-cs"/>
              </a:rPr>
              <a:t>الركود الاقتصادي </a:t>
            </a:r>
            <a:r>
              <a:rPr lang="ar-IQ" sz="1600" b="1" dirty="0">
                <a:cs typeface="+mj-cs"/>
              </a:rPr>
              <a:t>لم</a:t>
            </a:r>
            <a:r>
              <a:rPr lang="ar-IQ" sz="1600" dirty="0" smtClean="0">
                <a:cs typeface="+mj-cs"/>
              </a:rPr>
              <a:t> </a:t>
            </a:r>
            <a:r>
              <a:rPr lang="ar-IQ" sz="1600" b="1" dirty="0">
                <a:cs typeface="+mj-cs"/>
              </a:rPr>
              <a:t>تقلص </a:t>
            </a:r>
            <a:r>
              <a:rPr lang="ar-IQ" sz="1600" b="1" dirty="0" smtClean="0">
                <a:cs typeface="+mj-cs"/>
              </a:rPr>
              <a:t>انجيال </a:t>
            </a:r>
            <a:r>
              <a:rPr lang="ar-IQ" sz="1600" b="1" dirty="0" err="1" smtClean="0">
                <a:cs typeface="+mj-cs"/>
              </a:rPr>
              <a:t>آريند</a:t>
            </a:r>
            <a:r>
              <a:rPr lang="ar-IQ" sz="1600" b="1" dirty="0" smtClean="0">
                <a:cs typeface="+mj-cs"/>
              </a:rPr>
              <a:t> تس </a:t>
            </a:r>
            <a:r>
              <a:rPr lang="ar-IQ" sz="1600" b="1" dirty="0">
                <a:cs typeface="+mj-cs"/>
              </a:rPr>
              <a:t>، الرئيسة التنفيذية لشركة "</a:t>
            </a:r>
            <a:r>
              <a:rPr lang="en-US" sz="1600" b="1" dirty="0">
                <a:cs typeface="+mj-cs"/>
              </a:rPr>
              <a:t>Burberry ، </a:t>
            </a:r>
            <a:r>
              <a:rPr lang="ar-IQ" sz="1600" b="1" dirty="0" smtClean="0">
                <a:cs typeface="+mj-cs"/>
              </a:rPr>
              <a:t>الانشطة </a:t>
            </a:r>
            <a:r>
              <a:rPr lang="ar-IQ" sz="1600" b="1" dirty="0">
                <a:cs typeface="+mj-cs"/>
              </a:rPr>
              <a:t>الموجهة للزبائن ولكنها استمرت في </a:t>
            </a:r>
            <a:r>
              <a:rPr lang="ar-IQ" sz="1600" b="1" dirty="0" smtClean="0">
                <a:cs typeface="+mj-cs"/>
              </a:rPr>
              <a:t>إطلاق </a:t>
            </a:r>
            <a:r>
              <a:rPr lang="ar-IQ" sz="1600" b="1" dirty="0">
                <a:cs typeface="+mj-cs"/>
              </a:rPr>
              <a:t>منتجات جديدة </a:t>
            </a:r>
            <a:r>
              <a:rPr lang="ar-IQ" sz="1600" b="1" dirty="0" smtClean="0">
                <a:cs typeface="+mj-cs"/>
              </a:rPr>
              <a:t>خلال </a:t>
            </a:r>
            <a:r>
              <a:rPr lang="ar-IQ" sz="1600" b="1" dirty="0">
                <a:cs typeface="+mj-cs"/>
              </a:rPr>
              <a:t>فترة الركود. لقد خفضوا التكاليف في جوانب أخرى من أعمالهم ، لكنهم لم يتوقفوا </a:t>
            </a:r>
            <a:r>
              <a:rPr lang="ar-IQ" sz="1600" b="1" dirty="0" smtClean="0">
                <a:cs typeface="+mj-cs"/>
              </a:rPr>
              <a:t> أبداً </a:t>
            </a:r>
            <a:r>
              <a:rPr lang="ar-IQ" sz="1600" b="1" dirty="0">
                <a:cs typeface="+mj-cs"/>
              </a:rPr>
              <a:t>عن </a:t>
            </a:r>
            <a:r>
              <a:rPr lang="ar-IQ" sz="1600" b="1" dirty="0" smtClean="0">
                <a:cs typeface="+mj-cs"/>
              </a:rPr>
              <a:t>الاستثمار </a:t>
            </a:r>
            <a:r>
              <a:rPr lang="ar-IQ" sz="1600" b="1" dirty="0">
                <a:cs typeface="+mj-cs"/>
              </a:rPr>
              <a:t>المواجهة للزبائن - ظلوا يبحثون عن الفرص في السوق. بقي فريق </a:t>
            </a:r>
            <a:r>
              <a:rPr lang="ar-IQ" sz="1600" b="1" dirty="0" smtClean="0">
                <a:cs typeface="+mj-cs"/>
              </a:rPr>
              <a:t>الإدارة موحد </a:t>
            </a:r>
            <a:r>
              <a:rPr lang="ar-IQ" sz="1600" b="1" dirty="0">
                <a:cs typeface="+mj-cs"/>
              </a:rPr>
              <a:t>ا ً ومركز ، وتطلع إلى المستقبل </a:t>
            </a:r>
            <a:r>
              <a:rPr lang="ar-IQ" sz="1600" b="1" dirty="0" smtClean="0">
                <a:cs typeface="+mj-cs"/>
              </a:rPr>
              <a:t>والابتكار. </a:t>
            </a:r>
            <a:r>
              <a:rPr lang="ar-IQ" sz="1600" b="1" dirty="0">
                <a:cs typeface="+mj-cs"/>
              </a:rPr>
              <a:t>كان أحد </a:t>
            </a:r>
            <a:r>
              <a:rPr lang="ar-IQ" sz="1600" b="1" dirty="0" smtClean="0">
                <a:cs typeface="+mj-cs"/>
              </a:rPr>
              <a:t>الابتكارات </a:t>
            </a:r>
            <a:r>
              <a:rPr lang="ar-IQ" sz="1600" b="1" dirty="0">
                <a:cs typeface="+mj-cs"/>
              </a:rPr>
              <a:t>هو المتاجر الصغيرة غير الرسمية على المنصات </a:t>
            </a:r>
            <a:r>
              <a:rPr lang="ar-IQ" sz="1600" b="1" dirty="0" smtClean="0">
                <a:cs typeface="+mj-cs"/>
              </a:rPr>
              <a:t>الإلكتروني </a:t>
            </a:r>
            <a:r>
              <a:rPr lang="ar-IQ" sz="1600" b="1" dirty="0">
                <a:cs typeface="+mj-cs"/>
              </a:rPr>
              <a:t>حيث أطلقت </a:t>
            </a:r>
            <a:r>
              <a:rPr lang="en-US" sz="1600" b="1" dirty="0">
                <a:cs typeface="+mj-cs"/>
              </a:rPr>
              <a:t>Burberry </a:t>
            </a:r>
            <a:r>
              <a:rPr lang="ar-IQ" sz="1600" b="1" dirty="0">
                <a:cs typeface="+mj-cs"/>
              </a:rPr>
              <a:t>موقع عبر شبكات التواصل </a:t>
            </a:r>
            <a:r>
              <a:rPr lang="ar-IQ" sz="1600" b="1" dirty="0" smtClean="0">
                <a:cs typeface="+mj-cs"/>
              </a:rPr>
              <a:t>الاجتماعي </a:t>
            </a:r>
            <a:r>
              <a:rPr lang="ar-IQ" sz="1600" b="1" dirty="0">
                <a:cs typeface="+mj-cs"/>
              </a:rPr>
              <a:t>والتركيز على الزبائن </a:t>
            </a:r>
            <a:r>
              <a:rPr lang="ar-IQ" sz="1600" b="1" dirty="0" smtClean="0">
                <a:cs typeface="+mj-cs"/>
              </a:rPr>
              <a:t>الآمر </a:t>
            </a:r>
            <a:r>
              <a:rPr lang="ar-IQ" sz="1600" b="1" dirty="0">
                <a:cs typeface="+mj-cs"/>
              </a:rPr>
              <a:t>الذي أدى إلى ارتفاع أسهم الشركة والتفوق على منافسيها </a:t>
            </a:r>
            <a:r>
              <a:rPr lang="ar-IQ" sz="1600" b="1" dirty="0" smtClean="0">
                <a:cs typeface="+mj-cs"/>
              </a:rPr>
              <a:t>خلال </a:t>
            </a:r>
            <a:r>
              <a:rPr lang="ar-IQ" sz="1600" b="1" dirty="0">
                <a:cs typeface="+mj-cs"/>
              </a:rPr>
              <a:t>فترة الركود. وبقت محققة الرباح و تملك قيمة سوقية حالية تزيد عن 5 مليارات </a:t>
            </a:r>
            <a:r>
              <a:rPr lang="ar-IQ" sz="1600" b="1" dirty="0" smtClean="0">
                <a:cs typeface="+mj-cs"/>
              </a:rPr>
              <a:t>يور</a:t>
            </a:r>
            <a:endParaRPr lang="ar-IQ" sz="1600" b="1" dirty="0">
              <a:cs typeface="+mj-cs"/>
            </a:endParaRPr>
          </a:p>
          <a:p>
            <a:pPr algn="just"/>
            <a:endParaRPr lang="ar-IQ" sz="1600" dirty="0">
              <a:cs typeface="+mj-cs"/>
            </a:endParaRPr>
          </a:p>
        </p:txBody>
      </p:sp>
    </p:spTree>
    <p:extLst>
      <p:ext uri="{BB962C8B-B14F-4D97-AF65-F5344CB8AC3E}">
        <p14:creationId xmlns:p14="http://schemas.microsoft.com/office/powerpoint/2010/main" val="890177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idx="1"/>
          </p:nvPr>
        </p:nvSpPr>
        <p:spPr>
          <a:xfrm>
            <a:off x="457200" y="304800"/>
            <a:ext cx="8229600" cy="6400800"/>
          </a:xfrm>
        </p:spPr>
        <p:txBody>
          <a:bodyPr>
            <a:normAutofit/>
          </a:bodyPr>
          <a:lstStyle/>
          <a:p>
            <a:pPr algn="just"/>
            <a:r>
              <a:rPr lang="ar-IQ" sz="1400" b="1" dirty="0"/>
              <a:t>دور التسويق في خلق الطلب يجب أن يكون المسوقين ماهرين في زيادة الطلب </a:t>
            </a:r>
            <a:r>
              <a:rPr lang="ar-IQ" sz="1400" b="1" dirty="0" smtClean="0"/>
              <a:t>وادارته . </a:t>
            </a:r>
            <a:r>
              <a:rPr lang="ar-IQ" sz="1400" b="1" dirty="0"/>
              <a:t>الطلب هو رغبة المشترين وقدرتهم على شراء كميات مختلفة من منتج أو خدمة ، بأسعار مختلفة ، </a:t>
            </a:r>
            <a:r>
              <a:rPr lang="ar-IQ" sz="1400" b="1" dirty="0" smtClean="0"/>
              <a:t>خلال </a:t>
            </a:r>
            <a:r>
              <a:rPr lang="ar-IQ" sz="1400" b="1" dirty="0"/>
              <a:t>فترة زمنية محددة. مفقود فال يوجد طلب. التسويق ً كل من الرغبة والمقدرة الشرائية يجب أن تكون موجودة إذا كان أحدهما ا ًض الناجح هو عندما ترى حاجة لم يتم تلبيتها وتطلق </a:t>
            </a:r>
            <a:r>
              <a:rPr lang="ar-IQ" sz="1400" b="1" dirty="0" smtClean="0"/>
              <a:t> عرضاً </a:t>
            </a:r>
            <a:r>
              <a:rPr lang="ar-IQ" sz="1400" b="1" dirty="0"/>
              <a:t>مناسب لها. التسويق: هو الفائز في فترة </a:t>
            </a:r>
            <a:r>
              <a:rPr lang="ar-IQ" sz="1400" b="1" dirty="0" smtClean="0"/>
              <a:t>الأزمات </a:t>
            </a:r>
            <a:r>
              <a:rPr lang="ar-IQ" sz="1400" b="1" dirty="0"/>
              <a:t>حسب دراسة ألمانية ، التسويق يكون أكثر كفاءة في أوقات </a:t>
            </a:r>
            <a:r>
              <a:rPr lang="ar-IQ" sz="1400" b="1" dirty="0" smtClean="0"/>
              <a:t>الأزمات. </a:t>
            </a:r>
            <a:r>
              <a:rPr lang="ar-IQ" sz="1400" b="1" dirty="0"/>
              <a:t>و في أوقات الركود </a:t>
            </a:r>
            <a:r>
              <a:rPr lang="ar-IQ" sz="1400" b="1" dirty="0" smtClean="0"/>
              <a:t>الاقتصادي </a:t>
            </a:r>
            <a:r>
              <a:rPr lang="ar-IQ" sz="1400" b="1" dirty="0"/>
              <a:t>، يمكن للشركات أن تربح أو تخسر حصتها في السوق بسرعة كبيرة. </a:t>
            </a:r>
            <a:r>
              <a:rPr lang="ar-IQ" sz="1400" b="1" dirty="0" smtClean="0"/>
              <a:t>اغالب </a:t>
            </a:r>
            <a:r>
              <a:rPr lang="ar-IQ" sz="1400" b="1" dirty="0"/>
              <a:t>ما تستجيب الشركات بشكل غير مناسب </a:t>
            </a:r>
            <a:r>
              <a:rPr lang="ar-IQ" sz="1400" b="1" dirty="0" smtClean="0"/>
              <a:t>خلال </a:t>
            </a:r>
            <a:r>
              <a:rPr lang="ar-IQ" sz="1400" b="1" dirty="0"/>
              <a:t>فترة الركود ، حيث يتم تخفيض ميزانيات التسويق عندما تدعو إدارة الشركة والمساهمون إلى تحقيق وفورات اقتصادية. حللت هذه الدراسة سلوك 700 عالمة تجارية بعد </a:t>
            </a:r>
            <a:r>
              <a:rPr lang="ar-IQ" sz="1400" b="1" dirty="0" smtClean="0"/>
              <a:t>الأزمة </a:t>
            </a:r>
            <a:r>
              <a:rPr lang="ar-IQ" sz="1400" b="1" dirty="0"/>
              <a:t>المالية سنة 2000-2001 </a:t>
            </a:r>
            <a:r>
              <a:rPr lang="ar-IQ" sz="1400" b="1" dirty="0" smtClean="0"/>
              <a:t>يعرف أحياناً </a:t>
            </a:r>
            <a:r>
              <a:rPr lang="ar-IQ" sz="1400" b="1" dirty="0"/>
              <a:t>بأنه ركود </a:t>
            </a:r>
            <a:r>
              <a:rPr lang="ar-IQ" sz="1400" b="1" dirty="0" smtClean="0"/>
              <a:t>خاصة </a:t>
            </a:r>
            <a:r>
              <a:rPr lang="ar-IQ" sz="1400" b="1" dirty="0"/>
              <a:t>في </a:t>
            </a:r>
            <a:r>
              <a:rPr lang="ar-IQ" sz="1400" b="1" dirty="0" smtClean="0"/>
              <a:t>الولايات المتحدة </a:t>
            </a:r>
            <a:r>
              <a:rPr lang="ar-IQ" sz="1400" b="1" dirty="0"/>
              <a:t>اشارت الدراسة الى ان 54 %من الشركات التي سجلت </a:t>
            </a:r>
            <a:r>
              <a:rPr lang="ar-IQ" sz="1400" b="1" dirty="0" smtClean="0"/>
              <a:t> نمواً </a:t>
            </a:r>
            <a:r>
              <a:rPr lang="ar-IQ" sz="1400" b="1" dirty="0"/>
              <a:t>في المبيعات وحصة السوق وزيادة في ميزانياتها التسويقية </a:t>
            </a:r>
            <a:r>
              <a:rPr lang="ar-IQ" sz="1400" b="1" dirty="0" smtClean="0"/>
              <a:t>خلال </a:t>
            </a:r>
            <a:r>
              <a:rPr lang="ar-IQ" sz="1400" b="1" dirty="0"/>
              <a:t>مدة </a:t>
            </a:r>
            <a:r>
              <a:rPr lang="ar-IQ" sz="1400" b="1" dirty="0" smtClean="0"/>
              <a:t>الأزمة. </a:t>
            </a:r>
            <a:r>
              <a:rPr lang="ar-IQ" sz="1400" b="1" dirty="0"/>
              <a:t>تتغير حصص السوق بشكل أسرع في أوقات الركود عما في أوقات النمو. </a:t>
            </a:r>
            <a:r>
              <a:rPr lang="ar-IQ" sz="1400" b="1" dirty="0" smtClean="0"/>
              <a:t> غالباً </a:t>
            </a:r>
            <a:r>
              <a:rPr lang="ar-IQ" sz="1400" b="1" dirty="0"/>
              <a:t>ما تكون بعض الشركات </a:t>
            </a:r>
            <a:r>
              <a:rPr lang="ar-IQ" sz="1400" b="1" dirty="0" smtClean="0"/>
              <a:t>لا </a:t>
            </a:r>
            <a:r>
              <a:rPr lang="ar-IQ" sz="1400" b="1" dirty="0"/>
              <a:t>تتمكن من زيادة نفقاتهم التسويقية. • قدم 63 % من الشركات في مدة الركود </a:t>
            </a:r>
            <a:r>
              <a:rPr lang="ar-IQ" sz="1400" b="1" dirty="0" smtClean="0"/>
              <a:t>الأخير </a:t>
            </a:r>
            <a:r>
              <a:rPr lang="ar-IQ" sz="1400" b="1" dirty="0"/>
              <a:t>منتجات أو خدمات وابتكارات جديدة ، مقارنة بـ 19 %فقط من الشركات التي لم تستطع ذلك . يسعى مدراء التسويق إلى التأثير على وقت الطلب لتلبية أهداف المنظمة. يجب على المسوقين تحديد </a:t>
            </a:r>
            <a:r>
              <a:rPr lang="ar-IQ" sz="1400" b="1" dirty="0" smtClean="0"/>
              <a:t>الأسباب </a:t>
            </a:r>
            <a:r>
              <a:rPr lang="ar-IQ" sz="1400" b="1" dirty="0"/>
              <a:t>الكامنة وراء الطلب ثم تحديد خطة عمل لتحقيق طلب الزبون. الطلب مرتبط </a:t>
            </a:r>
            <a:r>
              <a:rPr lang="ar-IQ" sz="1400" b="1" dirty="0" smtClean="0"/>
              <a:t>بالاحتياجات </a:t>
            </a:r>
            <a:r>
              <a:rPr lang="ar-IQ" sz="1400" b="1" dirty="0"/>
              <a:t>والرغبات. الحاجات هي المتطلبات البشرية </a:t>
            </a:r>
            <a:r>
              <a:rPr lang="ar-IQ" sz="1400" b="1" dirty="0" smtClean="0"/>
              <a:t>الأساسية </a:t>
            </a:r>
            <a:r>
              <a:rPr lang="ar-IQ" sz="1400" b="1" dirty="0"/>
              <a:t>مثل الهواء والغذاء والماء والملبس والمأوى </a:t>
            </a:r>
            <a:r>
              <a:rPr lang="ar-IQ" sz="1400" b="1" dirty="0" smtClean="0"/>
              <a:t>بالإضافة </a:t>
            </a:r>
            <a:r>
              <a:rPr lang="ar-IQ" sz="1400" b="1" dirty="0"/>
              <a:t>الى احتياجات الترفيه. تصبح هذه </a:t>
            </a:r>
            <a:r>
              <a:rPr lang="ar-IQ" sz="1400" b="1" dirty="0" smtClean="0"/>
              <a:t>الاحتياجات </a:t>
            </a:r>
            <a:r>
              <a:rPr lang="ar-IQ" sz="1400" b="1" dirty="0"/>
              <a:t>رغبات عندما يتم توجيهها إلى أشياء محددة قد تلبي الحاجة. ورغبات تختلف من مجتمع الى اخر مثال على ذلك الطعام المفضل للزبون </a:t>
            </a:r>
            <a:r>
              <a:rPr lang="ar-IQ" sz="1400" b="1" dirty="0" smtClean="0"/>
              <a:t>الألماني </a:t>
            </a:r>
            <a:r>
              <a:rPr lang="ar-IQ" sz="1400" b="1" dirty="0"/>
              <a:t>هو </a:t>
            </a:r>
            <a:r>
              <a:rPr lang="ar-IQ" sz="1400" b="1" dirty="0" smtClean="0"/>
              <a:t>الأكالات </a:t>
            </a:r>
            <a:r>
              <a:rPr lang="ar-IQ" sz="1400" b="1" dirty="0"/>
              <a:t>السريعة ، بينما يرغب الزبون الصيني يكون </a:t>
            </a:r>
            <a:r>
              <a:rPr lang="ar-IQ" sz="1400" b="1" dirty="0" smtClean="0"/>
              <a:t>الرز. </a:t>
            </a:r>
            <a:r>
              <a:rPr lang="ar-IQ" sz="1400" b="1" dirty="0"/>
              <a:t>الطلبات هي طلبات لمنتجات أو خدمات معينة مدعومة بالقدرة الشرائية. اغلب </a:t>
            </a:r>
            <a:r>
              <a:rPr lang="ar-IQ" sz="1400" b="1" dirty="0" smtClean="0"/>
              <a:t>الأفراد </a:t>
            </a:r>
            <a:r>
              <a:rPr lang="ar-IQ" sz="1400" b="1" dirty="0"/>
              <a:t>يطمحون لشراء سيارة مرسيدس ولكن عدد قليل منهم قادر على شراء واحدة منها. يجب أن تقيس الشركات ليس فقط عدد </a:t>
            </a:r>
            <a:r>
              <a:rPr lang="ar-IQ" sz="1400" b="1" dirty="0" smtClean="0"/>
              <a:t>الأشخاص </a:t>
            </a:r>
            <a:r>
              <a:rPr lang="ar-IQ" sz="1400" b="1" dirty="0"/>
              <a:t>الذين يريدون عروضهم ولكن ا أي عدد </a:t>
            </a:r>
            <a:r>
              <a:rPr lang="ar-IQ" sz="1400" b="1" dirty="0" smtClean="0"/>
              <a:t>الأشخاص </a:t>
            </a:r>
            <a:r>
              <a:rPr lang="ar-IQ" sz="1400" b="1" dirty="0"/>
              <a:t>الراغبين والقادرين على شرائها</a:t>
            </a:r>
            <a:r>
              <a:rPr lang="ar-IQ" sz="1400" b="1" dirty="0" smtClean="0"/>
              <a:t>.</a:t>
            </a:r>
            <a:r>
              <a:rPr lang="ar-IQ" sz="1400" dirty="0"/>
              <a:t> </a:t>
            </a:r>
            <a:r>
              <a:rPr lang="ar-IQ" sz="1400" b="1" dirty="0"/>
              <a:t>ان المسوقين يهدفون الى خلق احتياجات" أو "يدفع المسوقين الناس إلى شراء أشياء ال يريدونها" ويؤثرون على الجوانب </a:t>
            </a:r>
            <a:r>
              <a:rPr lang="ar-IQ" sz="1400" b="1" dirty="0" smtClean="0"/>
              <a:t>الاجتماعية </a:t>
            </a:r>
            <a:r>
              <a:rPr lang="ar-IQ" sz="1400" b="1" dirty="0"/>
              <a:t>لتسهيل عملية الشراء </a:t>
            </a:r>
            <a:r>
              <a:rPr lang="ar-IQ" sz="1400" b="1" dirty="0" smtClean="0"/>
              <a:t>بالإضافة </a:t>
            </a:r>
            <a:r>
              <a:rPr lang="ar-IQ" sz="1400" b="1" dirty="0"/>
              <a:t>الى الغرض </a:t>
            </a:r>
            <a:r>
              <a:rPr lang="ar-IQ" sz="1400" b="1" dirty="0" smtClean="0"/>
              <a:t>الأساسي </a:t>
            </a:r>
            <a:r>
              <a:rPr lang="ar-IQ" sz="1400" b="1" dirty="0"/>
              <a:t>من المنتج. مثل قيام </a:t>
            </a:r>
            <a:r>
              <a:rPr lang="ar-IQ" sz="1400" b="1" dirty="0" smtClean="0"/>
              <a:t>بحملات </a:t>
            </a:r>
            <a:r>
              <a:rPr lang="ar-IQ" sz="1400" b="1" dirty="0"/>
              <a:t>ترويج عن فكرة أن سيارة مرسيدس مرغوبة من قبل </a:t>
            </a:r>
            <a:r>
              <a:rPr lang="ar-IQ" sz="1400" b="1" dirty="0" smtClean="0"/>
              <a:t>الأشخاص </a:t>
            </a:r>
            <a:r>
              <a:rPr lang="ar-IQ" sz="1400" b="1" dirty="0"/>
              <a:t>ذوي المكانة </a:t>
            </a:r>
            <a:r>
              <a:rPr lang="ar-IQ" sz="1400" b="1" dirty="0" smtClean="0"/>
              <a:t>الاجتماعية </a:t>
            </a:r>
            <a:r>
              <a:rPr lang="ar-IQ" sz="1400" b="1" dirty="0"/>
              <a:t>العالية. بعض الزبائن لديهم احتياجات ال يدركونها ا ً تمام أو ال يستطيعون التعبير عنها. يمكننا التمييز بين خمسة أنواع من </a:t>
            </a:r>
            <a:r>
              <a:rPr lang="ar-IQ" sz="1400" b="1" dirty="0" smtClean="0"/>
              <a:t>الاحتياجات: </a:t>
            </a:r>
            <a:r>
              <a:rPr lang="ar-IQ" sz="1400" b="1" dirty="0"/>
              <a:t>1 </a:t>
            </a:r>
            <a:r>
              <a:rPr lang="ar-IQ" sz="1400" b="1" dirty="0" smtClean="0"/>
              <a:t>-الاحتياجات </a:t>
            </a:r>
            <a:r>
              <a:rPr lang="ar-IQ" sz="1400" b="1" dirty="0"/>
              <a:t>معلنة و واضحة مثل يريد الزبون سيارة رخيصة الثمن. 2 </a:t>
            </a:r>
            <a:r>
              <a:rPr lang="ar-IQ" sz="1400" b="1" dirty="0" smtClean="0"/>
              <a:t>-الاحتياجات </a:t>
            </a:r>
            <a:r>
              <a:rPr lang="ar-IQ" sz="1400" b="1" dirty="0"/>
              <a:t>الحقيقية مثل </a:t>
            </a:r>
            <a:r>
              <a:rPr lang="ar-IQ" sz="1400" b="1" dirty="0" smtClean="0"/>
              <a:t>يريد </a:t>
            </a:r>
            <a:r>
              <a:rPr lang="ar-IQ" sz="1400" b="1" dirty="0"/>
              <a:t>الزبون سيارة تكون تكلفة تشغيلها وادامتها منخفضة ، وليس السعر الشراء </a:t>
            </a:r>
            <a:r>
              <a:rPr lang="ar-IQ" sz="1400" b="1" dirty="0" smtClean="0"/>
              <a:t>الأولي للسيارة. </a:t>
            </a:r>
            <a:r>
              <a:rPr lang="ar-IQ" sz="1400" b="1" dirty="0"/>
              <a:t>3 </a:t>
            </a:r>
            <a:r>
              <a:rPr lang="ar-IQ" sz="1400" b="1" dirty="0" smtClean="0"/>
              <a:t>-الاحتياجات </a:t>
            </a:r>
            <a:r>
              <a:rPr lang="ar-IQ" sz="1400" b="1" dirty="0"/>
              <a:t>غير معلنة و غير واضحة مثل </a:t>
            </a:r>
            <a:r>
              <a:rPr lang="ar-IQ" sz="1400" b="1" dirty="0" smtClean="0"/>
              <a:t>يتوقع </a:t>
            </a:r>
            <a:r>
              <a:rPr lang="ar-IQ" sz="1400" b="1" dirty="0"/>
              <a:t>الزبون خدمة جيدة من </a:t>
            </a:r>
            <a:r>
              <a:rPr lang="ar-IQ" sz="1400" b="1" dirty="0" smtClean="0"/>
              <a:t>الشركة. </a:t>
            </a:r>
            <a:r>
              <a:rPr lang="ar-IQ" sz="1400" b="1" dirty="0"/>
              <a:t>4 -احتياجات مبهجة مثل </a:t>
            </a:r>
            <a:r>
              <a:rPr lang="ar-IQ" sz="1400" b="1" dirty="0" smtClean="0"/>
              <a:t>يرغب </a:t>
            </a:r>
            <a:r>
              <a:rPr lang="ar-IQ" sz="1400" b="1" dirty="0"/>
              <a:t>الزبون في نظام </a:t>
            </a:r>
            <a:r>
              <a:rPr lang="en-US" sz="1400" b="1" dirty="0"/>
              <a:t>GPS </a:t>
            </a:r>
            <a:r>
              <a:rPr lang="ar-IQ" sz="1400" b="1" dirty="0"/>
              <a:t>على متن </a:t>
            </a:r>
            <a:r>
              <a:rPr lang="ar-IQ" sz="1400" b="1" dirty="0" smtClean="0"/>
              <a:t>الطائرة 5 </a:t>
            </a:r>
            <a:r>
              <a:rPr lang="ar-IQ" sz="1400" b="1" dirty="0"/>
              <a:t>-احتياجات خاصة </a:t>
            </a:r>
            <a:r>
              <a:rPr lang="ar-IQ" sz="1400" b="1" dirty="0" smtClean="0"/>
              <a:t>يرغب </a:t>
            </a:r>
            <a:r>
              <a:rPr lang="ar-IQ" sz="1400" b="1" dirty="0"/>
              <a:t>الزبون في معرفة اسلوب </a:t>
            </a:r>
            <a:r>
              <a:rPr lang="ar-IQ" sz="1400" b="1" dirty="0" smtClean="0"/>
              <a:t>استهلاك الآخرين. </a:t>
            </a:r>
            <a:r>
              <a:rPr lang="ar-IQ" sz="1400" b="1" dirty="0"/>
              <a:t>تم </a:t>
            </a:r>
            <a:r>
              <a:rPr lang="ar-IQ" sz="1400" b="1" dirty="0" smtClean="0"/>
              <a:t>إطلاق </a:t>
            </a:r>
            <a:r>
              <a:rPr lang="ar-IQ" sz="1400" b="1" dirty="0"/>
              <a:t>ساعة </a:t>
            </a:r>
            <a:r>
              <a:rPr lang="en-US" sz="1400" b="1" dirty="0"/>
              <a:t>Apple </a:t>
            </a:r>
            <a:r>
              <a:rPr lang="ar-IQ" sz="1400" b="1" dirty="0"/>
              <a:t>الذكية في سبتمبر 2014 ، وهي عبارة عن جهاز يمكن ارتداؤه يمثل أول دخول رئيسي لشركة ابل في فئة جديدة من المنتجات بعد اصدار جهاز </a:t>
            </a:r>
            <a:r>
              <a:rPr lang="en-US" sz="1400" b="1" dirty="0" smtClean="0"/>
              <a:t> </a:t>
            </a:r>
            <a:r>
              <a:rPr lang="en-US" sz="1400" b="1" dirty="0" err="1" smtClean="0"/>
              <a:t>iPad</a:t>
            </a:r>
            <a:r>
              <a:rPr lang="en-US" sz="1400" b="1" dirty="0" smtClean="0"/>
              <a:t> . </a:t>
            </a:r>
            <a:r>
              <a:rPr lang="ar-IQ" sz="1400" b="1" dirty="0" smtClean="0"/>
              <a:t>لا </a:t>
            </a:r>
            <a:r>
              <a:rPr lang="ar-IQ" sz="1400" b="1" dirty="0"/>
              <a:t>يزال يتعين على شركات في هذا المجال إظهار ساعات ذكية تتنافس بها مع ابل. ولكن آبل تأمل في الحفاظ على تفوقها من </a:t>
            </a:r>
            <a:r>
              <a:rPr lang="ar-IQ" sz="1400" b="1" dirty="0" smtClean="0"/>
              <a:t>خلال </a:t>
            </a:r>
            <a:r>
              <a:rPr lang="ar-IQ" sz="1400" b="1" dirty="0"/>
              <a:t>معرفة حاجات زبائنها، اذ يجب على المسوقين مساعدة الزبون في تحديد ما يرغب . التحديات </a:t>
            </a:r>
            <a:r>
              <a:rPr lang="ar-IQ" sz="1400" b="1" dirty="0" smtClean="0"/>
              <a:t>الأساسية </a:t>
            </a:r>
            <a:r>
              <a:rPr lang="ar-IQ" sz="1400" b="1" dirty="0"/>
              <a:t>للتسويق في المجال </a:t>
            </a:r>
            <a:r>
              <a:rPr lang="ar-IQ" sz="1400" b="1" dirty="0" smtClean="0"/>
              <a:t>الأوروبي</a:t>
            </a:r>
            <a:endParaRPr lang="ar-IQ" sz="1400" b="1" dirty="0"/>
          </a:p>
        </p:txBody>
      </p:sp>
    </p:spTree>
    <p:extLst>
      <p:ext uri="{BB962C8B-B14F-4D97-AF65-F5344CB8AC3E}">
        <p14:creationId xmlns:p14="http://schemas.microsoft.com/office/powerpoint/2010/main" val="35540259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529</TotalTime>
  <Words>7733</Words>
  <Application>Microsoft Office PowerPoint</Application>
  <PresentationFormat>On-screen Show (4:3)</PresentationFormat>
  <Paragraphs>142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PowerPoint Presentation</vt:lpstr>
      <vt:lpstr>الفصل الاول مقدمة في التسويق</vt:lpstr>
      <vt:lpstr>قيمة التسويق value Marketing</vt:lpstr>
      <vt:lpstr>التحول الى التسويق المركزي</vt:lpstr>
      <vt:lpstr>نجاح التسويق</vt:lpstr>
      <vt:lpstr> What is marketing ? ماهو التسويق؟ </vt:lpstr>
      <vt:lpstr>PowerPoint Presentation</vt:lpstr>
      <vt:lpstr>PowerPoint Presentation</vt:lpstr>
      <vt:lpstr>PowerPoint Presentation</vt:lpstr>
      <vt:lpstr>PowerPoint Presentation</vt:lpstr>
      <vt:lpstr>PowerPoint Presentation</vt:lpstr>
      <vt:lpstr>الوصول إلى التسويق</vt:lpstr>
      <vt:lpstr>PowerPoint Presentation</vt:lpstr>
      <vt:lpstr>قدرات الشركة الجديدة capabilities  company New</vt:lpstr>
      <vt:lpstr>تغيير القنوات channels Changing </vt:lpstr>
      <vt:lpstr>المنافسة الشديدة competition heightened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Maher</cp:lastModifiedBy>
  <cp:revision>82</cp:revision>
  <dcterms:created xsi:type="dcterms:W3CDTF">2006-08-16T00:00:00Z</dcterms:created>
  <dcterms:modified xsi:type="dcterms:W3CDTF">2020-11-11T13:03:55Z</dcterms:modified>
</cp:coreProperties>
</file>