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387078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FCD0710-2E46-46EA-8218-760CD4A40A27}" type="datetimeFigureOut">
              <a:rPr lang="ar-IQ" smtClean="0"/>
              <a:t>18/05/1442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38643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2976337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66739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2158646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1060353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1114049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119815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184561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299076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117706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FCD0710-2E46-46EA-8218-760CD4A40A27}" type="datetimeFigureOut">
              <a:rPr lang="ar-IQ" smtClean="0"/>
              <a:t>18/05/1442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127027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FCD0710-2E46-46EA-8218-760CD4A40A27}" type="datetimeFigureOut">
              <a:rPr lang="ar-IQ" smtClean="0"/>
              <a:t>18/05/1442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246777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4013732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56415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6FCD0710-2E46-46EA-8218-760CD4A40A27}" type="datetimeFigureOut">
              <a:rPr lang="ar-IQ" smtClean="0"/>
              <a:t>18/05/1442</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358646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FCD0710-2E46-46EA-8218-760CD4A40A27}" type="datetimeFigureOut">
              <a:rPr lang="ar-IQ" smtClean="0"/>
              <a:t>18/05/1442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BEF7908-55CE-41B4-9377-1732960DE10B}" type="slidenum">
              <a:rPr lang="ar-IQ" smtClean="0"/>
              <a:t>‹#›</a:t>
            </a:fld>
            <a:endParaRPr lang="ar-IQ"/>
          </a:p>
        </p:txBody>
      </p:sp>
    </p:spTree>
    <p:extLst>
      <p:ext uri="{BB962C8B-B14F-4D97-AF65-F5344CB8AC3E}">
        <p14:creationId xmlns:p14="http://schemas.microsoft.com/office/powerpoint/2010/main" val="2406327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FCD0710-2E46-46EA-8218-760CD4A40A27}" type="datetimeFigureOut">
              <a:rPr lang="ar-IQ" smtClean="0"/>
              <a:t>18/05/1442</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BEF7908-55CE-41B4-9377-1732960DE10B}" type="slidenum">
              <a:rPr lang="ar-IQ" smtClean="0"/>
              <a:t>‹#›</a:t>
            </a:fld>
            <a:endParaRPr lang="ar-IQ"/>
          </a:p>
        </p:txBody>
      </p:sp>
    </p:spTree>
    <p:extLst>
      <p:ext uri="{BB962C8B-B14F-4D97-AF65-F5344CB8AC3E}">
        <p14:creationId xmlns:p14="http://schemas.microsoft.com/office/powerpoint/2010/main" val="144208095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12900" y="825501"/>
            <a:ext cx="8875713" cy="2298699"/>
          </a:xfrm>
        </p:spPr>
        <p:txBody>
          <a:bodyPr/>
          <a:lstStyle/>
          <a:p>
            <a:pPr algn="ct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SA" b="1" dirty="0" smtClean="0"/>
              <a:t>تحليل </a:t>
            </a:r>
            <a:r>
              <a:rPr lang="ar-SA" b="1" dirty="0"/>
              <a:t>اسواق </a:t>
            </a:r>
            <a:r>
              <a:rPr lang="ar-SA" b="1" dirty="0" smtClean="0"/>
              <a:t>الاعمال</a:t>
            </a:r>
            <a:endParaRPr lang="ar-IQ" dirty="0"/>
          </a:p>
        </p:txBody>
      </p:sp>
      <p:sp>
        <p:nvSpPr>
          <p:cNvPr id="3" name="عنوان فرعي 2"/>
          <p:cNvSpPr>
            <a:spLocks noGrp="1"/>
          </p:cNvSpPr>
          <p:nvPr>
            <p:ph type="subTitle" idx="1"/>
          </p:nvPr>
        </p:nvSpPr>
        <p:spPr>
          <a:xfrm>
            <a:off x="1066055" y="3812180"/>
            <a:ext cx="8825658" cy="2436220"/>
          </a:xfrm>
        </p:spPr>
        <p:txBody>
          <a:bodyPr/>
          <a:lstStyle/>
          <a:p>
            <a:r>
              <a:rPr lang="en-US" b="1" dirty="0"/>
              <a:t>ANALAYZING BUSINESS </a:t>
            </a:r>
            <a:r>
              <a:rPr lang="en-US" b="1" dirty="0" smtClean="0"/>
              <a:t>MARKETS</a:t>
            </a:r>
            <a:endParaRPr lang="ar-IQ" b="1" dirty="0" smtClean="0"/>
          </a:p>
          <a:p>
            <a:endParaRPr lang="ar-IQ" b="1" dirty="0"/>
          </a:p>
          <a:p>
            <a:pPr algn="ctr"/>
            <a:r>
              <a:rPr lang="ar-IQ" b="1" dirty="0" err="1" smtClean="0"/>
              <a:t>باشراف</a:t>
            </a:r>
            <a:r>
              <a:rPr lang="ar-IQ" b="1" dirty="0" smtClean="0"/>
              <a:t> </a:t>
            </a:r>
          </a:p>
          <a:p>
            <a:pPr algn="ctr"/>
            <a:r>
              <a:rPr lang="ar-IQ" b="1" dirty="0" err="1" smtClean="0"/>
              <a:t>ا.د</a:t>
            </a:r>
            <a:r>
              <a:rPr lang="ar-IQ" b="1" dirty="0" smtClean="0"/>
              <a:t> سعدون حمادي </a:t>
            </a:r>
            <a:r>
              <a:rPr lang="ar-IQ" b="1" dirty="0" err="1" smtClean="0"/>
              <a:t>جثير</a:t>
            </a:r>
            <a:r>
              <a:rPr lang="ar-IQ" b="1" dirty="0" smtClean="0"/>
              <a:t> </a:t>
            </a:r>
            <a:r>
              <a:rPr lang="ar-IQ" b="1" dirty="0" err="1" smtClean="0"/>
              <a:t>الربيعاوي</a:t>
            </a:r>
            <a:endParaRPr lang="en-US" dirty="0"/>
          </a:p>
          <a:p>
            <a:r>
              <a:rPr lang="en-US" b="1" dirty="0"/>
              <a:t>2021</a:t>
            </a:r>
          </a:p>
          <a:p>
            <a:endParaRPr lang="ar-IQ" dirty="0"/>
          </a:p>
        </p:txBody>
      </p:sp>
    </p:spTree>
    <p:extLst>
      <p:ext uri="{BB962C8B-B14F-4D97-AF65-F5344CB8AC3E}">
        <p14:creationId xmlns:p14="http://schemas.microsoft.com/office/powerpoint/2010/main" val="2913745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u="sng" dirty="0" err="1"/>
              <a:t>ماهو</a:t>
            </a:r>
            <a:r>
              <a:rPr lang="ar-SA" b="1" u="sng" dirty="0"/>
              <a:t> الشراء التنظيمي </a:t>
            </a:r>
            <a:endParaRPr lang="ar-IQ" dirty="0"/>
          </a:p>
        </p:txBody>
      </p:sp>
      <p:sp>
        <p:nvSpPr>
          <p:cNvPr id="3" name="عنصر نائب للمحتوى 2"/>
          <p:cNvSpPr>
            <a:spLocks noGrp="1"/>
          </p:cNvSpPr>
          <p:nvPr>
            <p:ph idx="1"/>
          </p:nvPr>
        </p:nvSpPr>
        <p:spPr/>
        <p:txBody>
          <a:bodyPr>
            <a:normAutofit/>
          </a:bodyPr>
          <a:lstStyle/>
          <a:p>
            <a:pPr algn="justLow"/>
            <a:r>
              <a:rPr lang="ar-SA" sz="4400" dirty="0"/>
              <a:t>اتخاذ القرار الذي بواسطته تثبت المنظمات الرسمية الحاجة الى شراء المنتجات والخدمات وان تحدد ،وتقيم وتختار الأفضل من بين عدد من الماركات التجارية للمجهزين</a:t>
            </a:r>
            <a:endParaRPr lang="ar-IQ" sz="4400" dirty="0"/>
          </a:p>
        </p:txBody>
      </p:sp>
    </p:spTree>
    <p:extLst>
      <p:ext uri="{BB962C8B-B14F-4D97-AF65-F5344CB8AC3E}">
        <p14:creationId xmlns:p14="http://schemas.microsoft.com/office/powerpoint/2010/main" val="373870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a:t> </a:t>
            </a:r>
            <a:r>
              <a:rPr lang="en-US" dirty="0"/>
              <a:t/>
            </a:r>
            <a:br>
              <a:rPr lang="en-US" dirty="0"/>
            </a:br>
            <a:r>
              <a:rPr lang="ar-SA" b="1" u="sng" dirty="0"/>
              <a:t>بيع وشراء الانظمة:</a:t>
            </a:r>
            <a:r>
              <a:rPr lang="en-US" b="1" u="sng" dirty="0"/>
              <a:t>Systems Buying and Selling</a:t>
            </a:r>
            <a:r>
              <a:rPr lang="en-US" dirty="0"/>
              <a:t/>
            </a:r>
            <a:br>
              <a:rPr lang="en-US" dirty="0"/>
            </a:br>
            <a:endParaRPr lang="ar-IQ" dirty="0"/>
          </a:p>
        </p:txBody>
      </p:sp>
      <p:sp>
        <p:nvSpPr>
          <p:cNvPr id="3" name="عنصر نائب للمحتوى 2"/>
          <p:cNvSpPr>
            <a:spLocks noGrp="1"/>
          </p:cNvSpPr>
          <p:nvPr>
            <p:ph idx="1"/>
          </p:nvPr>
        </p:nvSpPr>
        <p:spPr/>
        <p:txBody>
          <a:bodyPr>
            <a:normAutofit/>
          </a:bodyPr>
          <a:lstStyle/>
          <a:p>
            <a:endParaRPr lang="ar-IQ" sz="3200" dirty="0" smtClean="0"/>
          </a:p>
          <a:p>
            <a:r>
              <a:rPr lang="ar-SA" sz="3200" dirty="0" smtClean="0"/>
              <a:t>يفضل </a:t>
            </a:r>
            <a:r>
              <a:rPr lang="ar-SA" sz="3200" dirty="0"/>
              <a:t>العديد من مشتري الاعمال ان يشتروا حلا شاملا لمشكلة معينة من بائع ما. واول ما أنشئ ما يسمى (بشراء الانظمة)  كان بواسطة ممارسة حكومية لشراء اسلحة مهمة وانظمة اتصالات</a:t>
            </a:r>
            <a:endParaRPr lang="ar-IQ" sz="3200" dirty="0"/>
          </a:p>
        </p:txBody>
      </p:sp>
    </p:spTree>
    <p:extLst>
      <p:ext uri="{BB962C8B-B14F-4D97-AF65-F5344CB8AC3E}">
        <p14:creationId xmlns:p14="http://schemas.microsoft.com/office/powerpoint/2010/main" val="411723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u="sng" dirty="0"/>
              <a:t>هنالك خمسة أخطاء شائعة عند توجيه الزبون:</a:t>
            </a:r>
            <a:r>
              <a:rPr lang="en-US" dirty="0"/>
              <a:t/>
            </a:r>
            <a:br>
              <a:rPr lang="en-US" dirty="0"/>
            </a:br>
            <a:endParaRPr lang="ar-IQ" dirty="0"/>
          </a:p>
        </p:txBody>
      </p:sp>
      <p:sp>
        <p:nvSpPr>
          <p:cNvPr id="3" name="عنصر نائب للمحتوى 2"/>
          <p:cNvSpPr>
            <a:spLocks noGrp="1"/>
          </p:cNvSpPr>
          <p:nvPr>
            <p:ph idx="1"/>
          </p:nvPr>
        </p:nvSpPr>
        <p:spPr/>
        <p:txBody>
          <a:bodyPr>
            <a:normAutofit/>
          </a:bodyPr>
          <a:lstStyle/>
          <a:p>
            <a:pPr algn="justLow"/>
            <a:r>
              <a:rPr lang="ar-SA" sz="2800" dirty="0" smtClean="0"/>
              <a:t>الفشل </a:t>
            </a:r>
            <a:r>
              <a:rPr lang="ar-SA" sz="2800" dirty="0"/>
              <a:t>في تحديد حاجة الزبون </a:t>
            </a:r>
            <a:endParaRPr lang="ar-IQ" sz="2800" dirty="0"/>
          </a:p>
          <a:p>
            <a:pPr algn="justLow"/>
            <a:r>
              <a:rPr lang="ar-SA" sz="2800" dirty="0" smtClean="0"/>
              <a:t>الفشل </a:t>
            </a:r>
            <a:r>
              <a:rPr lang="ar-SA" sz="2800" dirty="0"/>
              <a:t>في تخمين النتائج وانطباعات </a:t>
            </a:r>
            <a:r>
              <a:rPr lang="ar-SA" sz="2800" dirty="0" smtClean="0"/>
              <a:t>الزبون</a:t>
            </a:r>
            <a:endParaRPr lang="ar-IQ" sz="2800" dirty="0" smtClean="0"/>
          </a:p>
          <a:p>
            <a:pPr algn="justLow"/>
            <a:r>
              <a:rPr lang="ar-SA" sz="2800" dirty="0"/>
              <a:t>الفشل في وصف منافع </a:t>
            </a:r>
            <a:r>
              <a:rPr lang="ar-SA" sz="2800" dirty="0" err="1"/>
              <a:t>اوفوائد</a:t>
            </a:r>
            <a:r>
              <a:rPr lang="ar-SA" sz="2800" dirty="0"/>
              <a:t> عمل او مشروع ما </a:t>
            </a:r>
            <a:endParaRPr lang="ar-IQ" sz="2800" dirty="0" smtClean="0"/>
          </a:p>
          <a:p>
            <a:pPr algn="justLow"/>
            <a:r>
              <a:rPr lang="ar-SA" sz="2800" dirty="0"/>
              <a:t>الفشل في المفاضلة بين عروضك </a:t>
            </a:r>
            <a:r>
              <a:rPr lang="ar-SA" sz="2800" dirty="0" smtClean="0"/>
              <a:t>والمنافسين</a:t>
            </a:r>
            <a:endParaRPr lang="ar-IQ" sz="2800" dirty="0" smtClean="0"/>
          </a:p>
          <a:p>
            <a:pPr algn="justLow"/>
            <a:r>
              <a:rPr lang="ar-SA" sz="2800" dirty="0"/>
              <a:t>الفشل في تقديم موجز مفهوم وواضح ومختصر لقضية معينة </a:t>
            </a:r>
            <a:endParaRPr lang="ar-IQ" sz="2800" dirty="0"/>
          </a:p>
        </p:txBody>
      </p:sp>
    </p:spTree>
    <p:extLst>
      <p:ext uri="{BB962C8B-B14F-4D97-AF65-F5344CB8AC3E}">
        <p14:creationId xmlns:p14="http://schemas.microsoft.com/office/powerpoint/2010/main" val="213049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u="sng" dirty="0"/>
              <a:t>مركز الشراء:</a:t>
            </a:r>
            <a:r>
              <a:rPr lang="en-US" b="1" u="sng" dirty="0"/>
              <a:t> The Buying Center</a:t>
            </a:r>
            <a:r>
              <a:rPr lang="en-US" dirty="0"/>
              <a:t/>
            </a:r>
            <a:br>
              <a:rPr lang="en-US" dirty="0"/>
            </a:br>
            <a:endParaRPr lang="ar-IQ" dirty="0"/>
          </a:p>
        </p:txBody>
      </p:sp>
      <p:sp>
        <p:nvSpPr>
          <p:cNvPr id="3" name="عنصر نائب للمحتوى 2"/>
          <p:cNvSpPr>
            <a:spLocks noGrp="1"/>
          </p:cNvSpPr>
          <p:nvPr>
            <p:ph idx="1"/>
          </p:nvPr>
        </p:nvSpPr>
        <p:spPr/>
        <p:txBody>
          <a:bodyPr>
            <a:normAutofit/>
          </a:bodyPr>
          <a:lstStyle/>
          <a:p>
            <a:pPr lvl="0"/>
            <a:r>
              <a:rPr lang="ar-SA" sz="2800" dirty="0"/>
              <a:t>البادئون: وهم المستخدِمين او الذين يطلبون ما يجب شراؤه.</a:t>
            </a:r>
            <a:endParaRPr lang="en-US" sz="2800" dirty="0"/>
          </a:p>
          <a:p>
            <a:pPr lvl="0"/>
            <a:r>
              <a:rPr lang="ar-SA" sz="2800" dirty="0"/>
              <a:t>المستخدِمين: وهم من يستخدم ذلك المنتج او الخدمات </a:t>
            </a:r>
            <a:r>
              <a:rPr lang="ar-SA" sz="2800" dirty="0" err="1"/>
              <a:t>المشتراة</a:t>
            </a:r>
            <a:r>
              <a:rPr lang="ar-SA" sz="2800" dirty="0"/>
              <a:t>. وهؤلاء هم في الغالب من يبتدأ مقترح الشراء ويساعد في تحديد متطلبات ذلك المنتج .</a:t>
            </a:r>
            <a:endParaRPr lang="en-US" sz="2800" dirty="0"/>
          </a:p>
          <a:p>
            <a:pPr lvl="0"/>
            <a:r>
              <a:rPr lang="ar-SA" sz="2800" dirty="0"/>
              <a:t>المؤثرون: وهم </a:t>
            </a:r>
            <a:r>
              <a:rPr lang="ar-SA" sz="2800" dirty="0" err="1"/>
              <a:t>اؤلئك</a:t>
            </a:r>
            <a:r>
              <a:rPr lang="ar-SA" sz="2800" dirty="0"/>
              <a:t> الذين يؤثرون بقرار الشراء واحيانا يساعدون في تحديد المواصفات وتهيئة البيانات لتقييم البدائل. ان الموظفين الفنيين هم  بصورة خاصة المؤثرون المهمون.</a:t>
            </a:r>
            <a:endParaRPr lang="en-US" sz="2800" dirty="0"/>
          </a:p>
          <a:p>
            <a:r>
              <a:rPr lang="ar-SA" sz="2800" dirty="0"/>
              <a:t>المقررون: وهم الذين يقررون متطلبات المنتوج نفسه او من هم المجهزون.</a:t>
            </a:r>
            <a:endParaRPr lang="ar-IQ" sz="2800" dirty="0"/>
          </a:p>
        </p:txBody>
      </p:sp>
    </p:spTree>
    <p:extLst>
      <p:ext uri="{BB962C8B-B14F-4D97-AF65-F5344CB8AC3E}">
        <p14:creationId xmlns:p14="http://schemas.microsoft.com/office/powerpoint/2010/main" val="108923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u="sng" dirty="0"/>
              <a:t>منافع التنسيق العمودي</a:t>
            </a:r>
            <a:endParaRPr lang="ar-IQ" dirty="0"/>
          </a:p>
        </p:txBody>
      </p:sp>
      <p:graphicFrame>
        <p:nvGraphicFramePr>
          <p:cNvPr id="24" name="عنصر نائب للمحتوى 23"/>
          <p:cNvGraphicFramePr>
            <a:graphicFrameLocks noGrp="1"/>
          </p:cNvGraphicFramePr>
          <p:nvPr>
            <p:ph idx="1"/>
            <p:extLst>
              <p:ext uri="{D42A27DB-BD31-4B8C-83A1-F6EECF244321}">
                <p14:modId xmlns:p14="http://schemas.microsoft.com/office/powerpoint/2010/main" val="1155815940"/>
              </p:ext>
            </p:extLst>
          </p:nvPr>
        </p:nvGraphicFramePr>
        <p:xfrm>
          <a:off x="2781300" y="1435100"/>
          <a:ext cx="6616700" cy="5464317"/>
        </p:xfrm>
        <a:graphic>
          <a:graphicData uri="http://schemas.openxmlformats.org/drawingml/2006/table">
            <a:tbl>
              <a:tblPr rtl="1" firstRow="1" firstCol="1" bandRow="1">
                <a:tableStyleId>{5C22544A-7EE6-4342-B048-85BDC9FD1C3A}</a:tableStyleId>
              </a:tblPr>
              <a:tblGrid>
                <a:gridCol w="2899385"/>
                <a:gridCol w="1736115"/>
                <a:gridCol w="1981200"/>
              </a:tblGrid>
              <a:tr h="995437">
                <a:tc>
                  <a:txBody>
                    <a:bodyPr/>
                    <a:lstStyle/>
                    <a:p>
                      <a:pPr algn="just" rtl="1">
                        <a:lnSpc>
                          <a:spcPct val="115000"/>
                        </a:lnSpc>
                        <a:spcAft>
                          <a:spcPts val="1000"/>
                        </a:spcAft>
                      </a:pPr>
                      <a:r>
                        <a:rPr lang="ar-SA" sz="1600" dirty="0" err="1">
                          <a:effectLst/>
                        </a:rPr>
                        <a:t>واطيء</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a:effectLst/>
                        </a:rPr>
                        <a:t>عالي</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r>
              <a:tr h="517791">
                <a:tc>
                  <a:txBody>
                    <a:bodyPr/>
                    <a:lstStyle/>
                    <a:p>
                      <a:pPr algn="just" rtl="1">
                        <a:lnSpc>
                          <a:spcPct val="115000"/>
                        </a:lnSpc>
                        <a:spcAft>
                          <a:spcPts val="1000"/>
                        </a:spcAft>
                      </a:pPr>
                      <a:r>
                        <a:rPr lang="ar-SA" sz="1600" dirty="0">
                          <a:effectLst/>
                        </a:rPr>
                        <a:t>معلومات مخفية او مشوهة</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nchor="ctr"/>
                </a:tc>
                <a:tc>
                  <a:txBody>
                    <a:bodyPr/>
                    <a:lstStyle/>
                    <a:p>
                      <a:pPr algn="just" rtl="1">
                        <a:lnSpc>
                          <a:spcPct val="115000"/>
                        </a:lnSpc>
                        <a:spcAft>
                          <a:spcPts val="1000"/>
                        </a:spcAft>
                      </a:pPr>
                      <a:r>
                        <a:rPr lang="ar-SA" sz="1600">
                          <a:effectLst/>
                        </a:rPr>
                        <a:t>              شفاف</a:t>
                      </a:r>
                      <a:endParaRPr lang="en-US" sz="1100">
                        <a:effectLst/>
                      </a:endParaRPr>
                    </a:p>
                    <a:p>
                      <a:pPr algn="just" rtl="1">
                        <a:lnSpc>
                          <a:spcPct val="115000"/>
                        </a:lnSpc>
                        <a:spcAft>
                          <a:spcPts val="1000"/>
                        </a:spcAft>
                      </a:pPr>
                      <a:r>
                        <a:rPr lang="ar-SA" sz="1600">
                          <a:effectLst/>
                        </a:rPr>
                        <a:t>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a:effectLst/>
                        </a:rPr>
                        <a:t>معلومات صادقة وكاملة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nchor="ctr"/>
                </a:tc>
              </a:tr>
              <a:tr h="517791">
                <a:tc>
                  <a:txBody>
                    <a:bodyPr/>
                    <a:lstStyle/>
                    <a:p>
                      <a:pPr algn="just" rtl="1">
                        <a:lnSpc>
                          <a:spcPct val="115000"/>
                        </a:lnSpc>
                        <a:spcAft>
                          <a:spcPts val="1000"/>
                        </a:spcAft>
                      </a:pPr>
                      <a:r>
                        <a:rPr lang="ar-SA" sz="1600" dirty="0">
                          <a:effectLst/>
                        </a:rPr>
                        <a:t>نوعية خدمة المنتج واطئة </a:t>
                      </a:r>
                      <a:r>
                        <a:rPr lang="ar-SA" sz="1600" dirty="0" err="1">
                          <a:effectLst/>
                        </a:rPr>
                        <a:t>لاتفي</a:t>
                      </a:r>
                      <a:r>
                        <a:rPr lang="ar-SA" sz="1600" dirty="0">
                          <a:effectLst/>
                        </a:rPr>
                        <a:t> بالوعود</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dirty="0">
                          <a:effectLst/>
                        </a:rPr>
                        <a:t>      نوعية المنتج/الخدمة</a:t>
                      </a:r>
                      <a:r>
                        <a:rPr lang="en-US" sz="11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a:effectLst/>
                        </a:rPr>
                        <a:t>نوعية خدمة المنتج عالية وتفي بالوعود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r>
              <a:tr h="517791">
                <a:tc>
                  <a:txBody>
                    <a:bodyPr/>
                    <a:lstStyle/>
                    <a:p>
                      <a:pPr algn="just" rtl="1">
                        <a:lnSpc>
                          <a:spcPct val="115000"/>
                        </a:lnSpc>
                        <a:spcAft>
                          <a:spcPts val="1000"/>
                        </a:spcAft>
                      </a:pPr>
                      <a:r>
                        <a:rPr lang="ar-SA" sz="1600">
                          <a:effectLst/>
                        </a:rPr>
                        <a:t>الحوافز جيدة للشركة دون الزبائن</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dirty="0">
                          <a:effectLst/>
                        </a:rPr>
                        <a:t>               الحوافز</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dirty="0">
                          <a:effectLst/>
                        </a:rPr>
                        <a:t>الحوافز جيدة للمستخدمين وتفي بحاجات الزبائن</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r>
              <a:tr h="517791">
                <a:tc>
                  <a:txBody>
                    <a:bodyPr/>
                    <a:lstStyle/>
                    <a:p>
                      <a:pPr algn="just" rtl="1">
                        <a:lnSpc>
                          <a:spcPct val="115000"/>
                        </a:lnSpc>
                        <a:spcAft>
                          <a:spcPts val="1000"/>
                        </a:spcAft>
                      </a:pPr>
                      <a:r>
                        <a:rPr lang="ar-SA" sz="1600">
                          <a:effectLst/>
                        </a:rPr>
                        <a:t>اترك الزبائن يحلون مشاكلهم بأنفسهم</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a:effectLst/>
                        </a:rPr>
                        <a:t>        الشراكة مع الزبائن</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dirty="0">
                          <a:effectLst/>
                        </a:rPr>
                        <a:t>ساعد الزبائن بالتعلم ومساعدة انفسهم</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r>
              <a:tr h="517791">
                <a:tc>
                  <a:txBody>
                    <a:bodyPr/>
                    <a:lstStyle/>
                    <a:p>
                      <a:pPr algn="just" rtl="1">
                        <a:lnSpc>
                          <a:spcPct val="115000"/>
                        </a:lnSpc>
                        <a:spcAft>
                          <a:spcPts val="1000"/>
                        </a:spcAft>
                      </a:pPr>
                      <a:r>
                        <a:rPr lang="ar-SA" sz="1600">
                          <a:effectLst/>
                        </a:rPr>
                        <a:t>تباع الحلول للزبائن</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a:effectLst/>
                        </a:rPr>
                        <a:t>         تصميم تعاوني</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dirty="0">
                          <a:effectLst/>
                        </a:rPr>
                        <a:t>يساعد الزبائن بالتصميم بشكل فردي ومن خلال جمعيات</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r>
              <a:tr h="517791">
                <a:tc>
                  <a:txBody>
                    <a:bodyPr/>
                    <a:lstStyle/>
                    <a:p>
                      <a:pPr algn="just" rtl="1">
                        <a:lnSpc>
                          <a:spcPct val="115000"/>
                        </a:lnSpc>
                        <a:spcAft>
                          <a:spcPts val="1000"/>
                        </a:spcAft>
                      </a:pPr>
                      <a:r>
                        <a:rPr lang="ar-SA" sz="1600">
                          <a:effectLst/>
                        </a:rPr>
                        <a:t>مقارنة انحيازية او عدم وجود مقارنة ولا نصيحة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a:effectLst/>
                        </a:rPr>
                        <a:t>    مقارنة المنتج والنصيحة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dirty="0">
                          <a:effectLst/>
                        </a:rPr>
                        <a:t>قارن مع المنتجات المنافسة بصدق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r>
              <a:tr h="346958">
                <a:tc>
                  <a:txBody>
                    <a:bodyPr/>
                    <a:lstStyle/>
                    <a:p>
                      <a:pPr algn="just" rtl="1">
                        <a:lnSpc>
                          <a:spcPct val="115000"/>
                        </a:lnSpc>
                        <a:spcAft>
                          <a:spcPts val="1000"/>
                        </a:spcAft>
                      </a:pPr>
                      <a:r>
                        <a:rPr lang="ar-SA" sz="1600">
                          <a:effectLst/>
                        </a:rPr>
                        <a:t>اضطراب ثقة المستهلك</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a:effectLst/>
                        </a:rPr>
                        <a:t>            سلسلة التجهيز</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dirty="0">
                          <a:effectLst/>
                        </a:rPr>
                        <a:t>يتعاون كل شركاء التجهيز على بناء الثقة</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r>
              <a:tr h="379840">
                <a:tc>
                  <a:txBody>
                    <a:bodyPr/>
                    <a:lstStyle/>
                    <a:p>
                      <a:pPr algn="just" rtl="1">
                        <a:lnSpc>
                          <a:spcPct val="115000"/>
                        </a:lnSpc>
                        <a:spcAft>
                          <a:spcPts val="1000"/>
                        </a:spcAft>
                      </a:pPr>
                      <a:r>
                        <a:rPr lang="ar-SA" sz="1600">
                          <a:effectLst/>
                        </a:rPr>
                        <a:t>السوق يرفض المنتجات والخدمات</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a:effectLst/>
                        </a:rPr>
                        <a:t>     الدفاع الواسع الإنتشار</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c>
                  <a:txBody>
                    <a:bodyPr/>
                    <a:lstStyle/>
                    <a:p>
                      <a:pPr algn="just" rtl="1">
                        <a:lnSpc>
                          <a:spcPct val="115000"/>
                        </a:lnSpc>
                        <a:spcAft>
                          <a:spcPts val="1000"/>
                        </a:spcAft>
                      </a:pPr>
                      <a:r>
                        <a:rPr lang="ar-SA" sz="1600" dirty="0">
                          <a:effectLst/>
                        </a:rPr>
                        <a:t>كل القطاعات تعمل على بناء الثقة</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40819" marR="40819" marT="0" marB="0"/>
                </a:tc>
              </a:tr>
            </a:tbl>
          </a:graphicData>
        </a:graphic>
      </p:graphicFrame>
      <p:cxnSp>
        <p:nvCxnSpPr>
          <p:cNvPr id="25" name="رابط كسهم مستقيم 24"/>
          <p:cNvCxnSpPr>
            <a:cxnSpLocks noChangeShapeType="1"/>
          </p:cNvCxnSpPr>
          <p:nvPr/>
        </p:nvCxnSpPr>
        <p:spPr bwMode="auto">
          <a:xfrm>
            <a:off x="7924800" y="4495800"/>
            <a:ext cx="0"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6" name="رابط كسهم مستقيم 25"/>
          <p:cNvCxnSpPr>
            <a:cxnSpLocks noChangeShapeType="1"/>
          </p:cNvCxnSpPr>
          <p:nvPr/>
        </p:nvCxnSpPr>
        <p:spPr bwMode="auto">
          <a:xfrm flipV="1">
            <a:off x="7923213" y="5422900"/>
            <a:ext cx="65087" cy="159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7" name="رابط كسهم مستقيم 26"/>
          <p:cNvCxnSpPr>
            <a:cxnSpLocks noChangeShapeType="1"/>
          </p:cNvCxnSpPr>
          <p:nvPr/>
        </p:nvCxnSpPr>
        <p:spPr bwMode="auto">
          <a:xfrm>
            <a:off x="7923213" y="6157914"/>
            <a:ext cx="26987" cy="52386"/>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8" name="رابط كسهم مستقيم 27"/>
          <p:cNvCxnSpPr>
            <a:cxnSpLocks noChangeShapeType="1"/>
          </p:cNvCxnSpPr>
          <p:nvPr/>
        </p:nvCxnSpPr>
        <p:spPr bwMode="auto">
          <a:xfrm flipV="1">
            <a:off x="7999413" y="7119938"/>
            <a:ext cx="914400" cy="9526"/>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9" name="رابط كسهم مستقيم 28"/>
          <p:cNvCxnSpPr>
            <a:cxnSpLocks noChangeShapeType="1"/>
          </p:cNvCxnSpPr>
          <p:nvPr/>
        </p:nvCxnSpPr>
        <p:spPr bwMode="auto">
          <a:xfrm flipV="1">
            <a:off x="7980363" y="7996238"/>
            <a:ext cx="914400" cy="9526"/>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0" name="رابط كسهم مستقيم 29"/>
          <p:cNvCxnSpPr>
            <a:cxnSpLocks noChangeShapeType="1"/>
          </p:cNvCxnSpPr>
          <p:nvPr/>
        </p:nvCxnSpPr>
        <p:spPr bwMode="auto">
          <a:xfrm flipV="1">
            <a:off x="7923213" y="8767763"/>
            <a:ext cx="914400" cy="9526"/>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1" name="رابط كسهم مستقيم 30"/>
          <p:cNvCxnSpPr>
            <a:cxnSpLocks noChangeShapeType="1"/>
          </p:cNvCxnSpPr>
          <p:nvPr/>
        </p:nvCxnSpPr>
        <p:spPr bwMode="auto">
          <a:xfrm flipV="1">
            <a:off x="7923213" y="9672638"/>
            <a:ext cx="914400" cy="9526"/>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 name="رابط كسهم مستقيم 31"/>
          <p:cNvCxnSpPr>
            <a:cxnSpLocks noChangeShapeType="1"/>
          </p:cNvCxnSpPr>
          <p:nvPr/>
        </p:nvCxnSpPr>
        <p:spPr bwMode="auto">
          <a:xfrm flipV="1">
            <a:off x="7999413" y="10298113"/>
            <a:ext cx="914400" cy="9526"/>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73791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الخلاصة:</a:t>
            </a:r>
            <a:r>
              <a:rPr lang="en-US" dirty="0"/>
              <a:t/>
            </a:r>
            <a:br>
              <a:rPr lang="en-US" dirty="0"/>
            </a:br>
            <a:endParaRPr lang="ar-IQ" dirty="0"/>
          </a:p>
        </p:txBody>
      </p:sp>
      <p:sp>
        <p:nvSpPr>
          <p:cNvPr id="3" name="عنصر نائب للمحتوى 2"/>
          <p:cNvSpPr>
            <a:spLocks noGrp="1"/>
          </p:cNvSpPr>
          <p:nvPr>
            <p:ph idx="1"/>
          </p:nvPr>
        </p:nvSpPr>
        <p:spPr/>
        <p:txBody>
          <a:bodyPr>
            <a:normAutofit/>
          </a:bodyPr>
          <a:lstStyle/>
          <a:p>
            <a:pPr lvl="0"/>
            <a:r>
              <a:rPr lang="ar-SA" dirty="0"/>
              <a:t>الشراء الحكومي هو عملية اتخاذ قرار تثبت بواسطتها المنظمات الرسمية الحاجة لشراء سلع وخدمات وتحدد وتقيم وتختار المجهزين والماركات المطلوبة. ويضم السوق كل الجهات التي تمتلك وسائل انتاج البضائع والخدمات التي تجهز </a:t>
            </a:r>
            <a:r>
              <a:rPr lang="ar-SA" dirty="0" err="1"/>
              <a:t>للاخرين</a:t>
            </a:r>
            <a:r>
              <a:rPr lang="ar-SA" dirty="0"/>
              <a:t>.</a:t>
            </a:r>
            <a:endParaRPr lang="en-US" dirty="0"/>
          </a:p>
          <a:p>
            <a:pPr lvl="0"/>
            <a:r>
              <a:rPr lang="ar-SA" dirty="0"/>
              <a:t>مقارنة </a:t>
            </a:r>
            <a:r>
              <a:rPr lang="ar-SA" dirty="0" err="1"/>
              <a:t>بالاسواق</a:t>
            </a:r>
            <a:r>
              <a:rPr lang="ar-SA" dirty="0"/>
              <a:t> الاستهلاكية تمتلك اسواق الاعمال مشترين اكبر حجما واقل عددا، وعلاقات مستهلك – مجهز اقرب </a:t>
            </a:r>
            <a:r>
              <a:rPr lang="ar-SA" dirty="0" err="1"/>
              <a:t>واوثقومشترين</a:t>
            </a:r>
            <a:r>
              <a:rPr lang="ar-SA" dirty="0"/>
              <a:t> ذوي تقارب جغرافي اكثر. ان الطلب في اسواق الاعمال يُشتق من الكلب في الاسواق الاستهلاكية ويتذبذب مع دورة الاعمال. ومع هذا فان الطلب الكلي لسلع وخدمات سوق الاعمال يعتبر تماما غير مرن </a:t>
            </a:r>
            <a:r>
              <a:rPr lang="ar-SA" dirty="0" err="1"/>
              <a:t>سعريا.ان</a:t>
            </a:r>
            <a:r>
              <a:rPr lang="ar-SA" dirty="0"/>
              <a:t> مسوقي الاعمال بحاجة لان يدركوا دور المشترين المحترفين والمؤثرين عليهم والحاجة الى نداءات البيع المتكررة واهمية الشراء المباشر والتبادل </a:t>
            </a:r>
            <a:r>
              <a:rPr lang="ar-SA" dirty="0" err="1"/>
              <a:t>والتاجير</a:t>
            </a:r>
            <a:r>
              <a:rPr lang="ar-SA" dirty="0"/>
              <a:t>.</a:t>
            </a:r>
            <a:endParaRPr lang="en-US" dirty="0"/>
          </a:p>
          <a:p>
            <a:pPr lvl="0"/>
            <a:r>
              <a:rPr lang="ar-SA" dirty="0"/>
              <a:t>ان مركز الشراء هو وحدة اتخاذ قرار الشراء </a:t>
            </a:r>
            <a:r>
              <a:rPr lang="ar-SA" dirty="0" err="1"/>
              <a:t>للمنظمة.ويضم</a:t>
            </a:r>
            <a:r>
              <a:rPr lang="ar-SA" dirty="0"/>
              <a:t> البادئين والمستخدمين والمؤثرين والمقررين والمصادقين والمشترين والحراس </a:t>
            </a:r>
            <a:r>
              <a:rPr lang="ar-SA" dirty="0" err="1"/>
              <a:t>وللتاثير</a:t>
            </a:r>
            <a:r>
              <a:rPr lang="ar-SA" dirty="0"/>
              <a:t> على كل هذه الاجزاء يجب على المسوقين ادراك العوامل البيئية والمؤسساتية والشخصية والفردية.</a:t>
            </a:r>
            <a:endParaRPr lang="en-US" dirty="0"/>
          </a:p>
          <a:p>
            <a:endParaRPr lang="ar-IQ" dirty="0"/>
          </a:p>
        </p:txBody>
      </p:sp>
    </p:spTree>
    <p:extLst>
      <p:ext uri="{BB962C8B-B14F-4D97-AF65-F5344CB8AC3E}">
        <p14:creationId xmlns:p14="http://schemas.microsoft.com/office/powerpoint/2010/main" val="1929415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TotalTime>
  <Words>453</Words>
  <Application>Microsoft Office PowerPoint</Application>
  <PresentationFormat>ملء الشاشة</PresentationFormat>
  <Paragraphs>55</Paragraphs>
  <Slides>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Calibri</vt:lpstr>
      <vt:lpstr>Century Gothic</vt:lpstr>
      <vt:lpstr>Times New Roman</vt:lpstr>
      <vt:lpstr>Wingdings 3</vt:lpstr>
      <vt:lpstr>أيون</vt:lpstr>
      <vt:lpstr>     تحليل اسواق الاعمال</vt:lpstr>
      <vt:lpstr>ماهو الشراء التنظيمي </vt:lpstr>
      <vt:lpstr>  بيع وشراء الانظمة:Systems Buying and Selling </vt:lpstr>
      <vt:lpstr>هنالك خمسة أخطاء شائعة عند توجيه الزبون: </vt:lpstr>
      <vt:lpstr>مركز الشراء: The Buying Center </vt:lpstr>
      <vt:lpstr>منافع التنسيق العمودي</vt:lpstr>
      <vt:lpstr>الخلاصة: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اسواق الاعمال</dc:title>
  <dc:creator>DR.Ahmed Saker 2O14</dc:creator>
  <cp:lastModifiedBy>DR.Ahmed Saker 2O14</cp:lastModifiedBy>
  <cp:revision>3</cp:revision>
  <dcterms:created xsi:type="dcterms:W3CDTF">2020-12-31T22:36:40Z</dcterms:created>
  <dcterms:modified xsi:type="dcterms:W3CDTF">2020-12-31T22:48:33Z</dcterms:modified>
</cp:coreProperties>
</file>