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sldIdLst>
    <p:sldId id="258" r:id="rId2"/>
    <p:sldId id="310" r:id="rId3"/>
    <p:sldId id="311" r:id="rId4"/>
    <p:sldId id="31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60" r:id="rId23"/>
    <p:sldId id="280" r:id="rId24"/>
    <p:sldId id="281" r:id="rId25"/>
    <p:sldId id="282" r:id="rId26"/>
    <p:sldId id="291" r:id="rId27"/>
    <p:sldId id="283" r:id="rId28"/>
    <p:sldId id="284" r:id="rId29"/>
    <p:sldId id="286" r:id="rId30"/>
    <p:sldId id="287" r:id="rId31"/>
    <p:sldId id="288" r:id="rId32"/>
    <p:sldId id="289" r:id="rId33"/>
    <p:sldId id="292" r:id="rId34"/>
    <p:sldId id="293" r:id="rId35"/>
    <p:sldId id="294" r:id="rId36"/>
    <p:sldId id="295" r:id="rId37"/>
    <p:sldId id="296" r:id="rId38"/>
    <p:sldId id="297" r:id="rId39"/>
    <p:sldId id="309" r:id="rId40"/>
    <p:sldId id="298" r:id="rId41"/>
    <p:sldId id="299" r:id="rId42"/>
    <p:sldId id="300" r:id="rId43"/>
    <p:sldId id="301" r:id="rId44"/>
    <p:sldId id="302" r:id="rId45"/>
    <p:sldId id="303" r:id="rId46"/>
    <p:sldId id="304" r:id="rId47"/>
    <p:sldId id="305" r:id="rId48"/>
    <p:sldId id="306" r:id="rId49"/>
    <p:sldId id="313" r:id="rId50"/>
    <p:sldId id="317" r:id="rId51"/>
    <p:sldId id="318" r:id="rId52"/>
    <p:sldId id="319" r:id="rId53"/>
    <p:sldId id="314" r:id="rId54"/>
    <p:sldId id="315" r:id="rId55"/>
    <p:sldId id="307" r:id="rId56"/>
    <p:sldId id="308" r:id="rId57"/>
    <p:sldId id="320" r:id="rId58"/>
    <p:sldId id="321" r:id="rId59"/>
    <p:sldId id="322" r:id="rId60"/>
    <p:sldId id="324" r:id="rId61"/>
    <p:sldId id="325" r:id="rId62"/>
    <p:sldId id="326" r:id="rId63"/>
    <p:sldId id="327" r:id="rId64"/>
    <p:sldId id="335" r:id="rId65"/>
    <p:sldId id="336" r:id="rId66"/>
    <p:sldId id="334" r:id="rId67"/>
    <p:sldId id="337" r:id="rId68"/>
    <p:sldId id="338" r:id="rId69"/>
    <p:sldId id="328" r:id="rId70"/>
    <p:sldId id="329" r:id="rId71"/>
    <p:sldId id="330" r:id="rId72"/>
    <p:sldId id="331" r:id="rId73"/>
    <p:sldId id="339" r:id="rId74"/>
    <p:sldId id="340"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4" autoAdjust="0"/>
    <p:restoredTop sz="94660"/>
  </p:normalViewPr>
  <p:slideViewPr>
    <p:cSldViewPr snapToGrid="0" showGuides="1">
      <p:cViewPr>
        <p:scale>
          <a:sx n="66" d="100"/>
          <a:sy n="66" d="100"/>
        </p:scale>
        <p:origin x="1092" y="19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130554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19812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3514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1682835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3766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725374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2657963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242329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139851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00FCF-1F7B-43AB-88A7-603EA706E44B}"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334331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00FCF-1F7B-43AB-88A7-603EA706E44B}"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105391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00FCF-1F7B-43AB-88A7-603EA706E44B}" type="datetimeFigureOut">
              <a:rPr lang="en-US" smtClean="0"/>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299103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000FCF-1F7B-43AB-88A7-603EA706E44B}" type="datetimeFigureOut">
              <a:rPr lang="en-US" smtClean="0"/>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217039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00FCF-1F7B-43AB-88A7-603EA706E44B}" type="datetimeFigureOut">
              <a:rPr lang="en-US" smtClean="0"/>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337734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000FCF-1F7B-43AB-88A7-603EA706E44B}"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366590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00FCF-1F7B-43AB-88A7-603EA706E44B}"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B1C3F-4A3F-47AB-9332-1FF5D1D89015}" type="slidenum">
              <a:rPr lang="en-US" smtClean="0"/>
              <a:t>‹#›</a:t>
            </a:fld>
            <a:endParaRPr lang="en-US"/>
          </a:p>
        </p:txBody>
      </p:sp>
    </p:spTree>
    <p:extLst>
      <p:ext uri="{BB962C8B-B14F-4D97-AF65-F5344CB8AC3E}">
        <p14:creationId xmlns:p14="http://schemas.microsoft.com/office/powerpoint/2010/main" val="44825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000FCF-1F7B-43AB-88A7-603EA706E44B}" type="datetimeFigureOut">
              <a:rPr lang="en-US" smtClean="0"/>
              <a:t>12/27/2020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8B1C3F-4A3F-47AB-9332-1FF5D1D89015}" type="slidenum">
              <a:rPr lang="en-US" smtClean="0"/>
              <a:t>‹#›</a:t>
            </a:fld>
            <a:endParaRPr lang="en-US"/>
          </a:p>
        </p:txBody>
      </p:sp>
    </p:spTree>
    <p:extLst>
      <p:ext uri="{BB962C8B-B14F-4D97-AF65-F5344CB8AC3E}">
        <p14:creationId xmlns:p14="http://schemas.microsoft.com/office/powerpoint/2010/main" val="1199166258"/>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8086"/>
            <a:ext cx="10515600" cy="4351338"/>
          </a:xfrm>
        </p:spPr>
        <p:txBody>
          <a:bodyPr>
            <a:normAutofit fontScale="85000" lnSpcReduction="20000"/>
          </a:bodyPr>
          <a:lstStyle/>
          <a:p>
            <a:pPr marL="0" indent="0" algn="ctr" rtl="1">
              <a:buNone/>
            </a:pPr>
            <a:r>
              <a:rPr lang="ar-IQ" sz="4000" dirty="0">
                <a:latin typeface="Sakkal Majalla" panose="02000000000000000000" pitchFamily="2" charset="-78"/>
                <a:cs typeface="Sakkal Majalla" panose="02000000000000000000" pitchFamily="2" charset="-78"/>
              </a:rPr>
              <a:t>النظام المحاسبي الموحد</a:t>
            </a:r>
          </a:p>
          <a:p>
            <a:pPr marL="0" indent="0" algn="ctr" rtl="1">
              <a:buNone/>
            </a:pPr>
            <a:br>
              <a:rPr lang="ar-IQ" dirty="0"/>
            </a:br>
            <a:br>
              <a:rPr lang="ar-IQ" dirty="0"/>
            </a:br>
            <a:endParaRPr lang="ar-IQ" dirty="0"/>
          </a:p>
          <a:p>
            <a:pPr marL="0" indent="0" algn="ctr" rtl="1">
              <a:buNone/>
            </a:pPr>
            <a:r>
              <a:rPr lang="ar-IQ" sz="4000" dirty="0">
                <a:latin typeface="Sakkal Majalla" panose="02000000000000000000" pitchFamily="2" charset="-78"/>
                <a:cs typeface="Sakkal Majalla" panose="02000000000000000000" pitchFamily="2" charset="-78"/>
              </a:rPr>
              <a:t>المصدر ديوان الرقابة المالية 2011</a:t>
            </a:r>
            <a:br>
              <a:rPr lang="ar-IQ" sz="4000" dirty="0">
                <a:latin typeface="Sakkal Majalla" panose="02000000000000000000" pitchFamily="2" charset="-78"/>
                <a:cs typeface="Sakkal Majalla" panose="02000000000000000000" pitchFamily="2" charset="-78"/>
              </a:rPr>
            </a:br>
            <a:r>
              <a:rPr lang="ar-IQ" sz="4000" dirty="0">
                <a:latin typeface="Sakkal Majalla" panose="02000000000000000000" pitchFamily="2" charset="-78"/>
                <a:cs typeface="Sakkal Majalla" panose="02000000000000000000" pitchFamily="2" charset="-78"/>
              </a:rPr>
              <a:t>المدرس آمال نوري محمد</a:t>
            </a:r>
            <a:br>
              <a:rPr lang="ar-IQ" sz="4000" dirty="0">
                <a:latin typeface="Sakkal Majalla" panose="02000000000000000000" pitchFamily="2" charset="-78"/>
                <a:cs typeface="Sakkal Majalla" panose="02000000000000000000" pitchFamily="2" charset="-78"/>
              </a:rPr>
            </a:br>
            <a:r>
              <a:rPr lang="ar-IQ" sz="4000" dirty="0">
                <a:latin typeface="Sakkal Majalla" panose="02000000000000000000" pitchFamily="2" charset="-78"/>
                <a:cs typeface="Sakkal Majalla" panose="02000000000000000000" pitchFamily="2" charset="-78"/>
              </a:rPr>
              <a:t>قسم الإدارة العامة</a:t>
            </a:r>
            <a:br>
              <a:rPr lang="ar-IQ" sz="4000" dirty="0">
                <a:latin typeface="Sakkal Majalla" panose="02000000000000000000" pitchFamily="2" charset="-78"/>
                <a:cs typeface="Sakkal Majalla" panose="02000000000000000000" pitchFamily="2" charset="-78"/>
              </a:rPr>
            </a:br>
            <a:r>
              <a:rPr lang="ar-IQ" sz="4000" dirty="0">
                <a:latin typeface="Sakkal Majalla" panose="02000000000000000000" pitchFamily="2" charset="-78"/>
                <a:cs typeface="Sakkal Majalla" panose="02000000000000000000" pitchFamily="2" charset="-78"/>
              </a:rPr>
              <a:t>كلية الإدارة والإقتصاد </a:t>
            </a:r>
            <a:br>
              <a:rPr lang="ar-IQ" sz="4000" dirty="0">
                <a:latin typeface="Sakkal Majalla" panose="02000000000000000000" pitchFamily="2" charset="-78"/>
                <a:cs typeface="Sakkal Majalla" panose="02000000000000000000" pitchFamily="2" charset="-78"/>
              </a:rPr>
            </a:br>
            <a:r>
              <a:rPr lang="ar-IQ" sz="4000" dirty="0">
                <a:latin typeface="Sakkal Majalla" panose="02000000000000000000" pitchFamily="2" charset="-78"/>
                <a:cs typeface="Sakkal Majalla" panose="02000000000000000000" pitchFamily="2" charset="-78"/>
              </a:rPr>
              <a:t>جامعة بغداد</a:t>
            </a:r>
          </a:p>
          <a:p>
            <a:pPr marL="0" indent="0" algn="ctr" rtl="1">
              <a:buNone/>
            </a:pPr>
            <a:r>
              <a:rPr lang="ar-IQ" sz="4000" dirty="0">
                <a:latin typeface="Sakkal Majalla" panose="02000000000000000000" pitchFamily="2" charset="-78"/>
                <a:cs typeface="Sakkal Majalla" panose="02000000000000000000" pitchFamily="2" charset="-78"/>
              </a:rPr>
              <a:t>2020</a:t>
            </a:r>
            <a:endParaRPr lang="en-US"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84429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latin typeface="Sakkal Majalla" panose="02000000000000000000" pitchFamily="2" charset="-78"/>
                <a:cs typeface="Sakkal Majalla" panose="02000000000000000000" pitchFamily="2" charset="-78"/>
              </a:rPr>
              <a:t>المبادئ المحاسبية </a:t>
            </a:r>
            <a:endParaRPr lang="en-US" dirty="0"/>
          </a:p>
        </p:txBody>
      </p:sp>
      <p:sp>
        <p:nvSpPr>
          <p:cNvPr id="3" name="Content Placeholder 2"/>
          <p:cNvSpPr>
            <a:spLocks noGrp="1"/>
          </p:cNvSpPr>
          <p:nvPr>
            <p:ph idx="1"/>
          </p:nvPr>
        </p:nvSpPr>
        <p:spPr>
          <a:xfrm>
            <a:off x="677334" y="1696763"/>
            <a:ext cx="8596668" cy="3880773"/>
          </a:xfrm>
        </p:spPr>
        <p:txBody>
          <a:bodyPr>
            <a:normAutofit/>
          </a:bodyPr>
          <a:lstStyle/>
          <a:p>
            <a:pPr algn="r" rtl="1">
              <a:buFont typeface="Wingdings" panose="05000000000000000000" pitchFamily="2" charset="2"/>
              <a:buChar char="Ø"/>
            </a:pPr>
            <a:r>
              <a:rPr lang="ar-IQ" sz="2800" dirty="0">
                <a:latin typeface="Sakkal Majalla" panose="02000000000000000000" pitchFamily="2" charset="-78"/>
                <a:cs typeface="Sakkal Majalla" panose="02000000000000000000" pitchFamily="2" charset="-78"/>
              </a:rPr>
              <a:t> مبدأ البيانات المالية: تنشأ نتيجة لتعامل المشروع مع أشخاص خارجيين وهذا التعامل ينشأ نتيجة مبادلة يترتب عليها قياس بوحدات نقدية، وهذ القياس يتم على أساس السعر الذي تمت به المبادلة، أذن فهذه العملية تخلق البيانات المحاسبية، ولهذا السبب يطلق البعض على هذه البيانات تجميعات أسعار ، حيث يقوم المحاسب بتجميعها بما يتفق مع الحركة الفعلية  للعمليات الإنتاجية والتسويقية ، فمنها ما يتم تجميعة بسهولة مثل المواد والأجور المباشرة أما البعض الأخر  يتم توزيعه على أساس زمني كالمصاريف الإضافية حيث يلاقي المحاسبين بعض الصعوبات في تقسيم هذه البيانات تحت أقسام معينة.</a:t>
            </a:r>
          </a:p>
          <a:p>
            <a:pPr algn="r" rtl="1">
              <a:buFont typeface="Wingdings" panose="05000000000000000000" pitchFamily="2" charset="2"/>
              <a:buChar char="Ø"/>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85984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latin typeface="Sakkal Majalla" panose="02000000000000000000" pitchFamily="2" charset="-78"/>
                <a:cs typeface="Sakkal Majalla" panose="02000000000000000000" pitchFamily="2" charset="-78"/>
              </a:rPr>
              <a:t>المبادئ المحاسبية </a:t>
            </a:r>
            <a:endParaRPr lang="en-US" dirty="0"/>
          </a:p>
        </p:txBody>
      </p:sp>
      <p:sp>
        <p:nvSpPr>
          <p:cNvPr id="3" name="Content Placeholder 2"/>
          <p:cNvSpPr>
            <a:spLocks noGrp="1"/>
          </p:cNvSpPr>
          <p:nvPr>
            <p:ph idx="1"/>
          </p:nvPr>
        </p:nvSpPr>
        <p:spPr>
          <a:xfrm>
            <a:off x="924077" y="1488613"/>
            <a:ext cx="8596668" cy="3880773"/>
          </a:xfrm>
        </p:spPr>
        <p:txBody>
          <a:bodyPr>
            <a:normAutofit/>
          </a:bodyPr>
          <a:lstStyle/>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 مبدأ الأدلة الموضوعية: يهدف هذا المبدأ إلى التأكد من أن تجميع النفقات والإيرادات التي تقابلها قد تمت على أساس سليم أي إن إعادة التقسيم والتجميع في السجلات المحاسبية يجب أن يكون مدعماً بدليل موضوعي، والدليل الموضوعي يجب أن لا يكون مكلفاً بحيث يؤدي إلى إنتفاء الغرض منه، إذ  يجب أن بأخذ بنظر الإعتبار في إختيار الدليل المادي المؤيد لصحة عملية الإتفاق أو عملية الإيراد أي توفير كل ما يوثق تلك العمليات ويبعد أي شك في صحتها وسلامتها.</a:t>
            </a:r>
          </a:p>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 مبدأ الإفصاح الكافي: ضرورة شمول التقايير المالية على جميع المعلومات اللازمة والضرورية لإعطاء مستخدمي هذه التقاريير صورة واضحة وصحيحة عن الوحدة المحاسبية، ويتم ذلك بالتأشير على القوائم المالية أو بإضافة كشوفات ملحقة أو ضمن تقرير الإدارة وذلك وفقاً للقواعد المحاسبية العراقية.</a:t>
            </a:r>
          </a:p>
        </p:txBody>
      </p:sp>
    </p:spTree>
    <p:extLst>
      <p:ext uri="{BB962C8B-B14F-4D97-AF65-F5344CB8AC3E}">
        <p14:creationId xmlns:p14="http://schemas.microsoft.com/office/powerpoint/2010/main" val="400326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972457"/>
          </a:xfrm>
        </p:spPr>
        <p:txBody>
          <a:bodyPr/>
          <a:lstStyle/>
          <a:p>
            <a:pPr algn="r" rtl="1"/>
            <a:r>
              <a:rPr lang="ar-IQ" dirty="0">
                <a:latin typeface="Sakkal Majalla" panose="02000000000000000000" pitchFamily="2" charset="-78"/>
                <a:cs typeface="Sakkal Majalla" panose="02000000000000000000" pitchFamily="2" charset="-78"/>
              </a:rPr>
              <a:t>الإستثناءات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q"/>
            </a:pPr>
            <a:r>
              <a:rPr lang="ar-IQ" sz="2400" dirty="0">
                <a:latin typeface="Sakkal Majalla" panose="02000000000000000000" pitchFamily="2" charset="-78"/>
                <a:cs typeface="Sakkal Majalla" panose="02000000000000000000" pitchFamily="2" charset="-78"/>
              </a:rPr>
              <a:t> الأهمية النسبية: تعتبر المعلومات المحاسبية عديمة الأهمية النسبية إذا تضمينها أو حذفها لا يؤثر على متخذ القرار.</a:t>
            </a:r>
          </a:p>
          <a:p>
            <a:pPr algn="just" rtl="1">
              <a:buFont typeface="Wingdings" panose="05000000000000000000" pitchFamily="2" charset="2"/>
              <a:buChar char="q"/>
            </a:pPr>
            <a:r>
              <a:rPr lang="ar-IQ" sz="2400" dirty="0">
                <a:latin typeface="Sakkal Majalla" panose="02000000000000000000" pitchFamily="2" charset="-78"/>
                <a:cs typeface="Sakkal Majalla" panose="02000000000000000000" pitchFamily="2" charset="-78"/>
              </a:rPr>
              <a:t> الحيطة والحذر: في ظل ظروف عدم التأكد يجري الإعتراف بالخسائر المتوقعة ولا يعترف بالإيرادات المتوقعة، من الأمثلة البارزة تقييم المخزون السلعي والإستثمارات قصيرة الأجل بالكلفة أو القيمة التحصيلية أيهما أقل.</a:t>
            </a:r>
          </a:p>
          <a:p>
            <a:pPr algn="just" rtl="1">
              <a:buFont typeface="Wingdings" panose="05000000000000000000" pitchFamily="2" charset="2"/>
              <a:buChar char="q"/>
            </a:pPr>
            <a:r>
              <a:rPr lang="ar-IQ" sz="2400" dirty="0">
                <a:latin typeface="Sakkal Majalla" panose="02000000000000000000" pitchFamily="2" charset="-78"/>
                <a:cs typeface="Sakkal Majalla" panose="02000000000000000000" pitchFamily="2" charset="-78"/>
              </a:rPr>
              <a:t> تغلب الجوهر الإقتصادي على الشكل القانوني: تنصب المعالجة المحاسبية على الجوهر (المضمون) الإقتصادي لآحداث أو المعاملات المالية وليس شكلها القانوني، وذلك عقود الإيجار طويلة الأجل.</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7824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6971"/>
          </a:xfrm>
        </p:spPr>
        <p:txBody>
          <a:bodyPr/>
          <a:lstStyle/>
          <a:p>
            <a:pPr algn="r" rtl="1"/>
            <a:r>
              <a:rPr lang="ar-IQ" dirty="0">
                <a:latin typeface="Sakkal Majalla" panose="02000000000000000000" pitchFamily="2" charset="-78"/>
                <a:cs typeface="Sakkal Majalla" panose="02000000000000000000" pitchFamily="2" charset="-78"/>
              </a:rPr>
              <a:t>السمات الأساسية للنظام المحاسبي الموحد</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503163" y="1362303"/>
            <a:ext cx="8596668" cy="3880773"/>
          </a:xfrm>
        </p:spPr>
        <p:txBody>
          <a:bodyPr>
            <a:noAutofit/>
          </a:bodyPr>
          <a:lstStyle/>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الشمولية:</a:t>
            </a:r>
          </a:p>
          <a:p>
            <a:pPr algn="r" rtl="1">
              <a:buFont typeface="Arial" panose="020B0604020202020204" pitchFamily="34" charset="0"/>
              <a:buChar char="•"/>
            </a:pPr>
            <a:r>
              <a:rPr lang="ar-IQ" sz="2400" dirty="0">
                <a:latin typeface="Sakkal Majalla" panose="02000000000000000000" pitchFamily="2" charset="-78"/>
                <a:cs typeface="Sakkal Majalla" panose="02000000000000000000" pitchFamily="2" charset="-78"/>
              </a:rPr>
              <a:t> شموليته لمنشأت القطاع العام.</a:t>
            </a:r>
          </a:p>
          <a:p>
            <a:pPr algn="r" rtl="1">
              <a:buFont typeface="Arial" panose="020B0604020202020204" pitchFamily="34" charset="0"/>
              <a:buChar char="•"/>
            </a:pPr>
            <a:r>
              <a:rPr lang="ar-IQ" sz="2400" dirty="0">
                <a:latin typeface="Sakkal Majalla" panose="02000000000000000000" pitchFamily="2" charset="-78"/>
                <a:cs typeface="Sakkal Majalla" panose="02000000000000000000" pitchFamily="2" charset="-78"/>
              </a:rPr>
              <a:t>شموليته لكافة النفقات الإستثمارية والتشغيلية بغض النظر عن مصدر تمويلها.</a:t>
            </a:r>
          </a:p>
          <a:p>
            <a:pPr algn="r" rtl="1">
              <a:buFont typeface="Arial" panose="020B0604020202020204" pitchFamily="34" charset="0"/>
              <a:buChar char="•"/>
            </a:pPr>
            <a:r>
              <a:rPr lang="ar-IQ" sz="2400" dirty="0">
                <a:latin typeface="Sakkal Majalla" panose="02000000000000000000" pitchFamily="2" charset="-78"/>
                <a:cs typeface="Sakkal Majalla" panose="02000000000000000000" pitchFamily="2" charset="-78"/>
              </a:rPr>
              <a:t> تبويب الحسابات الكلفوية والسعرية والحسابات القومية وغيرها من البيانات اللازمة لإغراض الرقابة والتخطيط وعلى وجه الخصوص ما يتعلق بمكونات القيمة المضافة حيث لها الحسابات المناسبة وهي:</a:t>
            </a:r>
          </a:p>
          <a:p>
            <a:pPr marL="0" indent="0" algn="r" rtl="1">
              <a:buNone/>
            </a:pPr>
            <a:r>
              <a:rPr lang="ar-IQ" sz="2400" dirty="0">
                <a:latin typeface="Sakkal Majalla" panose="02000000000000000000" pitchFamily="2" charset="-78"/>
                <a:cs typeface="Sakkal Majalla" panose="02000000000000000000" pitchFamily="2" charset="-78"/>
              </a:rPr>
              <a:t>حـ/ 31 الرواتب والأجور</a:t>
            </a:r>
          </a:p>
          <a:p>
            <a:pPr marL="0" indent="0" algn="r" rtl="1">
              <a:buNone/>
            </a:pPr>
            <a:r>
              <a:rPr lang="ar-IQ" sz="2400" dirty="0">
                <a:latin typeface="Sakkal Majalla" panose="02000000000000000000" pitchFamily="2" charset="-78"/>
                <a:cs typeface="Sakkal Majalla" panose="02000000000000000000" pitchFamily="2" charset="-78"/>
              </a:rPr>
              <a:t>حـ/ 36 الفوائد وإستئجار الأراضي</a:t>
            </a:r>
          </a:p>
          <a:p>
            <a:pPr marL="0" indent="0" algn="r" rtl="1">
              <a:buNone/>
            </a:pPr>
            <a:r>
              <a:rPr lang="ar-IQ" sz="2400" dirty="0">
                <a:latin typeface="Sakkal Majalla" panose="02000000000000000000" pitchFamily="2" charset="-78"/>
                <a:cs typeface="Sakkal Majalla" panose="02000000000000000000" pitchFamily="2" charset="-78"/>
              </a:rPr>
              <a:t>حـ/ 37 الإندثار</a:t>
            </a:r>
          </a:p>
          <a:p>
            <a:pPr marL="0" indent="0" algn="r" rtl="1">
              <a:buNone/>
            </a:pPr>
            <a:r>
              <a:rPr lang="ar-IQ" sz="2400" dirty="0">
                <a:latin typeface="Sakkal Majalla" panose="02000000000000000000" pitchFamily="2" charset="-78"/>
                <a:cs typeface="Sakkal Majalla" panose="02000000000000000000" pitchFamily="2" charset="-78"/>
              </a:rPr>
              <a:t>حـ/ 38 المصروفات التحويلية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04181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2132"/>
            <a:ext cx="8596668" cy="928914"/>
          </a:xfrm>
        </p:spPr>
        <p:txBody>
          <a:bodyPr/>
          <a:lstStyle/>
          <a:p>
            <a:pPr algn="r" rtl="1"/>
            <a:r>
              <a:rPr lang="ar-IQ" dirty="0">
                <a:latin typeface="Sakkal Majalla" panose="02000000000000000000" pitchFamily="2" charset="-78"/>
                <a:cs typeface="Sakkal Majalla" panose="02000000000000000000" pitchFamily="2" charset="-78"/>
              </a:rPr>
              <a:t>السمات الأساسية للنظام المحاسبي الموحد</a:t>
            </a:r>
            <a:endParaRPr lang="en-US" dirty="0"/>
          </a:p>
        </p:txBody>
      </p:sp>
      <p:sp>
        <p:nvSpPr>
          <p:cNvPr id="3" name="Content Placeholder 2"/>
          <p:cNvSpPr>
            <a:spLocks noGrp="1"/>
          </p:cNvSpPr>
          <p:nvPr>
            <p:ph idx="1"/>
          </p:nvPr>
        </p:nvSpPr>
        <p:spPr>
          <a:xfrm>
            <a:off x="1021977" y="1930400"/>
            <a:ext cx="8596668" cy="3945468"/>
          </a:xfrm>
        </p:spPr>
        <p:txBody>
          <a:bodyPr>
            <a:normAutofit/>
          </a:bodyPr>
          <a:lstStyle/>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البساطة والمرونة في التطبيق: يستهدف النظام تخفيف العبء المحاسبي الملقى على عاتق الوحدات المستخدمة للنظام مع إبقاء إمكانية تأمين كافة البيانات اللازمة لإغراض المحاسب القومي والرقابة والتخطيط وذلك عن طريق اللجوء إلى: </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إعتماد مصادر أخرى للمعلومات خارج النظام لتأمين بعض البيانات الإحصائية التي تحتاجها الجهات المختلفة وفي مقدمتها البيانات الخاصة بالرسوم الكمركية المدفوعة.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إعداد كشوفات إحصائية ملحقةبالنظام لتغطية متطلبات المحاسب القومي والرقابة والتخطيط وإتخاذ القرارات.</a:t>
            </a:r>
          </a:p>
        </p:txBody>
      </p:sp>
    </p:spTree>
    <p:extLst>
      <p:ext uri="{BB962C8B-B14F-4D97-AF65-F5344CB8AC3E}">
        <p14:creationId xmlns:p14="http://schemas.microsoft.com/office/powerpoint/2010/main" val="602908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1143"/>
            <a:ext cx="8596668" cy="508000"/>
          </a:xfrm>
        </p:spPr>
        <p:txBody>
          <a:bodyPr>
            <a:normAutofit fontScale="90000"/>
          </a:bodyPr>
          <a:lstStyle/>
          <a:p>
            <a:pPr algn="r" rtl="1"/>
            <a:r>
              <a:rPr lang="ar-IQ" dirty="0">
                <a:latin typeface="Sakkal Majalla" panose="02000000000000000000" pitchFamily="2" charset="-78"/>
                <a:cs typeface="Sakkal Majalla" panose="02000000000000000000" pitchFamily="2" charset="-78"/>
              </a:rPr>
              <a:t>المبادئ والأسس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851505" y="1816084"/>
            <a:ext cx="8596668"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إن من أهم المبادئ والأسس والإعتبارات التي إعتمدتها اللجنة الرئيسية لإعداد النظام الموحد مايلي: </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ترتيب تبويب  الحسابات بصورة تخدم متطلبات الحسابات المالية والتقليدية بالإضافة إلى متطلبات الحسابات الكلفوية والسعرية والحسابات القومية وغيرها من البيانات اللازمة لإغراض التخطيط والرقابة وعلى وجه الخصوص ما يتعلق بمكونات القيمة المضافة.</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إعتماد الترقيم العشري والتبويب المتسلسل المنطقي لحسابات الدليل بهدف تسهيل إستخدام الحاسبة الإلكترونية في مسك السجلات وبشكل يؤدي إلى تجميع البيانات تلقائياًوفق تبويبات الدليل بما يخدم التخطيط والمتابعة والرقابة.</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التميز بين النشاط الجاري والنشاط الإستثماري، وكذلك التمييز بين النشاط الإعتيادي ولنشاط الإستثنائي للوحدة.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4780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5029"/>
            <a:ext cx="8596668" cy="899886"/>
          </a:xfrm>
        </p:spPr>
        <p:txBody>
          <a:bodyPr/>
          <a:lstStyle/>
          <a:p>
            <a:pPr algn="r" rtl="1"/>
            <a:r>
              <a:rPr lang="ar-IQ" dirty="0">
                <a:latin typeface="Sakkal Majalla" panose="02000000000000000000" pitchFamily="2" charset="-78"/>
                <a:cs typeface="Sakkal Majalla" panose="02000000000000000000" pitchFamily="2" charset="-78"/>
              </a:rPr>
              <a:t>المبادئ والأسس </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إعتمادها الحسابات المتقابلة ضمن حسابات الميزانية وذلك لإظهار المركز المالي ومسؤوليات وإلتزامات الوحدة بصورة واضحة تطبيقاً لمبدأ الإلتزام وتأميناً لمؤسسات الرقابة والضبط الداخلي وتوفير المعلومات المطلوبة.</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إعتماد مبدأ الإستحقاق في كافة التصرفات المالية وبالأخص في نهاية السنة المالية مع التأكيد على الأهمية النسبية والمالية لمبالغ المعاملات التي تجريها الوحدة للغرض المذكور.</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إعتماد أسلوب قيد الإستحقاق بهدف توفير البيانات التي يحتاجها المحاسب القومي لإغراض التخطيط والرقابة مع وضع ضوابط لهذا الإستخدام بما يجنب الكادر المحاسبي للوحدة من تحمل أي جهد إضافي غير مبرر.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66011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829" y="1185332"/>
            <a:ext cx="4905202" cy="948268"/>
          </a:xfrm>
        </p:spPr>
        <p:txBody>
          <a:bodyPr/>
          <a:lstStyle/>
          <a:p>
            <a:pPr algn="r" rtl="1"/>
            <a:r>
              <a:rPr lang="ar-IQ" dirty="0">
                <a:latin typeface="Sakkal Majalla" panose="02000000000000000000" pitchFamily="2" charset="-78"/>
                <a:cs typeface="Sakkal Majalla" panose="02000000000000000000" pitchFamily="2" charset="-78"/>
              </a:rPr>
              <a:t>المبادئ والأسس </a:t>
            </a:r>
            <a:endParaRPr lang="en-US" dirty="0"/>
          </a:p>
        </p:txBody>
      </p:sp>
      <p:sp>
        <p:nvSpPr>
          <p:cNvPr id="3" name="Content Placeholder 2"/>
          <p:cNvSpPr>
            <a:spLocks noGrp="1"/>
          </p:cNvSpPr>
          <p:nvPr>
            <p:ph idx="1"/>
          </p:nvPr>
        </p:nvSpPr>
        <p:spPr>
          <a:xfrm>
            <a:off x="1295401" y="2278743"/>
            <a:ext cx="8269513" cy="3597125"/>
          </a:xfrm>
        </p:spPr>
        <p:txBody>
          <a:bodyPr>
            <a:normAutofit/>
          </a:bodyPr>
          <a:lstStyle/>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إبراز قطاع التشيد والبناء في الدليل المحاسبي بالنظر لإهمية وخصوصية هذا القطاع.</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إبراز حسابات التكاليف في فصل خاص نظراً لإهميتها مما يساعد في عملية تجميع البيانات لإغراض إحتساب عناصر التكاليف وفق حسابات المراقبة ومراكزها الفرعية.</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إستبعاب الحسابات التي لا تعكس واقعها الفعلي كما هو الحال بالنسبة لحسابات المزايا العينية وتعويض ذلك بالإعتماد على التحليلات الكلفوية والإحصائية.</a:t>
            </a:r>
          </a:p>
          <a:p>
            <a:pPr algn="r" rtl="1">
              <a:buFont typeface="Wingdings" panose="05000000000000000000" pitchFamily="2" charset="2"/>
              <a:buChar char="§"/>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50460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2342" y="1204685"/>
            <a:ext cx="4861659" cy="885371"/>
          </a:xfrm>
        </p:spPr>
        <p:txBody>
          <a:bodyPr/>
          <a:lstStyle/>
          <a:p>
            <a:pPr algn="r" rtl="1"/>
            <a:r>
              <a:rPr lang="ar-IQ" dirty="0">
                <a:latin typeface="Sakkal Majalla" panose="02000000000000000000" pitchFamily="2" charset="-78"/>
                <a:cs typeface="Sakkal Majalla" panose="02000000000000000000" pitchFamily="2" charset="-78"/>
              </a:rPr>
              <a:t>المبادئ والأسس </a:t>
            </a:r>
            <a:endParaRPr lang="en-US" dirty="0"/>
          </a:p>
        </p:txBody>
      </p:sp>
      <p:sp>
        <p:nvSpPr>
          <p:cNvPr id="3" name="Content Placeholder 2"/>
          <p:cNvSpPr>
            <a:spLocks noGrp="1"/>
          </p:cNvSpPr>
          <p:nvPr>
            <p:ph idx="1"/>
          </p:nvPr>
        </p:nvSpPr>
        <p:spPr>
          <a:xfrm>
            <a:off x="1976946" y="2193792"/>
            <a:ext cx="7297055" cy="3227294"/>
          </a:xfrm>
        </p:spPr>
        <p:txBody>
          <a:bodyPr>
            <a:normAutofit/>
          </a:bodyPr>
          <a:lstStyle/>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تبويب الأصول الثابتة بصورة عامة حسب طبيعتها وإستخدامها في النشاط وعلى أساس التمييز بين الطاقة الإنتاجية المستغلة والمشروعات التي لم تتهيأ للإستغلال بعد أي تمييز بين الموجودات الثابتة والمشروعات تحت التنفيذ مما يساعد في قياس حجم الإستثنار ونوعيته.</a:t>
            </a:r>
          </a:p>
          <a:p>
            <a:pPr algn="r" rtl="1">
              <a:buFont typeface="Wingdings" panose="05000000000000000000" pitchFamily="2" charset="2"/>
              <a:buChar char="§"/>
            </a:pPr>
            <a:r>
              <a:rPr lang="ar-IQ" sz="2400" dirty="0">
                <a:latin typeface="Sakkal Majalla" panose="02000000000000000000" pitchFamily="2" charset="-78"/>
                <a:cs typeface="Sakkal Majalla" panose="02000000000000000000" pitchFamily="2" charset="-78"/>
              </a:rPr>
              <a:t> وضع الأسس التي تميز بين الملكية العامة ( رأس المال والإحتياطي) وملكية الوحدة من حيث المعالجة المحاسبية والتبويب لإغراض رأس المال الثابت.</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33960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6972"/>
            <a:ext cx="8596668" cy="1320800"/>
          </a:xfrm>
        </p:spPr>
        <p:txBody>
          <a:bodyPr/>
          <a:lstStyle/>
          <a:p>
            <a:pPr algn="r" rtl="1"/>
            <a:r>
              <a:rPr lang="ar-IQ" dirty="0">
                <a:latin typeface="Sakkal Majalla" panose="02000000000000000000" pitchFamily="2" charset="-78"/>
                <a:cs typeface="Sakkal Majalla" panose="02000000000000000000" pitchFamily="2" charset="-78"/>
              </a:rPr>
              <a:t>نطاق تطبيق النظام المحاسبي الموحد</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2307772"/>
            <a:ext cx="8596668"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أ. يطبق النظام المحاسبي الموحد على جميع الوحدات الإقتصادية في القطاع العام وإدارات التمويل الذاتي التي تتعامل على أسس إقتصادية وتستهدف تغطية كلف إنتاجها أو أكثر عموماً بغض النظر عن إرتباطها الإداري مع مراعاة ما يلي:</a:t>
            </a:r>
          </a:p>
          <a:p>
            <a:pPr algn="r" rtl="1">
              <a:buFont typeface="Courier New" panose="02070309020205020404" pitchFamily="49" charset="0"/>
              <a:buChar char="o"/>
            </a:pPr>
            <a:r>
              <a:rPr lang="ar-IQ" sz="2400" dirty="0">
                <a:latin typeface="Sakkal Majalla" panose="02000000000000000000" pitchFamily="2" charset="-78"/>
                <a:cs typeface="Sakkal Majalla" panose="02000000000000000000" pitchFamily="2" charset="-78"/>
              </a:rPr>
              <a:t> يطبيق النظام المحاسبي الموحد على الوحدات الإقتصادية الإنتاجية بإعتبارها أن نفقاتها توزع على التشكيلات  التابعة لها.</a:t>
            </a:r>
          </a:p>
          <a:p>
            <a:pPr algn="r" rtl="1">
              <a:buFont typeface="Courier New" panose="02070309020205020404" pitchFamily="49" charset="0"/>
              <a:buChar char="o"/>
            </a:pPr>
            <a:r>
              <a:rPr lang="ar-IQ" sz="2400" dirty="0">
                <a:latin typeface="Sakkal Majalla" panose="02000000000000000000" pitchFamily="2" charset="-78"/>
                <a:cs typeface="Sakkal Majalla" panose="02000000000000000000" pitchFamily="2" charset="-78"/>
              </a:rPr>
              <a:t> يطبيق النظام على جميع مراكز التدريب التي تعمل لصالح الجهات الإنتجية بإعتبارها أن نفقات هذه المراكز توزع على المنشأت الإنتاجية المستفيدة منها.</a:t>
            </a:r>
          </a:p>
          <a:p>
            <a:pPr algn="r" rtl="1">
              <a:buFont typeface="Courier New" panose="02070309020205020404" pitchFamily="49" charset="0"/>
              <a:buChar char="o"/>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3629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808383"/>
          </a:xfrm>
        </p:spPr>
        <p:txBody>
          <a:bodyPr/>
          <a:lstStyle/>
          <a:p>
            <a:pPr algn="r" rtl="1"/>
            <a:r>
              <a:rPr lang="ar-IQ" dirty="0">
                <a:latin typeface="Simplified Arabic" panose="02020603050405020304" pitchFamily="18" charset="-78"/>
                <a:cs typeface="Simplified Arabic" panose="02020603050405020304" pitchFamily="18" charset="-78"/>
              </a:rPr>
              <a:t>التحديث في النظام المحاسبي الموحد</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marL="0" indent="0" algn="just" rtl="1">
              <a:buNone/>
            </a:pPr>
            <a:r>
              <a:rPr lang="ar-IQ" sz="2400" dirty="0">
                <a:latin typeface="Sakkal Majalla" panose="02000000000000000000" pitchFamily="2" charset="-78"/>
                <a:cs typeface="Sakkal Majalla" panose="02000000000000000000" pitchFamily="2" charset="-78"/>
              </a:rPr>
              <a:t>مضى على إصدار النظام المحاسبي الموحد (25) عاماً، وكان ملبياً لإحتياجات الوضع الإقتصادي والمحاسبي في مرحلة الثمانيات والتسعينات من القرن العشرون، وقد شهد العالم والعراق تغيرات كبيرة في العقد الأول الواحد والعشرون، المتمثلة بالإنفتاح الإقتصادي والإستثمار الأجنبي، وإصدار بعض التشريعات الخاصة لعدد من المؤسسات الحكومية مثل (البنك المركزي العراقي والمصارف وشركات التأمين وسوق العراق للأوراق المالية) التي ألزمت تطبيق معايير المحاسبة الدولية، كل هذا إستدعى تحديث النظام المحاسبي الموحد ليلبي إحتياجات المرحلة الراهنة والمستقبلية.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8037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1113762"/>
          </a:xfrm>
        </p:spPr>
        <p:txBody>
          <a:bodyPr/>
          <a:lstStyle/>
          <a:p>
            <a:pPr algn="r" rtl="1"/>
            <a:r>
              <a:rPr lang="ar-IQ" dirty="0">
                <a:latin typeface="Sakkal Majalla" panose="02000000000000000000" pitchFamily="2" charset="-78"/>
                <a:cs typeface="Sakkal Majalla" panose="02000000000000000000" pitchFamily="2" charset="-78"/>
              </a:rPr>
              <a:t>نطاق تطبيق النظام المحاسبي الموحد</a:t>
            </a:r>
            <a:endParaRPr lang="en-US" dirty="0"/>
          </a:p>
        </p:txBody>
      </p:sp>
      <p:sp>
        <p:nvSpPr>
          <p:cNvPr id="3" name="Content Placeholder 2"/>
          <p:cNvSpPr>
            <a:spLocks noGrp="1"/>
          </p:cNvSpPr>
          <p:nvPr>
            <p:ph idx="1"/>
          </p:nvPr>
        </p:nvSpPr>
        <p:spPr>
          <a:xfrm>
            <a:off x="1422400" y="2160589"/>
            <a:ext cx="7851602" cy="3880773"/>
          </a:xfrm>
        </p:spPr>
        <p:txBody>
          <a:bodyPr>
            <a:normAutofit/>
          </a:bodyPr>
          <a:lstStyle/>
          <a:p>
            <a:pPr algn="r" rtl="1">
              <a:buFont typeface="Courier New" panose="02070309020205020404" pitchFamily="49" charset="0"/>
              <a:buChar char="o"/>
            </a:pPr>
            <a:r>
              <a:rPr lang="ar-IQ" sz="2400" dirty="0">
                <a:latin typeface="Sakkal Majalla" panose="02000000000000000000" pitchFamily="2" charset="-78"/>
                <a:cs typeface="Sakkal Majalla" panose="02000000000000000000" pitchFamily="2" charset="-78"/>
              </a:rPr>
              <a:t> يشمل تطبيق النظام منشآت دور النشر والطباعة والتوزيع بغض النظر عن حجم الدعم والإعانات التي تستلمها من الدولة بإعتبارها منشآت إنتاجية ينطبق عليها المفهوم الوارد أعلاه.</a:t>
            </a:r>
          </a:p>
          <a:p>
            <a:pPr algn="r" rtl="1">
              <a:buFont typeface="Courier New" panose="02070309020205020404" pitchFamily="49" charset="0"/>
              <a:buChar char="o"/>
            </a:pPr>
            <a:r>
              <a:rPr lang="ar-IQ" sz="2400" dirty="0">
                <a:latin typeface="Sakkal Majalla" panose="02000000000000000000" pitchFamily="2" charset="-78"/>
                <a:cs typeface="Sakkal Majalla" panose="02000000000000000000" pitchFamily="2" charset="-78"/>
              </a:rPr>
              <a:t> تعتبر جميع مؤسسات ومنشآت القطاع العام التي تمارس أعمال التشيد والمراكز الإستشارية والمختبرية المتعلقة بها مشمولة بتطبيق النظام المحاسبي الموحد بإعتبارها من الجهات التي يفترض بها التعامل على أسس إقتصادية.</a:t>
            </a:r>
          </a:p>
          <a:p>
            <a:pPr algn="r" rtl="1">
              <a:buFont typeface="Courier New" panose="02070309020205020404" pitchFamily="49" charset="0"/>
              <a:buChar char="o"/>
            </a:pPr>
            <a:r>
              <a:rPr lang="ar-IQ" sz="2400" dirty="0">
                <a:latin typeface="Sakkal Majalla" panose="02000000000000000000" pitchFamily="2" charset="-78"/>
                <a:cs typeface="Sakkal Majalla" panose="02000000000000000000" pitchFamily="2" charset="-78"/>
              </a:rPr>
              <a:t> يطبق النظام على كافة منشآت القطاع العام السياحية بإعتبارها من المنشأت الإنتاجية التي تتعامل على أسس إقتصادية.</a:t>
            </a:r>
          </a:p>
        </p:txBody>
      </p:sp>
    </p:spTree>
    <p:extLst>
      <p:ext uri="{BB962C8B-B14F-4D97-AF65-F5344CB8AC3E}">
        <p14:creationId xmlns:p14="http://schemas.microsoft.com/office/powerpoint/2010/main" val="839828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17600"/>
            <a:ext cx="8596668" cy="812800"/>
          </a:xfrm>
        </p:spPr>
        <p:txBody>
          <a:bodyPr/>
          <a:lstStyle/>
          <a:p>
            <a:pPr algn="r" rtl="1"/>
            <a:r>
              <a:rPr lang="ar-IQ" dirty="0">
                <a:latin typeface="Sakkal Majalla" panose="02000000000000000000" pitchFamily="2" charset="-78"/>
                <a:cs typeface="Sakkal Majalla" panose="02000000000000000000" pitchFamily="2" charset="-78"/>
              </a:rPr>
              <a:t>نطاق تطبيق النظام المحاسبي الموحد</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ب. يشمل تطبيق النظام جميع الجمعيات التعاونية.</a:t>
            </a:r>
          </a:p>
          <a:p>
            <a:pPr marL="0" indent="0" algn="r" rtl="1">
              <a:buNone/>
            </a:pPr>
            <a:r>
              <a:rPr lang="ar-IQ" sz="2400" dirty="0">
                <a:latin typeface="Sakkal Majalla" panose="02000000000000000000" pitchFamily="2" charset="-78"/>
                <a:cs typeface="Sakkal Majalla" panose="02000000000000000000" pitchFamily="2" charset="-78"/>
              </a:rPr>
              <a:t>ج. يطبق النظام المحاسبي الموحد على جميع شركات القطاع المختلط.</a:t>
            </a:r>
          </a:p>
          <a:p>
            <a:pPr marL="0" indent="0" algn="r" rtl="1">
              <a:buNone/>
            </a:pPr>
            <a:r>
              <a:rPr lang="ar-IQ" sz="2400" dirty="0">
                <a:latin typeface="Sakkal Majalla" panose="02000000000000000000" pitchFamily="2" charset="-78"/>
                <a:cs typeface="Sakkal Majalla" panose="02000000000000000000" pitchFamily="2" charset="-78"/>
              </a:rPr>
              <a:t>د. تستثنى من تطبيق النظام المحاسبي الموحد الجهات الآتية:</a:t>
            </a:r>
          </a:p>
          <a:p>
            <a:pPr algn="r" rtl="1"/>
            <a:r>
              <a:rPr lang="ar-IQ" sz="2400" dirty="0">
                <a:latin typeface="Sakkal Majalla" panose="02000000000000000000" pitchFamily="2" charset="-78"/>
                <a:cs typeface="Sakkal Majalla" panose="02000000000000000000" pitchFamily="2" charset="-78"/>
              </a:rPr>
              <a:t> الوزارات والدوائر التي تعتبر موازنتها جزءاً من موازنة الدول الإعتيادية.</a:t>
            </a:r>
          </a:p>
          <a:p>
            <a:pPr algn="r" rtl="1"/>
            <a:r>
              <a:rPr lang="ar-IQ" sz="2400" dirty="0">
                <a:latin typeface="Sakkal Majalla" panose="02000000000000000000" pitchFamily="2" charset="-78"/>
                <a:cs typeface="Sakkal Majalla" panose="02000000000000000000" pitchFamily="2" charset="-78"/>
              </a:rPr>
              <a:t> المصارف.</a:t>
            </a:r>
          </a:p>
          <a:p>
            <a:pPr algn="r" rtl="1"/>
            <a:r>
              <a:rPr lang="ar-IQ" sz="2400" dirty="0">
                <a:latin typeface="Sakkal Majalla" panose="02000000000000000000" pitchFamily="2" charset="-78"/>
                <a:cs typeface="Sakkal Majalla" panose="02000000000000000000" pitchFamily="2" charset="-78"/>
              </a:rPr>
              <a:t> شركات التأمين.</a:t>
            </a:r>
          </a:p>
          <a:p>
            <a:pPr algn="r" rtl="1"/>
            <a:endParaRPr lang="ar-IQ"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31661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514"/>
            <a:ext cx="8596668" cy="899886"/>
          </a:xfrm>
        </p:spPr>
        <p:txBody>
          <a:bodyPr/>
          <a:lstStyle/>
          <a:p>
            <a:pPr algn="r" rtl="1"/>
            <a:r>
              <a:rPr lang="ar-IQ" dirty="0">
                <a:latin typeface="Sakkal Majalla" panose="02000000000000000000" pitchFamily="2" charset="-78"/>
                <a:cs typeface="Sakkal Majalla" panose="02000000000000000000" pitchFamily="2" charset="-78"/>
              </a:rPr>
              <a:t>الإطار العام لدليل الحسابات</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885371" y="2191657"/>
            <a:ext cx="8388631" cy="3849705"/>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يقصد بالدليل المحاسبي الهيكل العام للحسابات التي تفي بكافة إحتياجات الوحدات الإقتصادية اللازمة بتطبيق النظام المحاسبي الموحد.</a:t>
            </a:r>
          </a:p>
          <a:p>
            <a:pPr marL="0" indent="0" algn="r" rtl="1">
              <a:buNone/>
            </a:pPr>
            <a:r>
              <a:rPr lang="ar-IQ" sz="2400" dirty="0">
                <a:latin typeface="Sakkal Majalla" panose="02000000000000000000" pitchFamily="2" charset="-78"/>
                <a:cs typeface="Sakkal Majalla" panose="02000000000000000000" pitchFamily="2" charset="-78"/>
              </a:rPr>
              <a:t>وقد إتبعت طريقة الترميز الرقمي العشري للحسابات، حيث أعطي لكل حسابات الدليل رقم خاص به يميزة عن باقي الحسابات وتم تقسيم حسابات الدليل المحاسبي إلى حسابات تتعلق بتحديد المركز المالي للوحدة وهي حسابات الموجودات والمطلوبات وإلى حسابات النتيجة المتمثلة بحسابات المصاريف والإيرادات، وهذه الحسابات الأربعة الإجمالية خصصت لها الأرقام من ( 1-4) وكما يلي:</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80560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59542"/>
            <a:ext cx="8596668" cy="870857"/>
          </a:xfrm>
        </p:spPr>
        <p:txBody>
          <a:bodyPr/>
          <a:lstStyle/>
          <a:p>
            <a:pPr algn="r" rtl="1"/>
            <a:r>
              <a:rPr lang="ar-IQ" dirty="0">
                <a:latin typeface="Sakkal Majalla" panose="02000000000000000000" pitchFamily="2" charset="-78"/>
                <a:cs typeface="Sakkal Majalla" panose="02000000000000000000" pitchFamily="2" charset="-78"/>
              </a:rPr>
              <a:t>الإطار العام لدليل الحسابات</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حسابات الموجودات رقم الحساب (1) </a:t>
            </a:r>
          </a:p>
          <a:p>
            <a:pPr marL="0" indent="0" algn="r" rtl="1">
              <a:buNone/>
            </a:pPr>
            <a:r>
              <a:rPr lang="ar-IQ" sz="2400" dirty="0">
                <a:latin typeface="Sakkal Majalla" panose="02000000000000000000" pitchFamily="2" charset="-78"/>
                <a:cs typeface="Sakkal Majalla" panose="02000000000000000000" pitchFamily="2" charset="-78"/>
              </a:rPr>
              <a:t>حسابات المطلوبات رقم الحساب (2)</a:t>
            </a:r>
          </a:p>
          <a:p>
            <a:pPr marL="0" indent="0" algn="r" rtl="1">
              <a:buNone/>
            </a:pPr>
            <a:r>
              <a:rPr lang="ar-IQ" sz="2400" dirty="0">
                <a:latin typeface="Sakkal Majalla" panose="02000000000000000000" pitchFamily="2" charset="-78"/>
                <a:cs typeface="Sakkal Majalla" panose="02000000000000000000" pitchFamily="2" charset="-78"/>
              </a:rPr>
              <a:t>حسابات المصروفات رقم الحساب (3)</a:t>
            </a:r>
          </a:p>
          <a:p>
            <a:pPr marL="0" indent="0" algn="r" rtl="1">
              <a:buNone/>
            </a:pPr>
            <a:r>
              <a:rPr lang="ar-IQ" sz="2400" dirty="0">
                <a:latin typeface="Sakkal Majalla" panose="02000000000000000000" pitchFamily="2" charset="-78"/>
                <a:cs typeface="Sakkal Majalla" panose="02000000000000000000" pitchFamily="2" charset="-78"/>
              </a:rPr>
              <a:t>حسابات الإيرادات رقم الحساب (4)</a:t>
            </a:r>
          </a:p>
          <a:p>
            <a:pPr marL="0" indent="0" algn="r" rtl="1">
              <a:buNone/>
            </a:pPr>
            <a:r>
              <a:rPr lang="ar-IQ" sz="2400" dirty="0">
                <a:latin typeface="Sakkal Majalla" panose="02000000000000000000" pitchFamily="2" charset="-78"/>
                <a:cs typeface="Sakkal Majalla" panose="02000000000000000000" pitchFamily="2" charset="-78"/>
              </a:rPr>
              <a:t>إن كل حساب من هذه الحسابات الإجمالية يتحلل إلى ثلاث مستويات من الحسابات الفرعية كحد أدنى، ويمكن أن يتحلل إلى حد ستةمستويات من الحسابات الفرعية كحد أقصى، وذلك حسب طبيعة الحساب.</a:t>
            </a:r>
          </a:p>
          <a:p>
            <a:pPr marL="0" indent="0" algn="r" rtl="1">
              <a:buNone/>
            </a:pPr>
            <a:endParaRPr lang="en-US" sz="2400" dirty="0"/>
          </a:p>
        </p:txBody>
      </p:sp>
    </p:spTree>
    <p:extLst>
      <p:ext uri="{BB962C8B-B14F-4D97-AF65-F5344CB8AC3E}">
        <p14:creationId xmlns:p14="http://schemas.microsoft.com/office/powerpoint/2010/main" val="2582147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38627"/>
            <a:ext cx="8596668" cy="841829"/>
          </a:xfrm>
        </p:spPr>
        <p:txBody>
          <a:bodyPr/>
          <a:lstStyle/>
          <a:p>
            <a:pPr algn="r" rtl="1"/>
            <a:r>
              <a:rPr lang="ar-IQ" dirty="0">
                <a:latin typeface="Sakkal Majalla" panose="02000000000000000000" pitchFamily="2" charset="-78"/>
                <a:cs typeface="Sakkal Majalla" panose="02000000000000000000" pitchFamily="2" charset="-78"/>
              </a:rPr>
              <a:t>مزايا إستخدام دليل الحسابات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1623560"/>
            <a:ext cx="8596668" cy="3880773"/>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تتمثل أهم مزايا إستخدام دليل الحسابات  كالأتي:</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تسهيل التعريف على الحسابات المالية عند الرغبة في الحصول على معلومات معينة من هذه الحسابات.</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تسهيل مهمة المحاسب في إعداد البيانات وتقديم المعلومات التي تطلبها الإدارة.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تحديد الإطار العام للنظام المحاسبي في المشروع حيث يبين ويحدد الدليل نوعية البيانات التي يمكن إستخداجها من السجلات المحاسبة المختلفة.</a:t>
            </a:r>
          </a:p>
          <a:p>
            <a:pPr marL="457200" indent="-457200" algn="r" rtl="1">
              <a:buFont typeface="Arial"/>
              <a:buAutoNum type="arabicPeriod"/>
            </a:pPr>
            <a:r>
              <a:rPr lang="ar-IQ" sz="2400" dirty="0">
                <a:latin typeface="Sakkal Majalla" panose="02000000000000000000" pitchFamily="2" charset="-78"/>
                <a:cs typeface="Sakkal Majalla" panose="02000000000000000000" pitchFamily="2" charset="-78"/>
              </a:rPr>
              <a:t>تسهيل مهمة  تدريب المحاسبين الذين سيوكل لهم مهمة إستخدام النظام المحاسبي.</a:t>
            </a:r>
          </a:p>
          <a:p>
            <a:pPr marL="457200" indent="-457200" algn="r" rtl="1">
              <a:buFont typeface="Arial"/>
              <a:buAutoNum type="arabicPeriod"/>
            </a:pPr>
            <a:r>
              <a:rPr lang="ar-IQ" sz="2400" dirty="0">
                <a:latin typeface="Sakkal Majalla" panose="02000000000000000000" pitchFamily="2" charset="-78"/>
                <a:cs typeface="Sakkal Majalla" panose="02000000000000000000" pitchFamily="2" charset="-78"/>
              </a:rPr>
              <a:t> تقديم تصور مبسط وعام وشامل عن الإطار الذي تعمل من خلاله  الوحدة حيث يتابع دليل الحسابات نشاط المشروع من لحظة بدء الإنتاج ومن لحظة بيعه.</a:t>
            </a:r>
          </a:p>
          <a:p>
            <a:pPr marL="457200" indent="-457200" algn="r" rtl="1">
              <a:buFont typeface="Arial"/>
              <a:buAutoNum type="arabicPeriod"/>
            </a:pPr>
            <a:r>
              <a:rPr lang="ar-IQ" sz="2400" dirty="0">
                <a:latin typeface="Sakkal Majalla" panose="02000000000000000000" pitchFamily="2" charset="-78"/>
                <a:cs typeface="Sakkal Majalla" panose="02000000000000000000" pitchFamily="2" charset="-78"/>
              </a:rPr>
              <a:t> يشجع على إستخدام نظم الحاسبة الألكترونية في الوحدة نظراً لإعتماد هذه النظم على أرقام الحسابات الموضحة في دليل الحسابات.</a:t>
            </a:r>
          </a:p>
          <a:p>
            <a:pPr marL="457200" indent="-457200" algn="r" rtl="1">
              <a:buAutoNum type="arabicPeriod"/>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61372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856343"/>
          </a:xfrm>
        </p:spPr>
        <p:txBody>
          <a:bodyPr/>
          <a:lstStyle/>
          <a:p>
            <a:pPr algn="r" rtl="1"/>
            <a:r>
              <a:rPr lang="ar-IQ" dirty="0">
                <a:latin typeface="Sakkal Majalla" panose="02000000000000000000" pitchFamily="2" charset="-78"/>
                <a:cs typeface="Sakkal Majalla" panose="02000000000000000000" pitchFamily="2" charset="-78"/>
              </a:rPr>
              <a:t>أهداف القوائم المالية</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909563" y="1672981"/>
            <a:ext cx="8596668"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تُعد القوائم المالية من الوسائل الأساسية التي يمكن من خلالها توصيل المعلومات المالية للأطراف الخارجية، وهذه القوائم تقدم تاريخاً مستمراً ومعبراً عنه بوحدات نقدية، ويمكن تحديد أهم أهداف القوائم المالية بالآتي:</a:t>
            </a:r>
          </a:p>
          <a:p>
            <a:pPr marL="0" indent="0" algn="r" rtl="1">
              <a:buNone/>
            </a:pPr>
            <a:r>
              <a:rPr lang="ar-IQ" sz="2400" dirty="0">
                <a:latin typeface="Sakkal Majalla" panose="02000000000000000000" pitchFamily="2" charset="-78"/>
                <a:cs typeface="Sakkal Majalla" panose="02000000000000000000" pitchFamily="2" charset="-78"/>
              </a:rPr>
              <a:t>أ. توفير معلومات عن موارد الوحدة والمطالبات المرتبة على هذه الموارد والتغيرا ت في كل منها.</a:t>
            </a:r>
          </a:p>
          <a:p>
            <a:pPr marL="0" indent="0" algn="r" rtl="1">
              <a:buNone/>
            </a:pPr>
            <a:r>
              <a:rPr lang="ar-IQ" sz="2400" dirty="0">
                <a:latin typeface="Sakkal Majalla" panose="02000000000000000000" pitchFamily="2" charset="-78"/>
                <a:cs typeface="Sakkal Majalla" panose="02000000000000000000" pitchFamily="2" charset="-78"/>
              </a:rPr>
              <a:t>ب. توفير معلومات عن تقدير النفقات النقدية المتوقعة والحالية.</a:t>
            </a:r>
          </a:p>
          <a:p>
            <a:pPr marL="0" indent="0" algn="r" rtl="1">
              <a:buNone/>
            </a:pPr>
            <a:r>
              <a:rPr lang="ar-IQ" sz="2400" dirty="0">
                <a:latin typeface="Sakkal Majalla" panose="02000000000000000000" pitchFamily="2" charset="-78"/>
                <a:cs typeface="Sakkal Majalla" panose="02000000000000000000" pitchFamily="2" charset="-78"/>
              </a:rPr>
              <a:t>ج. توفير المعلومات المفيدة لقرارات الإستثمار والإئتمان، وتتضمن تفاصيل عن الميزانية العامة وحساب الأرباح والخسائر وكشف التدفقات النقدية والكشوفات التحليلية المرفقة بتلك القوائم  التي تساهم في الإفصاح عن نشاط متكامل وواضح.</a:t>
            </a:r>
          </a:p>
        </p:txBody>
      </p:sp>
    </p:spTree>
    <p:extLst>
      <p:ext uri="{BB962C8B-B14F-4D97-AF65-F5344CB8AC3E}">
        <p14:creationId xmlns:p14="http://schemas.microsoft.com/office/powerpoint/2010/main" val="2797669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57942"/>
            <a:ext cx="8596668" cy="972457"/>
          </a:xfrm>
        </p:spPr>
        <p:txBody>
          <a:bodyPr/>
          <a:lstStyle/>
          <a:p>
            <a:pPr algn="r"/>
            <a:r>
              <a:rPr lang="ar-IQ" dirty="0">
                <a:latin typeface="Sakkal Majalla" panose="02000000000000000000" pitchFamily="2" charset="-78"/>
                <a:cs typeface="Sakkal Majalla" panose="02000000000000000000" pitchFamily="2" charset="-78"/>
              </a:rPr>
              <a:t>الإطار العام للنظام المحاسبي الموحد</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3889829" y="1930399"/>
            <a:ext cx="5384173"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في هذا الجزء سوف نستعرض كل من </a:t>
            </a:r>
          </a:p>
          <a:p>
            <a:pPr marL="0" indent="0" algn="r" rtl="1">
              <a:buNone/>
            </a:pPr>
            <a:r>
              <a:rPr lang="ar-IQ" sz="2400" dirty="0">
                <a:latin typeface="Sakkal Majalla" panose="02000000000000000000" pitchFamily="2" charset="-78"/>
                <a:cs typeface="Sakkal Majalla" panose="02000000000000000000" pitchFamily="2" charset="-78"/>
              </a:rPr>
              <a:t>- الحسابات الإجمالية.</a:t>
            </a:r>
          </a:p>
          <a:p>
            <a:pPr marL="0" indent="0" algn="r" rtl="1">
              <a:buNone/>
            </a:pPr>
            <a:r>
              <a:rPr lang="ar-IQ" sz="2400" dirty="0">
                <a:latin typeface="Sakkal Majalla" panose="02000000000000000000" pitchFamily="2" charset="-78"/>
                <a:cs typeface="Sakkal Majalla" panose="02000000000000000000" pitchFamily="2" charset="-78"/>
              </a:rPr>
              <a:t>- حسابات الميزانية.</a:t>
            </a:r>
          </a:p>
          <a:p>
            <a:pPr marL="0" indent="0" algn="r" rtl="1">
              <a:buNone/>
            </a:pPr>
            <a:r>
              <a:rPr lang="ar-IQ" sz="2400" dirty="0">
                <a:latin typeface="Sakkal Majalla" panose="02000000000000000000" pitchFamily="2" charset="-78"/>
                <a:cs typeface="Sakkal Majalla" panose="02000000000000000000" pitchFamily="2" charset="-78"/>
              </a:rPr>
              <a:t>- حسابات النتيجة.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37502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2114"/>
            <a:ext cx="8596668" cy="798286"/>
          </a:xfrm>
        </p:spPr>
        <p:txBody>
          <a:bodyPr/>
          <a:lstStyle/>
          <a:p>
            <a:pPr algn="r" rtl="1"/>
            <a:r>
              <a:rPr lang="ar-IQ" dirty="0">
                <a:latin typeface="Sakkal Majalla" panose="02000000000000000000" pitchFamily="2" charset="-78"/>
                <a:cs typeface="Sakkal Majalla" panose="02000000000000000000" pitchFamily="2" charset="-78"/>
              </a:rPr>
              <a:t>الحسابات الإجمالية </a:t>
            </a:r>
            <a:endParaRPr lang="en-US" dirty="0">
              <a:latin typeface="Sakkal Majalla" panose="02000000000000000000" pitchFamily="2" charset="-78"/>
              <a:cs typeface="Sakkal Majalla" panose="02000000000000000000" pitchFamily="2" charset="-78"/>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872033004"/>
              </p:ext>
            </p:extLst>
          </p:nvPr>
        </p:nvGraphicFramePr>
        <p:xfrm>
          <a:off x="677863" y="2160588"/>
          <a:ext cx="8596312" cy="3708400"/>
        </p:xfrm>
        <a:graphic>
          <a:graphicData uri="http://schemas.openxmlformats.org/drawingml/2006/table">
            <a:tbl>
              <a:tblPr firstRow="1" bandRow="1">
                <a:tableStyleId>{5C22544A-7EE6-4342-B048-85BDC9FD1C3A}</a:tableStyleId>
              </a:tblPr>
              <a:tblGrid>
                <a:gridCol w="5847258">
                  <a:extLst>
                    <a:ext uri="{9D8B030D-6E8A-4147-A177-3AD203B41FA5}">
                      <a16:colId xmlns:a16="http://schemas.microsoft.com/office/drawing/2014/main" val="20000"/>
                    </a:ext>
                  </a:extLst>
                </a:gridCol>
                <a:gridCol w="2749054">
                  <a:extLst>
                    <a:ext uri="{9D8B030D-6E8A-4147-A177-3AD203B41FA5}">
                      <a16:colId xmlns:a16="http://schemas.microsoft.com/office/drawing/2014/main" val="20001"/>
                    </a:ext>
                  </a:extLst>
                </a:gridCol>
              </a:tblGrid>
              <a:tr h="370840">
                <a:tc>
                  <a:txBody>
                    <a:bodyPr/>
                    <a:lstStyle/>
                    <a:p>
                      <a:pPr algn="r"/>
                      <a:r>
                        <a:rPr lang="ar-IQ" dirty="0"/>
                        <a:t>أسم الحساب الإجمالي</a:t>
                      </a:r>
                      <a:endParaRPr lang="en-US" dirty="0"/>
                    </a:p>
                  </a:txBody>
                  <a:tcPr marL="81870" marR="81870"/>
                </a:tc>
                <a:tc>
                  <a:txBody>
                    <a:bodyPr/>
                    <a:lstStyle/>
                    <a:p>
                      <a:pPr algn="ctr" rtl="1"/>
                      <a:r>
                        <a:rPr lang="ar-IQ" dirty="0"/>
                        <a:t>رقم الحساب الإجمالي</a:t>
                      </a:r>
                      <a:endParaRPr lang="en-US" dirty="0"/>
                    </a:p>
                  </a:txBody>
                  <a:tcPr marL="81870" marR="81870"/>
                </a:tc>
                <a:extLst>
                  <a:ext uri="{0D108BD9-81ED-4DB2-BD59-A6C34878D82A}">
                    <a16:rowId xmlns:a16="http://schemas.microsoft.com/office/drawing/2014/main" val="10000"/>
                  </a:ext>
                </a:extLst>
              </a:tr>
              <a:tr h="370840">
                <a:tc>
                  <a:txBody>
                    <a:bodyPr/>
                    <a:lstStyle/>
                    <a:p>
                      <a:pPr algn="r"/>
                      <a:r>
                        <a:rPr lang="ar-IQ" dirty="0"/>
                        <a:t>الموجودات </a:t>
                      </a:r>
                      <a:endParaRPr lang="en-US" dirty="0"/>
                    </a:p>
                  </a:txBody>
                  <a:tcPr marL="81870" marR="81870"/>
                </a:tc>
                <a:tc>
                  <a:txBody>
                    <a:bodyPr/>
                    <a:lstStyle/>
                    <a:p>
                      <a:pPr algn="ctr"/>
                      <a:r>
                        <a:rPr lang="ar-IQ" dirty="0"/>
                        <a:t>1</a:t>
                      </a:r>
                      <a:endParaRPr lang="en-US" dirty="0"/>
                    </a:p>
                  </a:txBody>
                  <a:tcPr marL="81870" marR="81870"/>
                </a:tc>
                <a:extLst>
                  <a:ext uri="{0D108BD9-81ED-4DB2-BD59-A6C34878D82A}">
                    <a16:rowId xmlns:a16="http://schemas.microsoft.com/office/drawing/2014/main" val="10001"/>
                  </a:ext>
                </a:extLst>
              </a:tr>
              <a:tr h="370840">
                <a:tc>
                  <a:txBody>
                    <a:bodyPr/>
                    <a:lstStyle/>
                    <a:p>
                      <a:pPr algn="r"/>
                      <a:r>
                        <a:rPr lang="ar-IQ" dirty="0"/>
                        <a:t>المطلوبات</a:t>
                      </a:r>
                      <a:endParaRPr lang="en-US" dirty="0"/>
                    </a:p>
                  </a:txBody>
                  <a:tcPr marL="81870" marR="81870"/>
                </a:tc>
                <a:tc>
                  <a:txBody>
                    <a:bodyPr/>
                    <a:lstStyle/>
                    <a:p>
                      <a:pPr algn="ctr"/>
                      <a:r>
                        <a:rPr lang="ar-IQ" dirty="0"/>
                        <a:t>2</a:t>
                      </a:r>
                      <a:endParaRPr lang="en-US" dirty="0"/>
                    </a:p>
                  </a:txBody>
                  <a:tcPr marL="81870" marR="81870"/>
                </a:tc>
                <a:extLst>
                  <a:ext uri="{0D108BD9-81ED-4DB2-BD59-A6C34878D82A}">
                    <a16:rowId xmlns:a16="http://schemas.microsoft.com/office/drawing/2014/main" val="10002"/>
                  </a:ext>
                </a:extLst>
              </a:tr>
              <a:tr h="370840">
                <a:tc>
                  <a:txBody>
                    <a:bodyPr/>
                    <a:lstStyle/>
                    <a:p>
                      <a:pPr algn="r"/>
                      <a:r>
                        <a:rPr lang="ar-IQ" dirty="0"/>
                        <a:t>الإستخدامات </a:t>
                      </a:r>
                      <a:endParaRPr lang="en-US" dirty="0"/>
                    </a:p>
                  </a:txBody>
                  <a:tcPr marL="81870" marR="81870"/>
                </a:tc>
                <a:tc>
                  <a:txBody>
                    <a:bodyPr/>
                    <a:lstStyle/>
                    <a:p>
                      <a:pPr algn="ctr"/>
                      <a:r>
                        <a:rPr lang="ar-IQ" dirty="0"/>
                        <a:t>3</a:t>
                      </a:r>
                      <a:endParaRPr lang="en-US" dirty="0"/>
                    </a:p>
                  </a:txBody>
                  <a:tcPr marL="81870" marR="81870"/>
                </a:tc>
                <a:extLst>
                  <a:ext uri="{0D108BD9-81ED-4DB2-BD59-A6C34878D82A}">
                    <a16:rowId xmlns:a16="http://schemas.microsoft.com/office/drawing/2014/main" val="10003"/>
                  </a:ext>
                </a:extLst>
              </a:tr>
              <a:tr h="370840">
                <a:tc>
                  <a:txBody>
                    <a:bodyPr/>
                    <a:lstStyle/>
                    <a:p>
                      <a:pPr algn="r"/>
                      <a:r>
                        <a:rPr lang="ar-IQ" dirty="0"/>
                        <a:t>الموارد</a:t>
                      </a:r>
                      <a:endParaRPr lang="en-US" dirty="0"/>
                    </a:p>
                  </a:txBody>
                  <a:tcPr marL="81870" marR="81870"/>
                </a:tc>
                <a:tc>
                  <a:txBody>
                    <a:bodyPr/>
                    <a:lstStyle/>
                    <a:p>
                      <a:pPr algn="ctr"/>
                      <a:r>
                        <a:rPr lang="ar-IQ" dirty="0"/>
                        <a:t>4</a:t>
                      </a:r>
                      <a:endParaRPr lang="en-US" dirty="0"/>
                    </a:p>
                  </a:txBody>
                  <a:tcPr marL="81870" marR="81870"/>
                </a:tc>
                <a:extLst>
                  <a:ext uri="{0D108BD9-81ED-4DB2-BD59-A6C34878D82A}">
                    <a16:rowId xmlns:a16="http://schemas.microsoft.com/office/drawing/2014/main" val="10004"/>
                  </a:ext>
                </a:extLst>
              </a:tr>
              <a:tr h="370840">
                <a:tc>
                  <a:txBody>
                    <a:bodyPr/>
                    <a:lstStyle/>
                    <a:p>
                      <a:pPr algn="r"/>
                      <a:r>
                        <a:rPr lang="ar-IQ" dirty="0"/>
                        <a:t>مراقبة مراكز الإنتاج</a:t>
                      </a:r>
                      <a:r>
                        <a:rPr lang="ar-IQ" baseline="0" dirty="0"/>
                        <a:t> </a:t>
                      </a:r>
                      <a:endParaRPr lang="en-US" dirty="0"/>
                    </a:p>
                  </a:txBody>
                  <a:tcPr marL="81870" marR="81870"/>
                </a:tc>
                <a:tc>
                  <a:txBody>
                    <a:bodyPr/>
                    <a:lstStyle/>
                    <a:p>
                      <a:pPr algn="ctr"/>
                      <a:r>
                        <a:rPr lang="ar-IQ" dirty="0"/>
                        <a:t>5</a:t>
                      </a:r>
                      <a:endParaRPr lang="en-US" dirty="0"/>
                    </a:p>
                  </a:txBody>
                  <a:tcPr marL="81870" marR="81870"/>
                </a:tc>
                <a:extLst>
                  <a:ext uri="{0D108BD9-81ED-4DB2-BD59-A6C34878D82A}">
                    <a16:rowId xmlns:a16="http://schemas.microsoft.com/office/drawing/2014/main" val="10005"/>
                  </a:ext>
                </a:extLst>
              </a:tr>
              <a:tr h="370840">
                <a:tc>
                  <a:txBody>
                    <a:bodyPr/>
                    <a:lstStyle/>
                    <a:p>
                      <a:pPr algn="r"/>
                      <a:r>
                        <a:rPr lang="ar-IQ" dirty="0"/>
                        <a:t>مراقبة مراكز الخدمات الإنتاجية</a:t>
                      </a:r>
                      <a:endParaRPr lang="en-US" dirty="0"/>
                    </a:p>
                  </a:txBody>
                  <a:tcPr marL="81870" marR="81870"/>
                </a:tc>
                <a:tc>
                  <a:txBody>
                    <a:bodyPr/>
                    <a:lstStyle/>
                    <a:p>
                      <a:pPr algn="ctr"/>
                      <a:r>
                        <a:rPr lang="ar-IQ" dirty="0"/>
                        <a:t>6</a:t>
                      </a:r>
                      <a:endParaRPr lang="en-US" dirty="0"/>
                    </a:p>
                  </a:txBody>
                  <a:tcPr marL="81870" marR="81870"/>
                </a:tc>
                <a:extLst>
                  <a:ext uri="{0D108BD9-81ED-4DB2-BD59-A6C34878D82A}">
                    <a16:rowId xmlns:a16="http://schemas.microsoft.com/office/drawing/2014/main" val="10006"/>
                  </a:ext>
                </a:extLst>
              </a:tr>
              <a:tr h="370840">
                <a:tc>
                  <a:txBody>
                    <a:bodyPr/>
                    <a:lstStyle/>
                    <a:p>
                      <a:pPr algn="r"/>
                      <a:r>
                        <a:rPr lang="ar-IQ" dirty="0"/>
                        <a:t>مراقبة مراكز الخدمات التسويقية  </a:t>
                      </a:r>
                      <a:endParaRPr lang="en-US" dirty="0"/>
                    </a:p>
                  </a:txBody>
                  <a:tcPr marL="81870" marR="81870"/>
                </a:tc>
                <a:tc>
                  <a:txBody>
                    <a:bodyPr/>
                    <a:lstStyle/>
                    <a:p>
                      <a:pPr algn="ctr"/>
                      <a:r>
                        <a:rPr lang="ar-IQ" dirty="0"/>
                        <a:t>7</a:t>
                      </a:r>
                      <a:endParaRPr lang="en-US" dirty="0"/>
                    </a:p>
                  </a:txBody>
                  <a:tcPr marL="81870" marR="81870"/>
                </a:tc>
                <a:extLst>
                  <a:ext uri="{0D108BD9-81ED-4DB2-BD59-A6C34878D82A}">
                    <a16:rowId xmlns:a16="http://schemas.microsoft.com/office/drawing/2014/main" val="10007"/>
                  </a:ext>
                </a:extLst>
              </a:tr>
              <a:tr h="370840">
                <a:tc>
                  <a:txBody>
                    <a:bodyPr/>
                    <a:lstStyle/>
                    <a:p>
                      <a:pPr algn="r"/>
                      <a:r>
                        <a:rPr lang="ar-IQ" dirty="0"/>
                        <a:t>مراقبة مراكز الخدمات الإدارية  </a:t>
                      </a:r>
                      <a:endParaRPr lang="en-US" dirty="0"/>
                    </a:p>
                  </a:txBody>
                  <a:tcPr marL="81870" marR="81870"/>
                </a:tc>
                <a:tc>
                  <a:txBody>
                    <a:bodyPr/>
                    <a:lstStyle/>
                    <a:p>
                      <a:pPr algn="ctr"/>
                      <a:r>
                        <a:rPr lang="ar-IQ" dirty="0"/>
                        <a:t>8</a:t>
                      </a:r>
                      <a:endParaRPr lang="en-US" dirty="0"/>
                    </a:p>
                  </a:txBody>
                  <a:tcPr marL="81870" marR="81870"/>
                </a:tc>
                <a:extLst>
                  <a:ext uri="{0D108BD9-81ED-4DB2-BD59-A6C34878D82A}">
                    <a16:rowId xmlns:a16="http://schemas.microsoft.com/office/drawing/2014/main" val="10008"/>
                  </a:ext>
                </a:extLst>
              </a:tr>
              <a:tr h="370840">
                <a:tc>
                  <a:txBody>
                    <a:bodyPr/>
                    <a:lstStyle/>
                    <a:p>
                      <a:pPr algn="r"/>
                      <a:r>
                        <a:rPr lang="ar-IQ" dirty="0"/>
                        <a:t>مراقبة مراكز العمليات الرأسمالية </a:t>
                      </a:r>
                      <a:endParaRPr lang="en-US" dirty="0"/>
                    </a:p>
                  </a:txBody>
                  <a:tcPr marL="81870" marR="81870"/>
                </a:tc>
                <a:tc>
                  <a:txBody>
                    <a:bodyPr/>
                    <a:lstStyle/>
                    <a:p>
                      <a:pPr algn="ctr"/>
                      <a:r>
                        <a:rPr lang="ar-IQ" dirty="0"/>
                        <a:t>9</a:t>
                      </a:r>
                      <a:endParaRPr lang="en-US" dirty="0"/>
                    </a:p>
                  </a:txBody>
                  <a:tcPr marL="81870" marR="8187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3502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711" y="843280"/>
            <a:ext cx="8596668" cy="696686"/>
          </a:xfrm>
        </p:spPr>
        <p:txBody>
          <a:bodyPr/>
          <a:lstStyle/>
          <a:p>
            <a:pPr algn="r" rtl="1"/>
            <a:r>
              <a:rPr lang="ar-IQ" dirty="0">
                <a:latin typeface="Sakkal Majalla" panose="02000000000000000000" pitchFamily="2" charset="-78"/>
                <a:cs typeface="Sakkal Majalla" panose="02000000000000000000" pitchFamily="2" charset="-78"/>
              </a:rPr>
              <a:t>حسابات الميزانية</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157232"/>
              </p:ext>
            </p:extLst>
          </p:nvPr>
        </p:nvGraphicFramePr>
        <p:xfrm>
          <a:off x="1637979" y="1930400"/>
          <a:ext cx="7772400" cy="4084320"/>
        </p:xfrm>
        <a:graphic>
          <a:graphicData uri="http://schemas.openxmlformats.org/drawingml/2006/table">
            <a:tbl>
              <a:tblPr firstRow="1" bandRow="1">
                <a:tableStyleId>{5C22544A-7EE6-4342-B048-85BDC9FD1C3A}</a:tableStyleId>
              </a:tblPr>
              <a:tblGrid>
                <a:gridCol w="2743201">
                  <a:extLst>
                    <a:ext uri="{9D8B030D-6E8A-4147-A177-3AD203B41FA5}">
                      <a16:colId xmlns:a16="http://schemas.microsoft.com/office/drawing/2014/main" val="20000"/>
                    </a:ext>
                  </a:extLst>
                </a:gridCol>
                <a:gridCol w="902628">
                  <a:extLst>
                    <a:ext uri="{9D8B030D-6E8A-4147-A177-3AD203B41FA5}">
                      <a16:colId xmlns:a16="http://schemas.microsoft.com/office/drawing/2014/main" val="20001"/>
                    </a:ext>
                  </a:extLst>
                </a:gridCol>
                <a:gridCol w="3208543">
                  <a:extLst>
                    <a:ext uri="{9D8B030D-6E8A-4147-A177-3AD203B41FA5}">
                      <a16:colId xmlns:a16="http://schemas.microsoft.com/office/drawing/2014/main" val="20002"/>
                    </a:ext>
                  </a:extLst>
                </a:gridCol>
                <a:gridCol w="918028">
                  <a:extLst>
                    <a:ext uri="{9D8B030D-6E8A-4147-A177-3AD203B41FA5}">
                      <a16:colId xmlns:a16="http://schemas.microsoft.com/office/drawing/2014/main" val="20003"/>
                    </a:ext>
                  </a:extLst>
                </a:gridCol>
              </a:tblGrid>
              <a:tr h="5069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1600" dirty="0"/>
                        <a:t>أسم الحساب</a:t>
                      </a:r>
                      <a:endParaRPr lang="en-US" sz="1600" dirty="0"/>
                    </a:p>
                    <a:p>
                      <a:pPr algn="ct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1600" dirty="0"/>
                        <a:t>رقم الدليل</a:t>
                      </a:r>
                      <a:endParaRPr lang="en-US" sz="1600" dirty="0"/>
                    </a:p>
                    <a:p>
                      <a:pPr algn="ctr"/>
                      <a:endParaRPr lang="en-US" sz="1600" dirty="0"/>
                    </a:p>
                  </a:txBody>
                  <a:tcPr/>
                </a:tc>
                <a:tc>
                  <a:txBody>
                    <a:bodyPr/>
                    <a:lstStyle/>
                    <a:p>
                      <a:pPr algn="ctr"/>
                      <a:r>
                        <a:rPr lang="ar-IQ" sz="1600" dirty="0"/>
                        <a:t>أسم الحساب</a:t>
                      </a:r>
                      <a:endParaRPr lang="en-US" sz="1600" dirty="0"/>
                    </a:p>
                  </a:txBody>
                  <a:tcPr/>
                </a:tc>
                <a:tc>
                  <a:txBody>
                    <a:bodyPr/>
                    <a:lstStyle/>
                    <a:p>
                      <a:pPr algn="ctr"/>
                      <a:r>
                        <a:rPr lang="ar-IQ" sz="1600" dirty="0"/>
                        <a:t>رقم الدليل</a:t>
                      </a:r>
                      <a:endParaRPr lang="en-US" sz="1600" dirty="0"/>
                    </a:p>
                  </a:txBody>
                  <a:tcPr/>
                </a:tc>
                <a:extLst>
                  <a:ext uri="{0D108BD9-81ED-4DB2-BD59-A6C34878D82A}">
                    <a16:rowId xmlns:a16="http://schemas.microsoft.com/office/drawing/2014/main" val="10000"/>
                  </a:ext>
                </a:extLst>
              </a:tr>
              <a:tr h="293487">
                <a:tc>
                  <a:txBody>
                    <a:bodyPr/>
                    <a:lstStyle/>
                    <a:p>
                      <a:pPr algn="ctr"/>
                      <a:r>
                        <a:rPr lang="ar-IQ" sz="1600" dirty="0"/>
                        <a:t>المطلوبات</a:t>
                      </a:r>
                      <a:endParaRPr lang="en-US" sz="1600" dirty="0"/>
                    </a:p>
                  </a:txBody>
                  <a:tcPr/>
                </a:tc>
                <a:tc>
                  <a:txBody>
                    <a:bodyPr/>
                    <a:lstStyle/>
                    <a:p>
                      <a:pPr algn="ctr"/>
                      <a:r>
                        <a:rPr lang="ar-IQ" sz="1600" dirty="0"/>
                        <a:t>2</a:t>
                      </a:r>
                      <a:endParaRPr lang="en-US" sz="1600" dirty="0"/>
                    </a:p>
                  </a:txBody>
                  <a:tcPr/>
                </a:tc>
                <a:tc>
                  <a:txBody>
                    <a:bodyPr/>
                    <a:lstStyle/>
                    <a:p>
                      <a:pPr algn="ctr"/>
                      <a:r>
                        <a:rPr lang="ar-IQ" sz="1600" dirty="0"/>
                        <a:t>الموجودات</a:t>
                      </a:r>
                      <a:endParaRPr lang="en-US" sz="1600" dirty="0"/>
                    </a:p>
                  </a:txBody>
                  <a:tcPr/>
                </a:tc>
                <a:tc>
                  <a:txBody>
                    <a:bodyPr/>
                    <a:lstStyle/>
                    <a:p>
                      <a:pPr algn="ctr"/>
                      <a:r>
                        <a:rPr lang="ar-IQ" sz="1600" dirty="0"/>
                        <a:t>1</a:t>
                      </a:r>
                      <a:endParaRPr lang="en-US" sz="1600" dirty="0"/>
                    </a:p>
                  </a:txBody>
                  <a:tcPr/>
                </a:tc>
                <a:extLst>
                  <a:ext uri="{0D108BD9-81ED-4DB2-BD59-A6C34878D82A}">
                    <a16:rowId xmlns:a16="http://schemas.microsoft.com/office/drawing/2014/main" val="10001"/>
                  </a:ext>
                </a:extLst>
              </a:tr>
              <a:tr h="293487">
                <a:tc>
                  <a:txBody>
                    <a:bodyPr/>
                    <a:lstStyle/>
                    <a:p>
                      <a:pPr algn="ctr"/>
                      <a:r>
                        <a:rPr lang="ar-IQ" sz="1600" dirty="0"/>
                        <a:t>رأس المال</a:t>
                      </a:r>
                      <a:endParaRPr lang="en-US" sz="1600" dirty="0"/>
                    </a:p>
                  </a:txBody>
                  <a:tcPr/>
                </a:tc>
                <a:tc>
                  <a:txBody>
                    <a:bodyPr/>
                    <a:lstStyle/>
                    <a:p>
                      <a:pPr algn="ctr"/>
                      <a:r>
                        <a:rPr lang="ar-IQ" sz="1600" dirty="0"/>
                        <a:t>21</a:t>
                      </a:r>
                      <a:endParaRPr lang="en-US" sz="1600" dirty="0"/>
                    </a:p>
                  </a:txBody>
                  <a:tcPr/>
                </a:tc>
                <a:tc>
                  <a:txBody>
                    <a:bodyPr/>
                    <a:lstStyle/>
                    <a:p>
                      <a:pPr algn="ctr"/>
                      <a:r>
                        <a:rPr lang="ar-IQ" sz="1600" dirty="0"/>
                        <a:t>الموجودات الثابتة</a:t>
                      </a:r>
                      <a:endParaRPr lang="en-US" sz="1600" dirty="0"/>
                    </a:p>
                  </a:txBody>
                  <a:tcPr/>
                </a:tc>
                <a:tc>
                  <a:txBody>
                    <a:bodyPr/>
                    <a:lstStyle/>
                    <a:p>
                      <a:pPr algn="ctr"/>
                      <a:r>
                        <a:rPr lang="ar-IQ" sz="1600" dirty="0"/>
                        <a:t>11</a:t>
                      </a:r>
                      <a:endParaRPr lang="en-US" sz="1600" dirty="0"/>
                    </a:p>
                  </a:txBody>
                  <a:tcPr/>
                </a:tc>
                <a:extLst>
                  <a:ext uri="{0D108BD9-81ED-4DB2-BD59-A6C34878D82A}">
                    <a16:rowId xmlns:a16="http://schemas.microsoft.com/office/drawing/2014/main" val="10002"/>
                  </a:ext>
                </a:extLst>
              </a:tr>
              <a:tr h="293487">
                <a:tc>
                  <a:txBody>
                    <a:bodyPr/>
                    <a:lstStyle/>
                    <a:p>
                      <a:pPr algn="ctr"/>
                      <a:r>
                        <a:rPr lang="ar-IQ" sz="1600" dirty="0"/>
                        <a:t>الإحتياطيات</a:t>
                      </a:r>
                      <a:endParaRPr lang="en-US" sz="1600" dirty="0"/>
                    </a:p>
                  </a:txBody>
                  <a:tcPr/>
                </a:tc>
                <a:tc>
                  <a:txBody>
                    <a:bodyPr/>
                    <a:lstStyle/>
                    <a:p>
                      <a:pPr algn="ctr"/>
                      <a:r>
                        <a:rPr lang="ar-IQ" sz="1600" dirty="0"/>
                        <a:t>22</a:t>
                      </a:r>
                      <a:endParaRPr lang="en-US" sz="1600" dirty="0"/>
                    </a:p>
                  </a:txBody>
                  <a:tcPr/>
                </a:tc>
                <a:tc>
                  <a:txBody>
                    <a:bodyPr/>
                    <a:lstStyle/>
                    <a:p>
                      <a:pPr algn="ctr"/>
                      <a:r>
                        <a:rPr lang="ar-IQ" sz="1600" dirty="0"/>
                        <a:t>مشروعات تحت</a:t>
                      </a:r>
                      <a:r>
                        <a:rPr lang="ar-IQ" sz="1600" baseline="0" dirty="0"/>
                        <a:t> التنفيذ</a:t>
                      </a:r>
                      <a:endParaRPr lang="en-US" sz="1600" dirty="0"/>
                    </a:p>
                  </a:txBody>
                  <a:tcPr/>
                </a:tc>
                <a:tc>
                  <a:txBody>
                    <a:bodyPr/>
                    <a:lstStyle/>
                    <a:p>
                      <a:pPr algn="ctr"/>
                      <a:r>
                        <a:rPr lang="ar-IQ" sz="1600" dirty="0"/>
                        <a:t>12</a:t>
                      </a:r>
                      <a:endParaRPr lang="en-US" sz="1600" dirty="0"/>
                    </a:p>
                  </a:txBody>
                  <a:tcPr/>
                </a:tc>
                <a:extLst>
                  <a:ext uri="{0D108BD9-81ED-4DB2-BD59-A6C34878D82A}">
                    <a16:rowId xmlns:a16="http://schemas.microsoft.com/office/drawing/2014/main" val="10003"/>
                  </a:ext>
                </a:extLst>
              </a:tr>
              <a:tr h="293487">
                <a:tc>
                  <a:txBody>
                    <a:bodyPr/>
                    <a:lstStyle/>
                    <a:p>
                      <a:pPr algn="ctr"/>
                      <a:r>
                        <a:rPr lang="ar-IQ" sz="1600" dirty="0"/>
                        <a:t>التخصيصات</a:t>
                      </a:r>
                      <a:endParaRPr lang="en-US" sz="1600" dirty="0"/>
                    </a:p>
                  </a:txBody>
                  <a:tcPr/>
                </a:tc>
                <a:tc>
                  <a:txBody>
                    <a:bodyPr/>
                    <a:lstStyle/>
                    <a:p>
                      <a:pPr algn="ctr"/>
                      <a:r>
                        <a:rPr lang="ar-IQ" sz="1600" dirty="0"/>
                        <a:t>23</a:t>
                      </a:r>
                      <a:endParaRPr lang="en-US" sz="1600" dirty="0"/>
                    </a:p>
                  </a:txBody>
                  <a:tcPr/>
                </a:tc>
                <a:tc>
                  <a:txBody>
                    <a:bodyPr/>
                    <a:lstStyle/>
                    <a:p>
                      <a:pPr algn="ctr"/>
                      <a:r>
                        <a:rPr lang="ar-IQ" sz="1600" dirty="0"/>
                        <a:t>المخزون</a:t>
                      </a:r>
                      <a:endParaRPr lang="en-US" sz="1600" dirty="0"/>
                    </a:p>
                  </a:txBody>
                  <a:tcPr/>
                </a:tc>
                <a:tc>
                  <a:txBody>
                    <a:bodyPr/>
                    <a:lstStyle/>
                    <a:p>
                      <a:pPr algn="ctr"/>
                      <a:r>
                        <a:rPr lang="ar-IQ" sz="1600" dirty="0"/>
                        <a:t>13</a:t>
                      </a:r>
                      <a:endParaRPr lang="en-US" sz="1600" dirty="0"/>
                    </a:p>
                  </a:txBody>
                  <a:tcPr/>
                </a:tc>
                <a:extLst>
                  <a:ext uri="{0D108BD9-81ED-4DB2-BD59-A6C34878D82A}">
                    <a16:rowId xmlns:a16="http://schemas.microsoft.com/office/drawing/2014/main" val="10004"/>
                  </a:ext>
                </a:extLst>
              </a:tr>
              <a:tr h="293487">
                <a:tc>
                  <a:txBody>
                    <a:bodyPr/>
                    <a:lstStyle/>
                    <a:p>
                      <a:pPr algn="ctr"/>
                      <a:r>
                        <a:rPr lang="ar-IQ" sz="1600" dirty="0"/>
                        <a:t>القروض المستلمة</a:t>
                      </a:r>
                      <a:endParaRPr lang="en-US" sz="1600" dirty="0"/>
                    </a:p>
                  </a:txBody>
                  <a:tcPr/>
                </a:tc>
                <a:tc>
                  <a:txBody>
                    <a:bodyPr/>
                    <a:lstStyle/>
                    <a:p>
                      <a:pPr algn="ctr"/>
                      <a:r>
                        <a:rPr lang="ar-IQ" sz="1600" dirty="0"/>
                        <a:t>24</a:t>
                      </a:r>
                      <a:endParaRPr lang="en-US" sz="1600" dirty="0"/>
                    </a:p>
                  </a:txBody>
                  <a:tcPr/>
                </a:tc>
                <a:tc>
                  <a:txBody>
                    <a:bodyPr/>
                    <a:lstStyle/>
                    <a:p>
                      <a:pPr algn="ctr"/>
                      <a:r>
                        <a:rPr lang="ar-IQ" sz="1600" dirty="0"/>
                        <a:t>القروض الممنوحة</a:t>
                      </a:r>
                      <a:r>
                        <a:rPr lang="ar-IQ" sz="1600" baseline="0" dirty="0"/>
                        <a:t> </a:t>
                      </a:r>
                      <a:endParaRPr lang="en-US" sz="1600" dirty="0"/>
                    </a:p>
                  </a:txBody>
                  <a:tcPr/>
                </a:tc>
                <a:tc>
                  <a:txBody>
                    <a:bodyPr/>
                    <a:lstStyle/>
                    <a:p>
                      <a:pPr algn="ctr"/>
                      <a:r>
                        <a:rPr lang="ar-IQ" sz="1600" dirty="0"/>
                        <a:t>14</a:t>
                      </a:r>
                      <a:endParaRPr lang="en-US" sz="1600" dirty="0"/>
                    </a:p>
                  </a:txBody>
                  <a:tcPr/>
                </a:tc>
                <a:extLst>
                  <a:ext uri="{0D108BD9-81ED-4DB2-BD59-A6C34878D82A}">
                    <a16:rowId xmlns:a16="http://schemas.microsoft.com/office/drawing/2014/main" val="10005"/>
                  </a:ext>
                </a:extLst>
              </a:tr>
              <a:tr h="293487">
                <a:tc>
                  <a:txBody>
                    <a:bodyPr/>
                    <a:lstStyle/>
                    <a:p>
                      <a:pPr algn="ctr"/>
                      <a:r>
                        <a:rPr lang="ar-IQ" sz="1600" dirty="0"/>
                        <a:t>المصارف الدائنة</a:t>
                      </a:r>
                      <a:endParaRPr lang="en-US" sz="1600" dirty="0"/>
                    </a:p>
                  </a:txBody>
                  <a:tcPr/>
                </a:tc>
                <a:tc>
                  <a:txBody>
                    <a:bodyPr/>
                    <a:lstStyle/>
                    <a:p>
                      <a:pPr algn="ctr"/>
                      <a:r>
                        <a:rPr lang="ar-IQ" sz="1600" dirty="0"/>
                        <a:t>25</a:t>
                      </a:r>
                      <a:endParaRPr lang="en-US" sz="1600" dirty="0"/>
                    </a:p>
                  </a:txBody>
                  <a:tcPr/>
                </a:tc>
                <a:tc>
                  <a:txBody>
                    <a:bodyPr/>
                    <a:lstStyle/>
                    <a:p>
                      <a:pPr algn="ctr"/>
                      <a:r>
                        <a:rPr lang="ar-IQ" sz="1600" dirty="0"/>
                        <a:t>الإستثمارات المالية</a:t>
                      </a:r>
                      <a:endParaRPr lang="en-US" sz="1600" dirty="0"/>
                    </a:p>
                  </a:txBody>
                  <a:tcPr/>
                </a:tc>
                <a:tc>
                  <a:txBody>
                    <a:bodyPr/>
                    <a:lstStyle/>
                    <a:p>
                      <a:pPr algn="ctr"/>
                      <a:r>
                        <a:rPr lang="ar-IQ" sz="1600" dirty="0"/>
                        <a:t>15</a:t>
                      </a:r>
                      <a:endParaRPr lang="en-US" sz="1600" dirty="0"/>
                    </a:p>
                  </a:txBody>
                  <a:tcPr/>
                </a:tc>
                <a:extLst>
                  <a:ext uri="{0D108BD9-81ED-4DB2-BD59-A6C34878D82A}">
                    <a16:rowId xmlns:a16="http://schemas.microsoft.com/office/drawing/2014/main" val="10006"/>
                  </a:ext>
                </a:extLst>
              </a:tr>
              <a:tr h="293487">
                <a:tc>
                  <a:txBody>
                    <a:bodyPr/>
                    <a:lstStyle/>
                    <a:p>
                      <a:pPr algn="ctr"/>
                      <a:r>
                        <a:rPr lang="ar-IQ" sz="1600" dirty="0"/>
                        <a:t>الدائنون</a:t>
                      </a:r>
                      <a:endParaRPr lang="en-US" sz="1600" dirty="0"/>
                    </a:p>
                  </a:txBody>
                  <a:tcPr/>
                </a:tc>
                <a:tc>
                  <a:txBody>
                    <a:bodyPr/>
                    <a:lstStyle/>
                    <a:p>
                      <a:pPr algn="ctr"/>
                      <a:r>
                        <a:rPr lang="ar-IQ" sz="1600" dirty="0"/>
                        <a:t>26</a:t>
                      </a:r>
                      <a:endParaRPr lang="en-US" sz="1600" dirty="0"/>
                    </a:p>
                  </a:txBody>
                  <a:tcPr/>
                </a:tc>
                <a:tc>
                  <a:txBody>
                    <a:bodyPr/>
                    <a:lstStyle/>
                    <a:p>
                      <a:pPr algn="ctr"/>
                      <a:r>
                        <a:rPr lang="ar-IQ" sz="1600" dirty="0"/>
                        <a:t>المدينون </a:t>
                      </a:r>
                      <a:endParaRPr lang="en-US" sz="1600" dirty="0"/>
                    </a:p>
                  </a:txBody>
                  <a:tcPr/>
                </a:tc>
                <a:tc>
                  <a:txBody>
                    <a:bodyPr/>
                    <a:lstStyle/>
                    <a:p>
                      <a:pPr algn="ctr"/>
                      <a:r>
                        <a:rPr lang="ar-IQ" sz="1600" dirty="0"/>
                        <a:t>16</a:t>
                      </a:r>
                      <a:endParaRPr lang="en-US" sz="1600" dirty="0"/>
                    </a:p>
                  </a:txBody>
                  <a:tcPr/>
                </a:tc>
                <a:extLst>
                  <a:ext uri="{0D108BD9-81ED-4DB2-BD59-A6C34878D82A}">
                    <a16:rowId xmlns:a16="http://schemas.microsoft.com/office/drawing/2014/main" val="10007"/>
                  </a:ext>
                </a:extLst>
              </a:tr>
              <a:tr h="293487">
                <a:tc>
                  <a:txBody>
                    <a:bodyPr/>
                    <a:lstStyle/>
                    <a:p>
                      <a:pPr algn="ctr"/>
                      <a:r>
                        <a:rPr lang="ar-IQ" sz="1600" dirty="0"/>
                        <a:t>حسابات العمليات الجارية</a:t>
                      </a:r>
                      <a:endParaRPr lang="en-US" sz="1600" dirty="0"/>
                    </a:p>
                  </a:txBody>
                  <a:tcPr/>
                </a:tc>
                <a:tc>
                  <a:txBody>
                    <a:bodyPr/>
                    <a:lstStyle/>
                    <a:p>
                      <a:pPr algn="ctr"/>
                      <a:r>
                        <a:rPr lang="ar-IQ" sz="1600" dirty="0"/>
                        <a:t>28</a:t>
                      </a:r>
                      <a:endParaRPr lang="en-US" sz="1600" dirty="0"/>
                    </a:p>
                  </a:txBody>
                  <a:tcPr/>
                </a:tc>
                <a:tc>
                  <a:txBody>
                    <a:bodyPr/>
                    <a:lstStyle/>
                    <a:p>
                      <a:pPr algn="ctr"/>
                      <a:r>
                        <a:rPr lang="ar-IQ" sz="1600" dirty="0"/>
                        <a:t>النقود</a:t>
                      </a:r>
                      <a:endParaRPr lang="en-US" sz="1600" dirty="0"/>
                    </a:p>
                  </a:txBody>
                  <a:tcPr/>
                </a:tc>
                <a:tc>
                  <a:txBody>
                    <a:bodyPr/>
                    <a:lstStyle/>
                    <a:p>
                      <a:pPr algn="ctr"/>
                      <a:r>
                        <a:rPr lang="ar-IQ" sz="1600" dirty="0"/>
                        <a:t>18</a:t>
                      </a:r>
                      <a:endParaRPr lang="en-US" sz="1600" dirty="0"/>
                    </a:p>
                  </a:txBody>
                  <a:tcPr/>
                </a:tc>
                <a:extLst>
                  <a:ext uri="{0D108BD9-81ED-4DB2-BD59-A6C34878D82A}">
                    <a16:rowId xmlns:a16="http://schemas.microsoft.com/office/drawing/2014/main" val="10008"/>
                  </a:ext>
                </a:extLst>
              </a:tr>
              <a:tr h="5069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1600" dirty="0"/>
                        <a:t>الحسابات المقابلة الدائنة</a:t>
                      </a:r>
                      <a:endParaRPr lang="en-US" sz="1600" dirty="0"/>
                    </a:p>
                    <a:p>
                      <a:pPr algn="ctr"/>
                      <a:endParaRPr lang="en-US" sz="1600" dirty="0"/>
                    </a:p>
                  </a:txBody>
                  <a:tcPr/>
                </a:tc>
                <a:tc>
                  <a:txBody>
                    <a:bodyPr/>
                    <a:lstStyle/>
                    <a:p>
                      <a:pPr algn="ctr"/>
                      <a:r>
                        <a:rPr lang="ar-IQ" sz="1600" dirty="0"/>
                        <a:t>29</a:t>
                      </a:r>
                      <a:endParaRPr lang="en-US" sz="1600" dirty="0"/>
                    </a:p>
                  </a:txBody>
                  <a:tcPr/>
                </a:tc>
                <a:tc>
                  <a:txBody>
                    <a:bodyPr/>
                    <a:lstStyle/>
                    <a:p>
                      <a:pPr algn="ctr"/>
                      <a:r>
                        <a:rPr lang="ar-IQ" sz="1600" dirty="0"/>
                        <a:t>الحسابات المقابلة المدينة</a:t>
                      </a:r>
                      <a:endParaRPr lang="en-US" sz="1600" dirty="0"/>
                    </a:p>
                  </a:txBody>
                  <a:tcPr/>
                </a:tc>
                <a:tc>
                  <a:txBody>
                    <a:bodyPr/>
                    <a:lstStyle/>
                    <a:p>
                      <a:pPr algn="ctr"/>
                      <a:r>
                        <a:rPr lang="ar-IQ" sz="1600" dirty="0"/>
                        <a:t>19</a:t>
                      </a:r>
                      <a:endParaRPr lang="en-US" sz="16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3016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3428"/>
            <a:ext cx="8596668" cy="986971"/>
          </a:xfrm>
        </p:spPr>
        <p:txBody>
          <a:bodyPr/>
          <a:lstStyle/>
          <a:p>
            <a:pPr algn="r" rtl="1"/>
            <a:r>
              <a:rPr lang="ar-IQ" dirty="0">
                <a:latin typeface="Sakkal Majalla" panose="02000000000000000000" pitchFamily="2" charset="-78"/>
                <a:cs typeface="Sakkal Majalla" panose="02000000000000000000" pitchFamily="2" charset="-78"/>
              </a:rPr>
              <a:t>حسابات النتيجة</a:t>
            </a:r>
            <a:endParaRPr lang="en-US" dirty="0">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0085684"/>
              </p:ext>
            </p:extLst>
          </p:nvPr>
        </p:nvGraphicFramePr>
        <p:xfrm>
          <a:off x="416076" y="1756228"/>
          <a:ext cx="9421908" cy="3832411"/>
        </p:xfrm>
        <a:graphic>
          <a:graphicData uri="http://schemas.openxmlformats.org/drawingml/2006/table">
            <a:tbl>
              <a:tblPr firstRow="1" bandRow="1">
                <a:tableStyleId>{5C22544A-7EE6-4342-B048-85BDC9FD1C3A}</a:tableStyleId>
              </a:tblPr>
              <a:tblGrid>
                <a:gridCol w="3021106">
                  <a:extLst>
                    <a:ext uri="{9D8B030D-6E8A-4147-A177-3AD203B41FA5}">
                      <a16:colId xmlns:a16="http://schemas.microsoft.com/office/drawing/2014/main" val="20000"/>
                    </a:ext>
                  </a:extLst>
                </a:gridCol>
                <a:gridCol w="1689848">
                  <a:extLst>
                    <a:ext uri="{9D8B030D-6E8A-4147-A177-3AD203B41FA5}">
                      <a16:colId xmlns:a16="http://schemas.microsoft.com/office/drawing/2014/main" val="20001"/>
                    </a:ext>
                  </a:extLst>
                </a:gridCol>
                <a:gridCol w="3124199">
                  <a:extLst>
                    <a:ext uri="{9D8B030D-6E8A-4147-A177-3AD203B41FA5}">
                      <a16:colId xmlns:a16="http://schemas.microsoft.com/office/drawing/2014/main" val="20002"/>
                    </a:ext>
                  </a:extLst>
                </a:gridCol>
                <a:gridCol w="1586755">
                  <a:extLst>
                    <a:ext uri="{9D8B030D-6E8A-4147-A177-3AD203B41FA5}">
                      <a16:colId xmlns:a16="http://schemas.microsoft.com/office/drawing/2014/main" val="20003"/>
                    </a:ext>
                  </a:extLst>
                </a:gridCol>
              </a:tblGrid>
              <a:tr h="34840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1600" dirty="0"/>
                        <a:t>أسم الحساب</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1600" dirty="0"/>
                        <a:t>رقم الدليل</a:t>
                      </a:r>
                      <a:endParaRPr lang="en-US" sz="1600" dirty="0"/>
                    </a:p>
                  </a:txBody>
                  <a:tcPr/>
                </a:tc>
                <a:tc>
                  <a:txBody>
                    <a:bodyPr/>
                    <a:lstStyle/>
                    <a:p>
                      <a:pPr algn="ctr"/>
                      <a:r>
                        <a:rPr lang="ar-IQ" sz="1600" dirty="0"/>
                        <a:t>أسم الحساب</a:t>
                      </a:r>
                      <a:endParaRPr lang="en-US" sz="1600" dirty="0"/>
                    </a:p>
                  </a:txBody>
                  <a:tcPr/>
                </a:tc>
                <a:tc>
                  <a:txBody>
                    <a:bodyPr/>
                    <a:lstStyle/>
                    <a:p>
                      <a:pPr algn="ctr"/>
                      <a:r>
                        <a:rPr lang="ar-IQ" sz="1600" dirty="0"/>
                        <a:t>رقم الدليل</a:t>
                      </a:r>
                      <a:endParaRPr lang="en-US" sz="1600" dirty="0"/>
                    </a:p>
                  </a:txBody>
                  <a:tcPr/>
                </a:tc>
                <a:extLst>
                  <a:ext uri="{0D108BD9-81ED-4DB2-BD59-A6C34878D82A}">
                    <a16:rowId xmlns:a16="http://schemas.microsoft.com/office/drawing/2014/main" val="10000"/>
                  </a:ext>
                </a:extLst>
              </a:tr>
              <a:tr h="348401">
                <a:tc>
                  <a:txBody>
                    <a:bodyPr/>
                    <a:lstStyle/>
                    <a:p>
                      <a:pPr algn="ctr"/>
                      <a:r>
                        <a:rPr lang="ar-IQ" sz="1200" dirty="0"/>
                        <a:t>الموارد</a:t>
                      </a:r>
                      <a:endParaRPr lang="en-US" sz="1200" dirty="0"/>
                    </a:p>
                  </a:txBody>
                  <a:tcPr/>
                </a:tc>
                <a:tc>
                  <a:txBody>
                    <a:bodyPr/>
                    <a:lstStyle/>
                    <a:p>
                      <a:pPr algn="ctr"/>
                      <a:r>
                        <a:rPr lang="ar-IQ" sz="1200" dirty="0"/>
                        <a:t>4</a:t>
                      </a:r>
                      <a:endParaRPr lang="en-US" sz="1200" dirty="0"/>
                    </a:p>
                  </a:txBody>
                  <a:tcPr/>
                </a:tc>
                <a:tc>
                  <a:txBody>
                    <a:bodyPr/>
                    <a:lstStyle/>
                    <a:p>
                      <a:pPr algn="ctr"/>
                      <a:r>
                        <a:rPr lang="ar-IQ" sz="1200" dirty="0"/>
                        <a:t>الإستخدامات</a:t>
                      </a:r>
                      <a:endParaRPr lang="en-US" sz="1200" dirty="0"/>
                    </a:p>
                  </a:txBody>
                  <a:tcPr/>
                </a:tc>
                <a:tc>
                  <a:txBody>
                    <a:bodyPr/>
                    <a:lstStyle/>
                    <a:p>
                      <a:pPr algn="ctr"/>
                      <a:r>
                        <a:rPr lang="ar-IQ" sz="1200" dirty="0"/>
                        <a:t>3</a:t>
                      </a:r>
                      <a:endParaRPr lang="en-US" sz="1200" dirty="0"/>
                    </a:p>
                  </a:txBody>
                  <a:tcPr/>
                </a:tc>
                <a:extLst>
                  <a:ext uri="{0D108BD9-81ED-4DB2-BD59-A6C34878D82A}">
                    <a16:rowId xmlns:a16="http://schemas.microsoft.com/office/drawing/2014/main" val="10001"/>
                  </a:ext>
                </a:extLst>
              </a:tr>
              <a:tr h="348401">
                <a:tc>
                  <a:txBody>
                    <a:bodyPr/>
                    <a:lstStyle/>
                    <a:p>
                      <a:pPr algn="ctr"/>
                      <a:r>
                        <a:rPr lang="ar-IQ" sz="1200" dirty="0"/>
                        <a:t>إيراد نشاط الإنتاج السلعي</a:t>
                      </a:r>
                      <a:endParaRPr lang="en-US" sz="1200" dirty="0"/>
                    </a:p>
                  </a:txBody>
                  <a:tcPr/>
                </a:tc>
                <a:tc>
                  <a:txBody>
                    <a:bodyPr/>
                    <a:lstStyle/>
                    <a:p>
                      <a:pPr algn="ctr"/>
                      <a:r>
                        <a:rPr lang="ar-IQ" sz="1200" dirty="0"/>
                        <a:t>41</a:t>
                      </a:r>
                      <a:endParaRPr lang="en-US" sz="1200" dirty="0"/>
                    </a:p>
                  </a:txBody>
                  <a:tcPr/>
                </a:tc>
                <a:tc>
                  <a:txBody>
                    <a:bodyPr/>
                    <a:lstStyle/>
                    <a:p>
                      <a:pPr algn="ctr"/>
                      <a:r>
                        <a:rPr lang="ar-IQ" sz="1200" dirty="0"/>
                        <a:t>الرواتب والأجور</a:t>
                      </a:r>
                      <a:endParaRPr lang="en-US" sz="1200" dirty="0"/>
                    </a:p>
                  </a:txBody>
                  <a:tcPr/>
                </a:tc>
                <a:tc>
                  <a:txBody>
                    <a:bodyPr/>
                    <a:lstStyle/>
                    <a:p>
                      <a:pPr algn="ctr"/>
                      <a:r>
                        <a:rPr lang="ar-IQ" sz="1200" dirty="0"/>
                        <a:t>31</a:t>
                      </a:r>
                      <a:endParaRPr lang="en-US" sz="1200" dirty="0"/>
                    </a:p>
                  </a:txBody>
                  <a:tcPr/>
                </a:tc>
                <a:extLst>
                  <a:ext uri="{0D108BD9-81ED-4DB2-BD59-A6C34878D82A}">
                    <a16:rowId xmlns:a16="http://schemas.microsoft.com/office/drawing/2014/main" val="10002"/>
                  </a:ext>
                </a:extLst>
              </a:tr>
              <a:tr h="348401">
                <a:tc>
                  <a:txBody>
                    <a:bodyPr/>
                    <a:lstStyle/>
                    <a:p>
                      <a:pPr algn="ctr"/>
                      <a:r>
                        <a:rPr lang="ar-IQ" sz="1200" dirty="0"/>
                        <a:t>إيراد</a:t>
                      </a:r>
                      <a:r>
                        <a:rPr lang="ar-IQ" sz="1200" baseline="0" dirty="0"/>
                        <a:t> النشاط التجاري</a:t>
                      </a:r>
                      <a:endParaRPr lang="en-US" sz="1200" dirty="0"/>
                    </a:p>
                  </a:txBody>
                  <a:tcPr/>
                </a:tc>
                <a:tc>
                  <a:txBody>
                    <a:bodyPr/>
                    <a:lstStyle/>
                    <a:p>
                      <a:pPr algn="ctr"/>
                      <a:r>
                        <a:rPr lang="ar-IQ" sz="1200" dirty="0"/>
                        <a:t>42</a:t>
                      </a:r>
                      <a:endParaRPr lang="en-US" sz="1200" dirty="0"/>
                    </a:p>
                  </a:txBody>
                  <a:tcPr/>
                </a:tc>
                <a:tc>
                  <a:txBody>
                    <a:bodyPr/>
                    <a:lstStyle/>
                    <a:p>
                      <a:pPr algn="ctr"/>
                      <a:r>
                        <a:rPr lang="ar-IQ" sz="1200" dirty="0"/>
                        <a:t>المستلزمات السلعية</a:t>
                      </a:r>
                      <a:endParaRPr lang="en-US" sz="1200" dirty="0"/>
                    </a:p>
                  </a:txBody>
                  <a:tcPr/>
                </a:tc>
                <a:tc>
                  <a:txBody>
                    <a:bodyPr/>
                    <a:lstStyle/>
                    <a:p>
                      <a:pPr algn="ctr"/>
                      <a:r>
                        <a:rPr lang="ar-IQ" sz="1200" dirty="0"/>
                        <a:t>32</a:t>
                      </a:r>
                      <a:endParaRPr lang="en-US" sz="1200" dirty="0"/>
                    </a:p>
                  </a:txBody>
                  <a:tcPr/>
                </a:tc>
                <a:extLst>
                  <a:ext uri="{0D108BD9-81ED-4DB2-BD59-A6C34878D82A}">
                    <a16:rowId xmlns:a16="http://schemas.microsoft.com/office/drawing/2014/main" val="10003"/>
                  </a:ext>
                </a:extLst>
              </a:tr>
              <a:tr h="348401">
                <a:tc>
                  <a:txBody>
                    <a:bodyPr/>
                    <a:lstStyle/>
                    <a:p>
                      <a:pPr algn="ctr"/>
                      <a:r>
                        <a:rPr lang="ar-IQ" sz="1200" dirty="0"/>
                        <a:t>إيراد النشاط الخدمي</a:t>
                      </a:r>
                      <a:r>
                        <a:rPr lang="ar-IQ" sz="1200" baseline="0" dirty="0"/>
                        <a:t> </a:t>
                      </a:r>
                      <a:endParaRPr lang="en-US" sz="1200" dirty="0"/>
                    </a:p>
                  </a:txBody>
                  <a:tcPr/>
                </a:tc>
                <a:tc>
                  <a:txBody>
                    <a:bodyPr/>
                    <a:lstStyle/>
                    <a:p>
                      <a:pPr algn="ctr"/>
                      <a:r>
                        <a:rPr lang="ar-IQ" sz="1200" dirty="0"/>
                        <a:t>43</a:t>
                      </a:r>
                      <a:endParaRPr lang="en-US" sz="1200" dirty="0"/>
                    </a:p>
                  </a:txBody>
                  <a:tcPr/>
                </a:tc>
                <a:tc>
                  <a:txBody>
                    <a:bodyPr/>
                    <a:lstStyle/>
                    <a:p>
                      <a:pPr algn="ctr"/>
                      <a:r>
                        <a:rPr lang="ar-IQ" sz="1200" dirty="0"/>
                        <a:t>المستلزمات الخدمية</a:t>
                      </a:r>
                      <a:endParaRPr lang="en-US" sz="1200" dirty="0"/>
                    </a:p>
                  </a:txBody>
                  <a:tcPr/>
                </a:tc>
                <a:tc>
                  <a:txBody>
                    <a:bodyPr/>
                    <a:lstStyle/>
                    <a:p>
                      <a:pPr algn="ctr"/>
                      <a:r>
                        <a:rPr lang="ar-IQ" sz="1200" dirty="0"/>
                        <a:t>33</a:t>
                      </a:r>
                      <a:endParaRPr lang="en-US" sz="1200" dirty="0"/>
                    </a:p>
                  </a:txBody>
                  <a:tcPr/>
                </a:tc>
                <a:extLst>
                  <a:ext uri="{0D108BD9-81ED-4DB2-BD59-A6C34878D82A}">
                    <a16:rowId xmlns:a16="http://schemas.microsoft.com/office/drawing/2014/main" val="10004"/>
                  </a:ext>
                </a:extLst>
              </a:tr>
              <a:tr h="348401">
                <a:tc>
                  <a:txBody>
                    <a:bodyPr/>
                    <a:lstStyle/>
                    <a:p>
                      <a:pPr algn="ctr"/>
                      <a:r>
                        <a:rPr lang="ar-IQ" sz="1200" dirty="0"/>
                        <a:t>إيراد التشغيل للغير</a:t>
                      </a:r>
                      <a:endParaRPr lang="en-US" sz="1200" dirty="0"/>
                    </a:p>
                  </a:txBody>
                  <a:tcPr/>
                </a:tc>
                <a:tc>
                  <a:txBody>
                    <a:bodyPr/>
                    <a:lstStyle/>
                    <a:p>
                      <a:pPr algn="ctr"/>
                      <a:r>
                        <a:rPr lang="ar-IQ" sz="1200" dirty="0"/>
                        <a:t>44</a:t>
                      </a:r>
                      <a:endParaRPr lang="en-US" sz="1200" dirty="0"/>
                    </a:p>
                  </a:txBody>
                  <a:tcPr/>
                </a:tc>
                <a:tc>
                  <a:txBody>
                    <a:bodyPr/>
                    <a:lstStyle/>
                    <a:p>
                      <a:pPr algn="ctr"/>
                      <a:r>
                        <a:rPr lang="ar-IQ" sz="1200" dirty="0"/>
                        <a:t>مقاولات وخدمات</a:t>
                      </a:r>
                      <a:endParaRPr lang="en-US" sz="1200" dirty="0"/>
                    </a:p>
                  </a:txBody>
                  <a:tcPr/>
                </a:tc>
                <a:tc>
                  <a:txBody>
                    <a:bodyPr/>
                    <a:lstStyle/>
                    <a:p>
                      <a:pPr algn="ctr"/>
                      <a:r>
                        <a:rPr lang="ar-IQ" sz="1200" dirty="0"/>
                        <a:t>34</a:t>
                      </a:r>
                      <a:endParaRPr lang="en-US" sz="1200" dirty="0"/>
                    </a:p>
                  </a:txBody>
                  <a:tcPr/>
                </a:tc>
                <a:extLst>
                  <a:ext uri="{0D108BD9-81ED-4DB2-BD59-A6C34878D82A}">
                    <a16:rowId xmlns:a16="http://schemas.microsoft.com/office/drawing/2014/main" val="10005"/>
                  </a:ext>
                </a:extLst>
              </a:tr>
              <a:tr h="348401">
                <a:tc>
                  <a:txBody>
                    <a:bodyPr/>
                    <a:lstStyle/>
                    <a:p>
                      <a:pPr algn="ctr"/>
                      <a:r>
                        <a:rPr lang="ar-IQ" sz="1200" dirty="0"/>
                        <a:t>كلفة الموجودات المصنعة </a:t>
                      </a:r>
                      <a:endParaRPr lang="en-US" sz="1200" dirty="0"/>
                    </a:p>
                  </a:txBody>
                  <a:tcPr/>
                </a:tc>
                <a:tc>
                  <a:txBody>
                    <a:bodyPr/>
                    <a:lstStyle/>
                    <a:p>
                      <a:pPr algn="ctr"/>
                      <a:r>
                        <a:rPr lang="ar-IQ" sz="1200" dirty="0"/>
                        <a:t>45</a:t>
                      </a:r>
                      <a:endParaRPr lang="en-US" sz="1200" dirty="0"/>
                    </a:p>
                  </a:txBody>
                  <a:tcPr/>
                </a:tc>
                <a:tc>
                  <a:txBody>
                    <a:bodyPr/>
                    <a:lstStyle/>
                    <a:p>
                      <a:pPr algn="ctr"/>
                      <a:r>
                        <a:rPr lang="ar-IQ" sz="1200" dirty="0"/>
                        <a:t>مشتريات البضائع والأراضي بغرض البيع</a:t>
                      </a:r>
                      <a:endParaRPr lang="en-US" sz="1200" dirty="0"/>
                    </a:p>
                  </a:txBody>
                  <a:tcPr/>
                </a:tc>
                <a:tc>
                  <a:txBody>
                    <a:bodyPr/>
                    <a:lstStyle/>
                    <a:p>
                      <a:pPr algn="ctr"/>
                      <a:r>
                        <a:rPr lang="ar-IQ" sz="1200" dirty="0"/>
                        <a:t>35</a:t>
                      </a:r>
                      <a:endParaRPr lang="en-US" sz="1200" dirty="0"/>
                    </a:p>
                  </a:txBody>
                  <a:tcPr/>
                </a:tc>
                <a:extLst>
                  <a:ext uri="{0D108BD9-81ED-4DB2-BD59-A6C34878D82A}">
                    <a16:rowId xmlns:a16="http://schemas.microsoft.com/office/drawing/2014/main" val="10006"/>
                  </a:ext>
                </a:extLst>
              </a:tr>
              <a:tr h="348401">
                <a:tc>
                  <a:txBody>
                    <a:bodyPr/>
                    <a:lstStyle/>
                    <a:p>
                      <a:pPr algn="ctr"/>
                      <a:r>
                        <a:rPr lang="ar-IQ" sz="1200" dirty="0"/>
                        <a:t>فوائد دائنة وإيجارات الإراضي</a:t>
                      </a:r>
                      <a:endParaRPr lang="en-US" sz="1200" dirty="0"/>
                    </a:p>
                  </a:txBody>
                  <a:tcPr/>
                </a:tc>
                <a:tc>
                  <a:txBody>
                    <a:bodyPr/>
                    <a:lstStyle/>
                    <a:p>
                      <a:pPr algn="ctr"/>
                      <a:r>
                        <a:rPr lang="ar-IQ" sz="1200" dirty="0"/>
                        <a:t>46</a:t>
                      </a:r>
                      <a:endParaRPr lang="en-US" sz="1200" dirty="0"/>
                    </a:p>
                  </a:txBody>
                  <a:tcPr/>
                </a:tc>
                <a:tc>
                  <a:txBody>
                    <a:bodyPr/>
                    <a:lstStyle/>
                    <a:p>
                      <a:pPr algn="ctr"/>
                      <a:r>
                        <a:rPr lang="ar-IQ" sz="1200" dirty="0"/>
                        <a:t>فواذد مدينة وإستئجار الأراضي</a:t>
                      </a:r>
                      <a:endParaRPr lang="en-US" sz="1200" dirty="0"/>
                    </a:p>
                  </a:txBody>
                  <a:tcPr/>
                </a:tc>
                <a:tc>
                  <a:txBody>
                    <a:bodyPr/>
                    <a:lstStyle/>
                    <a:p>
                      <a:pPr algn="ctr"/>
                      <a:r>
                        <a:rPr lang="ar-IQ" sz="1200" dirty="0"/>
                        <a:t>36</a:t>
                      </a:r>
                      <a:endParaRPr lang="en-US" sz="1200" dirty="0"/>
                    </a:p>
                  </a:txBody>
                  <a:tcPr/>
                </a:tc>
                <a:extLst>
                  <a:ext uri="{0D108BD9-81ED-4DB2-BD59-A6C34878D82A}">
                    <a16:rowId xmlns:a16="http://schemas.microsoft.com/office/drawing/2014/main" val="10007"/>
                  </a:ext>
                </a:extLst>
              </a:tr>
              <a:tr h="348401">
                <a:tc>
                  <a:txBody>
                    <a:bodyPr/>
                    <a:lstStyle/>
                    <a:p>
                      <a:pPr algn="ctr"/>
                      <a:r>
                        <a:rPr lang="ar-IQ" sz="1200" dirty="0"/>
                        <a:t>الإعانات</a:t>
                      </a:r>
                      <a:endParaRPr lang="en-US" sz="1200" dirty="0"/>
                    </a:p>
                  </a:txBody>
                  <a:tcPr/>
                </a:tc>
                <a:tc>
                  <a:txBody>
                    <a:bodyPr/>
                    <a:lstStyle/>
                    <a:p>
                      <a:pPr algn="ctr"/>
                      <a:r>
                        <a:rPr lang="ar-IQ" sz="1200" dirty="0"/>
                        <a:t>47</a:t>
                      </a:r>
                      <a:endParaRPr lang="en-US" sz="1200" dirty="0"/>
                    </a:p>
                  </a:txBody>
                  <a:tcPr/>
                </a:tc>
                <a:tc>
                  <a:txBody>
                    <a:bodyPr/>
                    <a:lstStyle/>
                    <a:p>
                      <a:pPr algn="ctr"/>
                      <a:r>
                        <a:rPr lang="ar-IQ" sz="1200" dirty="0"/>
                        <a:t>الإندثار</a:t>
                      </a:r>
                      <a:endParaRPr lang="en-US" sz="1200" dirty="0"/>
                    </a:p>
                  </a:txBody>
                  <a:tcPr/>
                </a:tc>
                <a:tc>
                  <a:txBody>
                    <a:bodyPr/>
                    <a:lstStyle/>
                    <a:p>
                      <a:pPr algn="ctr"/>
                      <a:r>
                        <a:rPr lang="ar-IQ" sz="1200" dirty="0"/>
                        <a:t>37</a:t>
                      </a:r>
                      <a:endParaRPr lang="en-US" sz="1200" dirty="0"/>
                    </a:p>
                  </a:txBody>
                  <a:tcPr/>
                </a:tc>
                <a:extLst>
                  <a:ext uri="{0D108BD9-81ED-4DB2-BD59-A6C34878D82A}">
                    <a16:rowId xmlns:a16="http://schemas.microsoft.com/office/drawing/2014/main" val="10008"/>
                  </a:ext>
                </a:extLst>
              </a:tr>
              <a:tr h="348401">
                <a:tc>
                  <a:txBody>
                    <a:bodyPr/>
                    <a:lstStyle/>
                    <a:p>
                      <a:pPr algn="ctr"/>
                      <a:r>
                        <a:rPr lang="ar-IQ" sz="1200" dirty="0"/>
                        <a:t>الإيرادات</a:t>
                      </a:r>
                      <a:r>
                        <a:rPr lang="ar-IQ" sz="1200" baseline="0" dirty="0"/>
                        <a:t> التحويلية</a:t>
                      </a:r>
                      <a:endParaRPr lang="en-US" sz="1200" dirty="0"/>
                    </a:p>
                  </a:txBody>
                  <a:tcPr/>
                </a:tc>
                <a:tc>
                  <a:txBody>
                    <a:bodyPr/>
                    <a:lstStyle/>
                    <a:p>
                      <a:pPr algn="ctr"/>
                      <a:r>
                        <a:rPr lang="ar-IQ" sz="1200" dirty="0"/>
                        <a:t>48</a:t>
                      </a:r>
                      <a:endParaRPr lang="en-US" sz="1200" dirty="0"/>
                    </a:p>
                  </a:txBody>
                  <a:tcPr/>
                </a:tc>
                <a:tc>
                  <a:txBody>
                    <a:bodyPr/>
                    <a:lstStyle/>
                    <a:p>
                      <a:pPr algn="ctr"/>
                      <a:r>
                        <a:rPr lang="ar-IQ" sz="1200" dirty="0"/>
                        <a:t>المصرفات</a:t>
                      </a:r>
                      <a:r>
                        <a:rPr lang="ar-IQ" sz="1200" baseline="0" dirty="0"/>
                        <a:t> التحويلية</a:t>
                      </a:r>
                      <a:endParaRPr lang="en-US" sz="1200" dirty="0"/>
                    </a:p>
                  </a:txBody>
                  <a:tcPr/>
                </a:tc>
                <a:tc>
                  <a:txBody>
                    <a:bodyPr/>
                    <a:lstStyle/>
                    <a:p>
                      <a:pPr algn="ctr"/>
                      <a:r>
                        <a:rPr lang="ar-IQ" sz="1200" dirty="0"/>
                        <a:t>38</a:t>
                      </a:r>
                      <a:endParaRPr lang="en-US" sz="1200" dirty="0"/>
                    </a:p>
                  </a:txBody>
                  <a:tcPr/>
                </a:tc>
                <a:extLst>
                  <a:ext uri="{0D108BD9-81ED-4DB2-BD59-A6C34878D82A}">
                    <a16:rowId xmlns:a16="http://schemas.microsoft.com/office/drawing/2014/main" val="10009"/>
                  </a:ext>
                </a:extLst>
              </a:tr>
              <a:tr h="348401">
                <a:tc>
                  <a:txBody>
                    <a:bodyPr/>
                    <a:lstStyle/>
                    <a:p>
                      <a:pPr algn="ctr"/>
                      <a:r>
                        <a:rPr lang="ar-IQ" sz="1200" dirty="0"/>
                        <a:t>الإيرادات الأخرى</a:t>
                      </a:r>
                      <a:endParaRPr lang="en-US" sz="1200" dirty="0"/>
                    </a:p>
                  </a:txBody>
                  <a:tcPr/>
                </a:tc>
                <a:tc>
                  <a:txBody>
                    <a:bodyPr/>
                    <a:lstStyle/>
                    <a:p>
                      <a:pPr algn="ctr"/>
                      <a:r>
                        <a:rPr lang="ar-IQ" sz="1200" dirty="0"/>
                        <a:t>49</a:t>
                      </a:r>
                      <a:endParaRPr lang="en-US" sz="1200" dirty="0"/>
                    </a:p>
                  </a:txBody>
                  <a:tcPr/>
                </a:tc>
                <a:tc>
                  <a:txBody>
                    <a:bodyPr/>
                    <a:lstStyle/>
                    <a:p>
                      <a:pPr algn="ctr"/>
                      <a:r>
                        <a:rPr lang="ar-IQ" sz="1200" dirty="0"/>
                        <a:t>المصروفات</a:t>
                      </a:r>
                      <a:r>
                        <a:rPr lang="ar-IQ" sz="1200" baseline="0" dirty="0"/>
                        <a:t> الأخرى </a:t>
                      </a:r>
                      <a:endParaRPr lang="en-US" sz="1200" dirty="0"/>
                    </a:p>
                  </a:txBody>
                  <a:tcPr/>
                </a:tc>
                <a:tc>
                  <a:txBody>
                    <a:bodyPr/>
                    <a:lstStyle/>
                    <a:p>
                      <a:pPr algn="ctr"/>
                      <a:r>
                        <a:rPr lang="ar-IQ" sz="1200" dirty="0"/>
                        <a:t>39</a:t>
                      </a:r>
                      <a:endParaRPr lang="en-US" sz="12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5964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6922"/>
            <a:ext cx="8596668" cy="808383"/>
          </a:xfrm>
        </p:spPr>
        <p:txBody>
          <a:bodyPr/>
          <a:lstStyle/>
          <a:p>
            <a:pPr algn="r" rtl="1"/>
            <a:r>
              <a:rPr lang="ar-IQ" dirty="0">
                <a:latin typeface="Simplified Arabic" panose="02020603050405020304" pitchFamily="18" charset="-78"/>
                <a:cs typeface="Simplified Arabic" panose="02020603050405020304" pitchFamily="18" charset="-78"/>
              </a:rPr>
              <a:t>التحديث في النظام المحاسبي الموحد</a:t>
            </a:r>
            <a:endParaRPr lang="en-US" dirty="0"/>
          </a:p>
        </p:txBody>
      </p:sp>
      <p:sp>
        <p:nvSpPr>
          <p:cNvPr id="3" name="Content Placeholder 2"/>
          <p:cNvSpPr>
            <a:spLocks noGrp="1"/>
          </p:cNvSpPr>
          <p:nvPr>
            <p:ph idx="1"/>
          </p:nvPr>
        </p:nvSpPr>
        <p:spPr/>
        <p:txBody>
          <a:bodyPr/>
          <a:lstStyle/>
          <a:p>
            <a:pPr marL="0" indent="0" algn="r" rtl="1">
              <a:buNone/>
            </a:pPr>
            <a:r>
              <a:rPr lang="ar-IQ" sz="2400" dirty="0">
                <a:latin typeface="Sakkal Majalla" panose="02000000000000000000" pitchFamily="2" charset="-78"/>
                <a:cs typeface="Sakkal Majalla" panose="02000000000000000000" pitchFamily="2" charset="-78"/>
              </a:rPr>
              <a:t>وإنسجاماً مع الهدف الرئيس لمعايير المحاسبة الدولية، المتمثلة يتوجد المفاهيم والممارسات المحاسبية وإصدار التقارير المالية الملائمة على المستوى الدولي، سعى الديوان في الحفاظ على إستمرارية منحني التوحد المحاسبي في العراق عن طريق توحيد المفاهيم والممارسات المحاسبية والتقارير الملائمة بين مؤسسات القطاع العام والمختلط والخاص، مع مراعاة التقارب مع معايير المحاسبة الدولية، وللارتقاء بمستوى في العراق وخدمة الإقتصاد الوطني، ويجعل التقارير المالية تلبي إحتياجات الوحدة الإقتصادية، ومستخدمي التقارير، والمحاسب القومي، والجهاز الضريبي، فضلاً عن كونه يتناول مفاهيم المحاسبة المالية ومحاسبة التكاليف.</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31697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01486"/>
            <a:ext cx="8596668" cy="928914"/>
          </a:xfrm>
        </p:spPr>
        <p:txBody>
          <a:bodyPr/>
          <a:lstStyle/>
          <a:p>
            <a:pPr algn="r" rtl="1"/>
            <a:r>
              <a:rPr lang="ar-IQ" dirty="0">
                <a:latin typeface="Sakkal Majalla" panose="02000000000000000000" pitchFamily="2" charset="-78"/>
                <a:cs typeface="Sakkal Majalla" panose="02000000000000000000" pitchFamily="2" charset="-78"/>
              </a:rPr>
              <a:t>11 الموجودات الثابتة</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045028" y="2160589"/>
            <a:ext cx="8228973"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يتمثل حساب الموجودات الثابتة ما تمتلكة الوحدة الإقتصادية من ممتلكات منقولة وغير منقولة ملموسة وغير ملموسة، مقتناة أو منتجة من قبلها سواء كانت داخل العراق أو خارجة، وإن الغرض من إقتنائها هو إستخدامهامن قبل الوحدة الإقتصادية لإغراضها الخاصة، بهدف إنتاج سلعة أو تقديم خدمة وليس لغرض البيع أو التحويل وأن الإضافات ومصروفات التجديدات التي تطيل عمر العمر الإنتاجي للموجودات الثابت أو  تزيدمن طاقته أو كفائته الإنتاجية عما كانت عليه إبتداء من إقتناءه تضاف إلى كلفة الموجود الثابت.</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84825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2114"/>
            <a:ext cx="8596668" cy="798286"/>
          </a:xfrm>
        </p:spPr>
        <p:txBody>
          <a:bodyPr/>
          <a:lstStyle/>
          <a:p>
            <a:pPr algn="r" rtl="1"/>
            <a:r>
              <a:rPr lang="ar-IQ" dirty="0">
                <a:latin typeface="Sakkal Majalla" panose="02000000000000000000" pitchFamily="2" charset="-78"/>
                <a:cs typeface="Sakkal Majalla" panose="02000000000000000000" pitchFamily="2" charset="-78"/>
              </a:rPr>
              <a:t>11 الموجودات الثابتة</a:t>
            </a:r>
            <a:endParaRPr lang="en-US" dirty="0"/>
          </a:p>
        </p:txBody>
      </p:sp>
      <p:sp>
        <p:nvSpPr>
          <p:cNvPr id="3" name="Content Placeholder 2"/>
          <p:cNvSpPr>
            <a:spLocks noGrp="1"/>
          </p:cNvSpPr>
          <p:nvPr>
            <p:ph idx="1"/>
          </p:nvPr>
        </p:nvSpPr>
        <p:spPr>
          <a:xfrm>
            <a:off x="778934" y="1930400"/>
            <a:ext cx="8596668"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وتشمل قيمة الموجودات الثابتة التي تسجل في هذا الحساب كلفة الشراء أو الإنتاج مضافاً إليها كافة المصاريف اللازمة لجعل الموجود الثابت جاهزاً للإستخدام، وتكلفة الإقتراض مثل مصاريف الحصول على الإقتراض والفوائد المستحقة والمدفوعة خلال إقتناء أو إنشاء الموجود الثابت لحين تهيئة للإستخدام.</a:t>
            </a:r>
          </a:p>
          <a:p>
            <a:pPr marL="0" indent="0" algn="r" rtl="1">
              <a:buNone/>
            </a:pPr>
            <a:r>
              <a:rPr lang="ar-IQ" sz="2400" dirty="0">
                <a:latin typeface="Sakkal Majalla" panose="02000000000000000000" pitchFamily="2" charset="-78"/>
                <a:cs typeface="Sakkal Majalla" panose="02000000000000000000" pitchFamily="2" charset="-78"/>
              </a:rPr>
              <a:t>وقد تظهر في بعض الأحيان موجودات ثابتة مستغلة من قبل الوحدة الإقتصادية، إلا أنه لم يجرِ إدخالها في السجلات وفي مثل هذه الحالة يجري إثباتها بالكلفة الأصلية في حالة يمكن الوصول إليها أو القيمة التقديرية قياساً مع كلف مثيلاتها عند الإقتناء أو الإنشاء، ويجري إحتساب الإندثار على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06952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01486"/>
            <a:ext cx="8596668" cy="928914"/>
          </a:xfrm>
        </p:spPr>
        <p:txBody>
          <a:bodyPr/>
          <a:lstStyle/>
          <a:p>
            <a:pPr algn="r" rtl="1"/>
            <a:r>
              <a:rPr lang="ar-IQ" dirty="0">
                <a:latin typeface="Sakkal Majalla" panose="02000000000000000000" pitchFamily="2" charset="-78"/>
                <a:cs typeface="Sakkal Majalla" panose="02000000000000000000" pitchFamily="2" charset="-78"/>
              </a:rPr>
              <a:t>11 الموجودات الثابتة</a:t>
            </a:r>
            <a:endParaRPr lang="en-US" dirty="0"/>
          </a:p>
        </p:txBody>
      </p:sp>
      <p:sp>
        <p:nvSpPr>
          <p:cNvPr id="3" name="Content Placeholder 2"/>
          <p:cNvSpPr>
            <a:spLocks noGrp="1"/>
          </p:cNvSpPr>
          <p:nvPr>
            <p:ph idx="1"/>
          </p:nvPr>
        </p:nvSpPr>
        <p:spPr>
          <a:xfrm>
            <a:off x="1973942" y="2160589"/>
            <a:ext cx="7300059" cy="3006497"/>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الموجودات سنوياً وفق النسب المقررة وتخضع الإضافات على الموجود إلى نسب الإندثار التي يتحملها مع مراعاه تاريخ الإضافة.</a:t>
            </a:r>
          </a:p>
          <a:p>
            <a:pPr marL="0" indent="0" algn="r" rtl="1">
              <a:buNone/>
            </a:pPr>
            <a:r>
              <a:rPr lang="ar-IQ" sz="2400" dirty="0">
                <a:latin typeface="Sakkal Majalla" panose="02000000000000000000" pitchFamily="2" charset="-78"/>
                <a:cs typeface="Sakkal Majalla" panose="02000000000000000000" pitchFamily="2" charset="-78"/>
              </a:rPr>
              <a:t>أما بخصوص الإندثار المتراكم للموجودات غير المثبتة في السجلات فيجري قيده على حساب مصاريف سنوات سابقة ولحساب مخصص الإندثار المتراكم على أن يكون الإحتساب لغاية بداية السنة التي يجري خلالها التعرف على الموجود وتثبيتة بالسجلات.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7053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1113762"/>
          </a:xfrm>
        </p:spPr>
        <p:txBody>
          <a:bodyPr/>
          <a:lstStyle/>
          <a:p>
            <a:pPr algn="r" rtl="1"/>
            <a:r>
              <a:rPr lang="ar-IQ" dirty="0">
                <a:latin typeface="Sakkal Majalla" panose="02000000000000000000" pitchFamily="2" charset="-78"/>
                <a:cs typeface="Sakkal Majalla" panose="02000000000000000000" pitchFamily="2" charset="-78"/>
              </a:rPr>
              <a:t>12 مشروعات تحت تنفيذ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851505" y="1710646"/>
            <a:ext cx="8596668" cy="3880773"/>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كافة الإستثمارات التي تهدف إلى خلق طاقة إنتاجية ولم تتكامل بعد أو ما زالت في طور الإستصلاح أو الإنتاج أو الشراء أو النصب وحسب طبيعة الأصل، ويشمل هذا الحساب أيضاً  الموجودات الثابتة غير المستغلة والموجودة في المخزن، ويحمل هذا الحساب  بكلفة ما  أتفق عليه كثمن الشراء وتكاليف الصنع ونفقات التركيب وغير ذلك من التكاليف كما يحمل بالمبالغ المدفوعة دون أن يكون قد ورد مقابلها سلع ومشغولات وخدمات بعد كالدفعات المقدمة والإعتمادات المستندية المفتوحة، ويحمل هذا الحساب أيضاً بما يدفع للمتعهدين مقابل قيامهم بالأعمال التي لم تدخل مرحلة الأنتاج بعد كتكاليف إستصلاح الأراضي وتهيئتها وتكاليف تمهيد وتقسيم  الأراضي للتعمير وتشيد العقارات لإسكان، وتغلق مفردات هذا الحساب بالحسابات المقابلة لها في الموجودات الثابتة والتي تحمل نفس المفهوم.</a:t>
            </a:r>
          </a:p>
        </p:txBody>
      </p:sp>
    </p:spTree>
    <p:extLst>
      <p:ext uri="{BB962C8B-B14F-4D97-AF65-F5344CB8AC3E}">
        <p14:creationId xmlns:p14="http://schemas.microsoft.com/office/powerpoint/2010/main" val="2280361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514"/>
            <a:ext cx="8596668" cy="899886"/>
          </a:xfrm>
        </p:spPr>
        <p:txBody>
          <a:bodyPr/>
          <a:lstStyle/>
          <a:p>
            <a:pPr algn="r" rtl="1"/>
            <a:r>
              <a:rPr lang="ar-IQ" dirty="0">
                <a:latin typeface="Sakkal Majalla" panose="02000000000000000000" pitchFamily="2" charset="-78"/>
                <a:cs typeface="Sakkal Majalla" panose="02000000000000000000" pitchFamily="2" charset="-78"/>
              </a:rPr>
              <a:t>13 المخزون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1797732"/>
            <a:ext cx="8596668" cy="3880773"/>
          </a:xfrm>
        </p:spPr>
        <p:txBody>
          <a:bodyPr>
            <a:normAutofit fontScale="92500"/>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كلفة الأموال المادية المتداولة التي تقدمها الوحدة الإقتصادية سواء خزنت في مخازن الوحدة الإقتصادية أم لدى الغير وسواء أكانت مواد مشتراة أم بضاعة منتجة من قبل الوحدة الإقتصادية، كما أنها تشمل الإعتمادات المستندية المفتوحة لشراء المستلزمات السلعية بأنواعها ومخزون البضائع المشتراة بغرض البيع، وموزعة حسب طبيعتها بحيث تتفق مع طبيعة أوجه نشاط الوحدة الإقتصادية.</a:t>
            </a:r>
          </a:p>
          <a:p>
            <a:pPr marL="0" indent="0" algn="r" rtl="1">
              <a:buNone/>
            </a:pPr>
            <a:r>
              <a:rPr lang="ar-IQ" sz="2400" dirty="0">
                <a:latin typeface="Sakkal Majalla" panose="02000000000000000000" pitchFamily="2" charset="-78"/>
                <a:cs typeface="Sakkal Majalla" panose="02000000000000000000" pitchFamily="2" charset="-78"/>
              </a:rPr>
              <a:t>ويحلل إلى الحسابات الآتية: </a:t>
            </a:r>
          </a:p>
          <a:p>
            <a:pPr algn="r" rtl="1">
              <a:buFontTx/>
              <a:buChar char="-"/>
            </a:pPr>
            <a:r>
              <a:rPr lang="ar-IQ" sz="2400" dirty="0">
                <a:latin typeface="Sakkal Majalla" panose="02000000000000000000" pitchFamily="2" charset="-78"/>
                <a:cs typeface="Sakkal Majalla" panose="02000000000000000000" pitchFamily="2" charset="-78"/>
              </a:rPr>
              <a:t>مخزون الخامات والمواد الأولية.</a:t>
            </a:r>
          </a:p>
          <a:p>
            <a:pPr algn="r" rtl="1">
              <a:buFontTx/>
              <a:buChar char="-"/>
            </a:pPr>
            <a:r>
              <a:rPr lang="ar-IQ" sz="2400" dirty="0">
                <a:latin typeface="Sakkal Majalla" panose="02000000000000000000" pitchFamily="2" charset="-78"/>
                <a:cs typeface="Sakkal Majalla" panose="02000000000000000000" pitchFamily="2" charset="-78"/>
              </a:rPr>
              <a:t>مخزون الوقود والزيوت.</a:t>
            </a:r>
          </a:p>
          <a:p>
            <a:pPr algn="r" rtl="1">
              <a:buFontTx/>
              <a:buChar char="-"/>
            </a:pPr>
            <a:r>
              <a:rPr lang="ar-IQ" sz="2400" dirty="0">
                <a:latin typeface="Sakkal Majalla" panose="02000000000000000000" pitchFamily="2" charset="-78"/>
                <a:cs typeface="Sakkal Majalla" panose="02000000000000000000" pitchFamily="2" charset="-78"/>
              </a:rPr>
              <a:t>مخزون الأدوات الإحتياطية.</a:t>
            </a:r>
          </a:p>
          <a:p>
            <a:pPr algn="r" rtl="1">
              <a:buFontTx/>
              <a:buChar char="-"/>
            </a:pPr>
            <a:r>
              <a:rPr lang="ar-IQ" sz="2400" dirty="0">
                <a:latin typeface="Sakkal Majalla" panose="02000000000000000000" pitchFamily="2" charset="-78"/>
                <a:cs typeface="Sakkal Majalla" panose="02000000000000000000" pitchFamily="2" charset="-78"/>
              </a:rPr>
              <a:t>مخزون مواد التعبئة والتغليف.</a:t>
            </a:r>
          </a:p>
          <a:p>
            <a:pPr marL="0" indent="0" algn="r" rtl="1">
              <a:buNone/>
            </a:pP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285531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23038"/>
            <a:ext cx="8596668" cy="1113762"/>
          </a:xfrm>
        </p:spPr>
        <p:txBody>
          <a:bodyPr>
            <a:normAutofit fontScale="90000"/>
          </a:bodyPr>
          <a:lstStyle/>
          <a:p>
            <a:pPr algn="r" rtl="1"/>
            <a:r>
              <a:rPr lang="ar-IQ" dirty="0">
                <a:latin typeface="Sakkal Majalla" panose="02000000000000000000" pitchFamily="2" charset="-78"/>
                <a:cs typeface="Sakkal Majalla" panose="02000000000000000000" pitchFamily="2" charset="-78"/>
              </a:rPr>
              <a:t>131 مخزون الخامات والمواد الأولية</a:t>
            </a:r>
            <a:br>
              <a:rPr lang="ar-IQ" dirty="0">
                <a:latin typeface="Sakkal Majalla" panose="02000000000000000000" pitchFamily="2" charset="-78"/>
                <a:cs typeface="Sakkal Majalla" panose="02000000000000000000" pitchFamily="2" charset="-78"/>
              </a:rPr>
            </a:br>
            <a:endParaRPr lang="en-US" dirty="0"/>
          </a:p>
        </p:txBody>
      </p:sp>
      <p:sp>
        <p:nvSpPr>
          <p:cNvPr id="3" name="Content Placeholder 2"/>
          <p:cNvSpPr>
            <a:spLocks noGrp="1"/>
          </p:cNvSpPr>
          <p:nvPr>
            <p:ph idx="1"/>
          </p:nvPr>
        </p:nvSpPr>
        <p:spPr>
          <a:xfrm>
            <a:off x="677334" y="2160589"/>
            <a:ext cx="8596668" cy="2208211"/>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كلفة الخامات والمواد الأولية.بنوعيها الرئيسية والمساعدةالموجودة في المخازن لتمكن الوحدة الإقتصادية من إداء العملية الإنتاجية وتحقيق الأهداف المرسومة لها، ويمكن تحليل هذا الحساب إلى حساب الخامات الرئيسية والخامات المساعدة بهدف تسهيل إجراء المطابقات الدورية، مثل الرمل والحصى والإسمنت والبذور والأسمدة ... إلخ.</a:t>
            </a:r>
          </a:p>
          <a:p>
            <a:pPr marL="0" indent="0" algn="r" rtl="1">
              <a:buNone/>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503497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6638"/>
            <a:ext cx="8596668" cy="1113762"/>
          </a:xfrm>
        </p:spPr>
        <p:txBody>
          <a:bodyPr/>
          <a:lstStyle/>
          <a:p>
            <a:pPr algn="r" rtl="1"/>
            <a:r>
              <a:rPr lang="ar-IQ" dirty="0">
                <a:latin typeface="Sakkal Majalla" panose="02000000000000000000" pitchFamily="2" charset="-78"/>
                <a:cs typeface="Sakkal Majalla" panose="02000000000000000000" pitchFamily="2" charset="-78"/>
              </a:rPr>
              <a:t>132 مخزون الوقود والزيوت</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2160589"/>
            <a:ext cx="8596668" cy="1787297"/>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كافة ما تملكه الوحدة الإقتصادية في مخازنها من مواد نفطية وغاز وزيوت وشحوم وفحم لإستغلالها في العملية الإنتاجية، ويمكن تحليل هذا الحساب إلى حسابات جزئية لبيان نوعية الوقود والزيوت المخزونة وحسب التقييم والوارد في الإستخدامات.</a:t>
            </a:r>
          </a:p>
          <a:p>
            <a:pPr marL="0" indent="0" algn="r" rtl="1">
              <a:buNone/>
            </a:pPr>
            <a:endParaRPr lang="en-US" sz="2400" dirty="0"/>
          </a:p>
        </p:txBody>
      </p:sp>
    </p:spTree>
    <p:extLst>
      <p:ext uri="{BB962C8B-B14F-4D97-AF65-F5344CB8AC3E}">
        <p14:creationId xmlns:p14="http://schemas.microsoft.com/office/powerpoint/2010/main" val="131660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6970"/>
            <a:ext cx="8596668" cy="943429"/>
          </a:xfrm>
        </p:spPr>
        <p:txBody>
          <a:bodyPr/>
          <a:lstStyle/>
          <a:p>
            <a:pPr algn="r" rtl="1"/>
            <a:r>
              <a:rPr lang="ar-IQ" dirty="0">
                <a:latin typeface="Sakkal Majalla" panose="02000000000000000000" pitchFamily="2" charset="-78"/>
                <a:cs typeface="Sakkal Majalla" panose="02000000000000000000" pitchFamily="2" charset="-78"/>
              </a:rPr>
              <a:t>133 مخزون الأدوات الإحتياطية</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2160590"/>
            <a:ext cx="8596668" cy="1569582"/>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كافة ما تملكه الوحدة الإقتصادية في مخازنها من أصناف قطع الغبار المتنوعة.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38099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62742"/>
            <a:ext cx="8596668" cy="667657"/>
          </a:xfrm>
        </p:spPr>
        <p:txBody>
          <a:bodyPr/>
          <a:lstStyle/>
          <a:p>
            <a:pPr algn="r" rtl="1"/>
            <a:r>
              <a:rPr lang="ar-IQ" dirty="0">
                <a:latin typeface="Sakkal Majalla" panose="02000000000000000000" pitchFamily="2" charset="-78"/>
                <a:cs typeface="Sakkal Majalla" panose="02000000000000000000" pitchFamily="2" charset="-78"/>
              </a:rPr>
              <a:t>134 مخزون مواد التعبئة والتغليف</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يشمل هذا الحساب كافة خزين مواد التعبئة والتغليف التي تستخدمها الوحدة الإقتصادية لإغراض نشاطها الجاري، سواء ما يستخدم منها لمرة واحد ( مواد تعبئة وتغليف مستهلكة) أو ما يستخدم ( مواد تعبئة وتغليف متداولة). </a:t>
            </a:r>
          </a:p>
          <a:p>
            <a:pPr marL="0" indent="0" algn="r" rtl="1">
              <a:buNone/>
            </a:pPr>
            <a:r>
              <a:rPr lang="ar-IQ" sz="2400" dirty="0">
                <a:latin typeface="Sakkal Majalla" panose="02000000000000000000" pitchFamily="2" charset="-78"/>
                <a:cs typeface="Sakkal Majalla" panose="02000000000000000000" pitchFamily="2" charset="-78"/>
              </a:rPr>
              <a:t>1341 مخزون مواد تعبئة والتغليف المستهلكة : يشمل هذا الحساب كلفة مخزون الصفائح والعلب الكارتونية، الأكياس الورقية والنسيجية، القناني التي تستخدم لمرة واحدة فقط وما يشابه ذلك.</a:t>
            </a:r>
          </a:p>
          <a:p>
            <a:pPr marL="0" indent="0" algn="r" rtl="1">
              <a:buNone/>
            </a:pPr>
            <a:r>
              <a:rPr lang="ar-IQ" sz="2400" dirty="0">
                <a:latin typeface="Sakkal Majalla" panose="02000000000000000000" pitchFamily="2" charset="-78"/>
                <a:cs typeface="Sakkal Majalla" panose="02000000000000000000" pitchFamily="2" charset="-78"/>
              </a:rPr>
              <a:t>1342 مخزون مواد التعبئة المتداولة: يشمل هذا الحساب كلفة مخزون قناني المشروبات الغازية والحليب والصناديق الخشبية والبلاستيكية وغيرها من مواد التعبئة والتغليف التي يجري تداولها لإكثرة من مرة واحدة.</a:t>
            </a:r>
            <a:endParaRPr lang="en-US" sz="2400" dirty="0">
              <a:latin typeface="Sakkal Majalla" panose="02000000000000000000" pitchFamily="2" charset="-78"/>
              <a:cs typeface="Sakkal Majalla" panose="02000000000000000000" pitchFamily="2" charset="-78"/>
            </a:endParaRPr>
          </a:p>
          <a:p>
            <a:pPr marL="0" indent="0" algn="r" rtl="1">
              <a:buNone/>
            </a:pPr>
            <a:endParaRPr lang="ar-IQ" sz="2400" dirty="0">
              <a:latin typeface="Sakkal Majalla" panose="02000000000000000000" pitchFamily="2" charset="-78"/>
              <a:cs typeface="Sakkal Majalla" panose="02000000000000000000" pitchFamily="2" charset="-78"/>
            </a:endParaRPr>
          </a:p>
          <a:p>
            <a:pPr marL="0" indent="0" algn="r" rtl="1">
              <a:buNone/>
            </a:pPr>
            <a:endParaRPr lang="ar-IQ"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5053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2132"/>
            <a:ext cx="8596668" cy="948268"/>
          </a:xfrm>
        </p:spPr>
        <p:txBody>
          <a:bodyPr>
            <a:normAutofit/>
          </a:bodyPr>
          <a:lstStyle/>
          <a:p>
            <a:pPr algn="r" rtl="1"/>
            <a:r>
              <a:rPr lang="ar-IQ" dirty="0">
                <a:latin typeface="Sakkal Majalla" panose="02000000000000000000" pitchFamily="2" charset="-78"/>
                <a:ea typeface="+mn-ea"/>
                <a:cs typeface="Sakkal Majalla" panose="02000000000000000000" pitchFamily="2" charset="-78"/>
              </a:rPr>
              <a:t>المعالجة المحاسبية للنظام المحاسبي الموحد</a:t>
            </a:r>
            <a:endParaRPr lang="en-US" dirty="0">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677334" y="1930400"/>
            <a:ext cx="8924577" cy="3742268"/>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تعبير المعالجات القيدية من النقاط المهمة التي أولتها اللجنة الرئيسية للنظام المحاسبي الموحد أهتمامها، إذ شكلت لها لجنة فرعية لوضعها، كما وقد أخذت آراء بعض ذوي الإختصاص بها.</a:t>
            </a:r>
          </a:p>
          <a:p>
            <a:pPr marL="0" indent="0" algn="r" rtl="1">
              <a:buNone/>
            </a:pPr>
            <a:r>
              <a:rPr lang="ar-IQ" sz="2400" dirty="0">
                <a:latin typeface="Sakkal Majalla" panose="02000000000000000000" pitchFamily="2" charset="-78"/>
                <a:cs typeface="Sakkal Majalla" panose="02000000000000000000" pitchFamily="2" charset="-78"/>
              </a:rPr>
              <a:t>ويعد الأخذ بنظر الإعتبار كل الملاحظات التيي قدمت، جرى إعداد الصيغة النهائية من قبل لجنة تعتقد بأن التطبيق العملي سيظهر وجهات نظر أخرى قد تكون أكثر مرونة وسهولة، لذا يرجى من كافة المحاسبين إبداء مقترحاتهم بهذا الصدد وصولاً إلى أفضل صيغة مناسبة.</a:t>
            </a:r>
          </a:p>
          <a:p>
            <a:pPr marL="0" indent="0" algn="r" rtl="1">
              <a:buNone/>
            </a:pPr>
            <a:r>
              <a:rPr lang="ar-IQ" sz="2400" dirty="0">
                <a:latin typeface="Sakkal Majalla" panose="02000000000000000000" pitchFamily="2" charset="-78"/>
                <a:cs typeface="Sakkal Majalla" panose="02000000000000000000" pitchFamily="2" charset="-78"/>
              </a:rPr>
              <a:t>لقد حددت المعالجات القيدية ضمن مبادئ إعتمدتها اللجنة آخذه بنظر الإعتبار الأساليب التي تهدف إلى تبسيط الإجراءات مع المحافظة على أسس الضبط والرقابة، والتي يمكن إدراجهاكما يلي:</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5002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1195"/>
            <a:ext cx="8596668" cy="821635"/>
          </a:xfrm>
        </p:spPr>
        <p:txBody>
          <a:bodyPr/>
          <a:lstStyle/>
          <a:p>
            <a:pPr algn="r" rtl="1"/>
            <a:r>
              <a:rPr lang="ar-IQ" dirty="0">
                <a:latin typeface="Simplified Arabic" panose="02020603050405020304" pitchFamily="18" charset="-78"/>
                <a:cs typeface="Simplified Arabic" panose="02020603050405020304" pitchFamily="18" charset="-78"/>
              </a:rPr>
              <a:t>إسلوب عمل لجان تحديث النظام</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r" rtl="1">
              <a:buNone/>
            </a:pPr>
            <a:r>
              <a:rPr lang="ar-IQ" sz="2400" dirty="0">
                <a:latin typeface="Sakkal Majalla" panose="02000000000000000000" pitchFamily="2" charset="-78"/>
                <a:cs typeface="Sakkal Majalla" panose="02000000000000000000" pitchFamily="2" charset="-78"/>
              </a:rPr>
              <a:t>بناءاً على ما تقدم قام الديوان بتشكيل لجان لتحديث النظام المحاسبي الموحد، مهمتها تحديث النظام وفق رؤية شاملة للوضع الإقتصادي والمحاسبي ومعايير المحاسبة الدولية.</a:t>
            </a:r>
          </a:p>
          <a:p>
            <a:pPr marL="0" indent="0" algn="r" rtl="1">
              <a:buNone/>
            </a:pPr>
            <a:r>
              <a:rPr lang="ar-IQ" sz="2400" dirty="0">
                <a:latin typeface="Sakkal Majalla" panose="02000000000000000000" pitchFamily="2" charset="-78"/>
                <a:cs typeface="Sakkal Majalla" panose="02000000000000000000" pitchFamily="2" charset="-78"/>
              </a:rPr>
              <a:t>وقد إعتمدت اللجان في عملها على مقترحات وآراء الأكاديميين والعاملين في الوحدات الإقتصادية في القطاع العام، وأُخضعت مقترحاتهم إلى الدراسة والتحليل وأخذت بأغلب المقترحات الواردة إليها بما يتلائم مع البيئة المحاسبية العراقية وإستغرق عمل اللجان عدة سنوات وتوصلت إلى مسودة مشروع تعديل النظام المحاسبي، وقد أخذت بنظر الإعتبار التعديلات التي وردت في ملحق النظام المحاسبي الموحد، وعرض المشروع على مجلس الرقابة المالية لمناقشته وإقراره، وأضيفت بعض المقترحات من قبله ليأخذ صيغته النهائية.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44729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19200"/>
            <a:ext cx="8596668" cy="711200"/>
          </a:xfrm>
        </p:spPr>
        <p:txBody>
          <a:bodyPr/>
          <a:lstStyle/>
          <a:p>
            <a:pPr algn="r" rtl="1"/>
            <a:r>
              <a:rPr lang="ar-IQ" dirty="0">
                <a:latin typeface="Sakkal Majalla" panose="02000000000000000000" pitchFamily="2" charset="-78"/>
                <a:cs typeface="Sakkal Majalla" panose="02000000000000000000" pitchFamily="2" charset="-78"/>
              </a:rPr>
              <a:t>أولاً: المبادئ:</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marL="457200" indent="-457200" algn="r" rtl="1">
              <a:buAutoNum type="arabicPeriod"/>
            </a:pPr>
            <a:r>
              <a:rPr lang="ar-IQ" sz="2400" dirty="0">
                <a:latin typeface="Sakkal Majalla" panose="02000000000000000000" pitchFamily="2" charset="-78"/>
                <a:cs typeface="Sakkal Majalla" panose="02000000000000000000" pitchFamily="2" charset="-78"/>
              </a:rPr>
              <a:t>توسيط حساب مشروعات تحت التنفيذ لإثبات كافة العمليات المالية المتعلقة بإقتناء الموجودات الثابتة، بهدف حصر حجم الإنفاق الرأسمالي للوحدة.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إعتماد طريقة المعدل الموزون في تسعير المخزون، وفي الحالات الإستثنائية يجري الإتفاق مع ديوان الرقابة المالية في إختيار طريقة أخرى أكثر ملائمة.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تحديد كلفة المشتريات على أساس تسليم المبالغ المصروفة لغاية مخازن الوحدة.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تحديد قيمة المبيعات على أساس تسليم مخازن الوحدة أو فروعها أو في معارضها.</a:t>
            </a:r>
          </a:p>
          <a:p>
            <a:pPr marL="0" indent="0" algn="r" rtl="1">
              <a:buNone/>
            </a:pPr>
            <a:endParaRPr lang="ar-IQ" sz="2400" dirty="0"/>
          </a:p>
        </p:txBody>
      </p:sp>
    </p:spTree>
    <p:extLst>
      <p:ext uri="{BB962C8B-B14F-4D97-AF65-F5344CB8AC3E}">
        <p14:creationId xmlns:p14="http://schemas.microsoft.com/office/powerpoint/2010/main" val="101249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6000"/>
            <a:ext cx="8596668" cy="914400"/>
          </a:xfrm>
        </p:spPr>
        <p:txBody>
          <a:bodyPr/>
          <a:lstStyle/>
          <a:p>
            <a:pPr algn="r" rtl="1"/>
            <a:r>
              <a:rPr lang="ar-IQ" dirty="0">
                <a:latin typeface="Sakkal Majalla" panose="02000000000000000000" pitchFamily="2" charset="-78"/>
                <a:cs typeface="Sakkal Majalla" panose="02000000000000000000" pitchFamily="2" charset="-78"/>
              </a:rPr>
              <a:t>أولاً: المبادئ:</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solidFill>
                  <a:schemeClr val="tx2">
                    <a:lumMod val="60000"/>
                    <a:lumOff val="40000"/>
                  </a:schemeClr>
                </a:solidFill>
                <a:latin typeface="Sakkal Majalla" panose="02000000000000000000" pitchFamily="2" charset="-78"/>
                <a:cs typeface="Sakkal Majalla" panose="02000000000000000000" pitchFamily="2" charset="-78"/>
              </a:rPr>
              <a:t>5.</a:t>
            </a:r>
            <a:r>
              <a:rPr lang="ar-IQ" sz="2400" dirty="0">
                <a:latin typeface="Sakkal Majalla" panose="02000000000000000000" pitchFamily="2" charset="-78"/>
                <a:cs typeface="Sakkal Majalla" panose="02000000000000000000" pitchFamily="2" charset="-78"/>
              </a:rPr>
              <a:t> توسيط  حساب المجهزون التجاريين لتثبيت الإلتزمات المرتبطة نتيجة الحصول على عناصر الإستهلاك الوسيط، وتوسيط حساب دائنو النشاط غير الجاري لتثبيت الإلتزامات المترتبة نتيجة الحصول على عناصر الطاقة الإنتاجية. </a:t>
            </a:r>
          </a:p>
          <a:p>
            <a:pPr marL="0" indent="0" algn="r" rtl="1">
              <a:buNone/>
            </a:pPr>
            <a:r>
              <a:rPr lang="ar-IQ" sz="2400" dirty="0">
                <a:solidFill>
                  <a:schemeClr val="tx2">
                    <a:lumMod val="60000"/>
                    <a:lumOff val="40000"/>
                  </a:schemeClr>
                </a:solidFill>
                <a:latin typeface="Sakkal Majalla" panose="02000000000000000000" pitchFamily="2" charset="-78"/>
                <a:cs typeface="Sakkal Majalla" panose="02000000000000000000" pitchFamily="2" charset="-78"/>
              </a:rPr>
              <a:t>6. </a:t>
            </a:r>
            <a:r>
              <a:rPr lang="ar-IQ" sz="2400" dirty="0">
                <a:latin typeface="Sakkal Majalla" panose="02000000000000000000" pitchFamily="2" charset="-78"/>
                <a:cs typeface="Sakkal Majalla" panose="02000000000000000000" pitchFamily="2" charset="-78"/>
              </a:rPr>
              <a:t>توسيط حساب المدينون التجاريون لإثبات الحقوق الناتجة عن بيع السلع والبضائع أو أداء الخدمات للغير وتوسيط حساب مدينو نشاط غير الجاري لإظهار الحقوق الناشئة عن بيع الأصول الثابتة.</a:t>
            </a:r>
          </a:p>
        </p:txBody>
      </p:sp>
    </p:spTree>
    <p:extLst>
      <p:ext uri="{BB962C8B-B14F-4D97-AF65-F5344CB8AC3E}">
        <p14:creationId xmlns:p14="http://schemas.microsoft.com/office/powerpoint/2010/main" val="1129866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01486"/>
            <a:ext cx="8596668" cy="928914"/>
          </a:xfrm>
        </p:spPr>
        <p:txBody>
          <a:bodyPr/>
          <a:lstStyle/>
          <a:p>
            <a:pPr algn="r" rtl="1"/>
            <a:r>
              <a:rPr lang="ar-IQ" dirty="0">
                <a:latin typeface="Sakkal Majalla" panose="02000000000000000000" pitchFamily="2" charset="-78"/>
                <a:cs typeface="Sakkal Majalla" panose="02000000000000000000" pitchFamily="2" charset="-78"/>
              </a:rPr>
              <a:t>ثانياً: بهدف تبسيط الإجراءات يمكن: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marL="457200" indent="-457200" algn="r" rtl="1">
              <a:buAutoNum type="arabicPeriod"/>
            </a:pPr>
            <a:r>
              <a:rPr lang="ar-IQ" sz="2400" dirty="0">
                <a:latin typeface="Sakkal Majalla" panose="02000000000000000000" pitchFamily="2" charset="-78"/>
                <a:cs typeface="Sakkal Majalla" panose="02000000000000000000" pitchFamily="2" charset="-78"/>
              </a:rPr>
              <a:t>إعداد قيد على مستوى الأخير المثبت في الدليل.</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عدم تحريك السلفة المستدامة (182).</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عدم إظهار الرسوم ضمن حساب الإعتمادات بصورة منفصلة إلا إذا إقتضت ضرورات المتابعة أو الرقابة.</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ينظم قيد الصادر المخزني لحركة المواد المخزنية الصادرة من المخازن الرئيسية، أما المخازن الفرعية فتجري الرقابة عليها بواسطة الحركة بالكمية. </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عدم توسيط حساب المجهزون التجاريين أو دائنو النشاط غير الجاري خلال حركة الإعتمادات على أن يجري ذلك فقط عند قيد غلق الإعتمادات.</a:t>
            </a:r>
          </a:p>
          <a:p>
            <a:pPr marL="0" indent="0" algn="r" rtl="1">
              <a:buNone/>
            </a:pPr>
            <a:endParaRPr lang="ar-IQ"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557876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5028"/>
            <a:ext cx="8596668" cy="885371"/>
          </a:xfrm>
        </p:spPr>
        <p:txBody>
          <a:bodyPr/>
          <a:lstStyle/>
          <a:p>
            <a:pPr algn="r" rtl="1"/>
            <a:r>
              <a:rPr lang="ar-IQ" dirty="0">
                <a:latin typeface="Sakkal Majalla" panose="02000000000000000000" pitchFamily="2" charset="-78"/>
                <a:cs typeface="Sakkal Majalla" panose="02000000000000000000" pitchFamily="2" charset="-78"/>
              </a:rPr>
              <a:t>ثانياً: بهدف تبسيط الإجراءات يمكن: </a:t>
            </a:r>
            <a:endParaRPr lang="en-US" dirty="0"/>
          </a:p>
        </p:txBody>
      </p:sp>
      <p:sp>
        <p:nvSpPr>
          <p:cNvPr id="3" name="Content Placeholder 2"/>
          <p:cNvSpPr>
            <a:spLocks noGrp="1"/>
          </p:cNvSpPr>
          <p:nvPr>
            <p:ph idx="1"/>
          </p:nvPr>
        </p:nvSpPr>
        <p:spPr>
          <a:xfrm>
            <a:off x="677334" y="2160589"/>
            <a:ext cx="8596668" cy="1903411"/>
          </a:xfrm>
        </p:spPr>
        <p:txBody>
          <a:bodyPr>
            <a:normAutofit/>
          </a:bodyPr>
          <a:lstStyle/>
          <a:p>
            <a:pPr marL="0" indent="0" algn="r" rtl="1">
              <a:buNone/>
            </a:pPr>
            <a:r>
              <a:rPr lang="ar-IQ" dirty="0">
                <a:solidFill>
                  <a:schemeClr val="accent1"/>
                </a:solidFill>
              </a:rPr>
              <a:t>6</a:t>
            </a:r>
            <a:r>
              <a:rPr lang="ar-IQ" sz="2400" dirty="0">
                <a:solidFill>
                  <a:schemeClr val="tx2">
                    <a:lumMod val="60000"/>
                    <a:lumOff val="40000"/>
                  </a:schemeClr>
                </a:solidFill>
              </a:rPr>
              <a:t>. </a:t>
            </a:r>
            <a:r>
              <a:rPr lang="ar-IQ" sz="2400" dirty="0">
                <a:latin typeface="Sakkal Majalla" panose="02000000000000000000" pitchFamily="2" charset="-78"/>
                <a:cs typeface="Sakkal Majalla" panose="02000000000000000000" pitchFamily="2" charset="-78"/>
              </a:rPr>
              <a:t>يجري تنظيم قيد الرواتب والأجور مرة واحدة لكل شهر، وأي إستحقاق أو تعديل لإستحقاق الراتب أو الأجر يحدث خلال الشهر لا يجري صرفه بشكل مستقل وإنما ينعكس على قائمة الرواتب والأجور للشهر اللاحق بإستثناء الحالات الطارئة كالاستقالة مثلاً، فيصرف الصافي عن طريق توسيط حساب سلف المنتسبين والتي تجري تسويتهافي قيد الرواتب والأجور الشهرية في نهاية الشهر.</a:t>
            </a:r>
          </a:p>
        </p:txBody>
      </p:sp>
    </p:spTree>
    <p:extLst>
      <p:ext uri="{BB962C8B-B14F-4D97-AF65-F5344CB8AC3E}">
        <p14:creationId xmlns:p14="http://schemas.microsoft.com/office/powerpoint/2010/main" val="2736879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75656"/>
            <a:ext cx="8596668" cy="754743"/>
          </a:xfrm>
        </p:spPr>
        <p:txBody>
          <a:bodyPr/>
          <a:lstStyle/>
          <a:p>
            <a:pPr algn="r" rtl="1"/>
            <a:r>
              <a:rPr lang="ar-IQ" dirty="0">
                <a:latin typeface="Sakkal Majalla" panose="02000000000000000000" pitchFamily="2" charset="-78"/>
                <a:cs typeface="Sakkal Majalla" panose="02000000000000000000" pitchFamily="2" charset="-78"/>
              </a:rPr>
              <a:t>ثانياً: بهدف تبسيط الإجراءات يمكن: </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solidFill>
                  <a:schemeClr val="tx2">
                    <a:lumMod val="60000"/>
                    <a:lumOff val="40000"/>
                  </a:schemeClr>
                </a:solidFill>
                <a:latin typeface="Sakkal Majalla" panose="02000000000000000000" pitchFamily="2" charset="-78"/>
                <a:cs typeface="Sakkal Majalla" panose="02000000000000000000" pitchFamily="2" charset="-78"/>
              </a:rPr>
              <a:t>7.</a:t>
            </a:r>
            <a:r>
              <a:rPr lang="ar-IQ" sz="2400" dirty="0">
                <a:latin typeface="Sakkal Majalla" panose="02000000000000000000" pitchFamily="2" charset="-78"/>
                <a:cs typeface="Sakkal Majalla" panose="02000000000000000000" pitchFamily="2" charset="-78"/>
              </a:rPr>
              <a:t> بالنظر لعدم إعتماد الموازنة النقدية الفعلية في الوقت الحالي من قبل العديد من الوحدات، فقد أرتؤي منح الحرية للوحدات بعدم إستخدام الحسابات الوسيطة للمصرفات التحويلية (38) والمصرفات الأخرى (39)، وكذلك الإعانات (47) والإيرادات التحويلية (48) والإيرادات الأخرى (49)، وذلك بهدف تخفيف العبء على المحاسب في تنظم القيود لها، على أن يعاد النظر في هذا الأسلوب عند إعتماد تقارير المتابعة للموازنة النقدية كأحد أساليب المتابعة والرقابة، أو عند الإستعانة بالمكننة الحسابية.</a:t>
            </a:r>
          </a:p>
        </p:txBody>
      </p:sp>
    </p:spTree>
    <p:extLst>
      <p:ext uri="{BB962C8B-B14F-4D97-AF65-F5344CB8AC3E}">
        <p14:creationId xmlns:p14="http://schemas.microsoft.com/office/powerpoint/2010/main" val="2474037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17600"/>
            <a:ext cx="8596668" cy="812800"/>
          </a:xfrm>
        </p:spPr>
        <p:txBody>
          <a:bodyPr/>
          <a:lstStyle/>
          <a:p>
            <a:pPr algn="r" rtl="1"/>
            <a:r>
              <a:rPr lang="ar-IQ" dirty="0">
                <a:latin typeface="Sakkal Majalla" panose="02000000000000000000" pitchFamily="2" charset="-78"/>
                <a:cs typeface="Sakkal Majalla" panose="02000000000000000000" pitchFamily="2" charset="-78"/>
              </a:rPr>
              <a:t>ثانياً: بهدف تبسيط الإجراءات يمكن: </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solidFill>
                  <a:schemeClr val="tx2">
                    <a:lumMod val="60000"/>
                    <a:lumOff val="40000"/>
                  </a:schemeClr>
                </a:solidFill>
                <a:latin typeface="Sakkal Majalla" panose="02000000000000000000" pitchFamily="2" charset="-78"/>
                <a:cs typeface="Sakkal Majalla" panose="02000000000000000000" pitchFamily="2" charset="-78"/>
              </a:rPr>
              <a:t>8. </a:t>
            </a:r>
            <a:r>
              <a:rPr lang="ar-IQ" sz="2400" dirty="0">
                <a:latin typeface="Sakkal Majalla" panose="02000000000000000000" pitchFamily="2" charset="-78"/>
                <a:cs typeface="Sakkal Majalla" panose="02000000000000000000" pitchFamily="2" charset="-78"/>
              </a:rPr>
              <a:t>لغرض تحديد العلاقة المالية داخل نطاق الوحدات الإقتصادية الرئيسية والفروع التابعة لها، وكذلك تبسيط عمليات المطابقة والتسديدات فيما بينها سواء أكانت العمليات المالية لها علاقة بالنشاط الجاري أو غير ذلك، يستخدم الحساب (163) حسابات جارية مدينة للعمليات ذات الطبيعة المدينة أو يستخدم الحساب (263) (حسابات جارية دائنة) لتسجيل حركة المعاملات ذات الطبيعة الدائنة، على أن يجري الإستمرار في إعتماد الحساب المنتخب ولا يجر تغييره إلى الحساب الآخر خلال السنة.</a:t>
            </a: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517276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62743"/>
            <a:ext cx="8596668" cy="1320800"/>
          </a:xfrm>
        </p:spPr>
        <p:txBody>
          <a:bodyPr/>
          <a:lstStyle/>
          <a:p>
            <a:pPr algn="r" rtl="1"/>
            <a:r>
              <a:rPr lang="ar-IQ" dirty="0">
                <a:latin typeface="Sakkal Majalla" panose="02000000000000000000" pitchFamily="2" charset="-78"/>
                <a:cs typeface="Sakkal Majalla" panose="02000000000000000000" pitchFamily="2" charset="-78"/>
              </a:rPr>
              <a:t>مصادر الحصول على الموجودات الثابتة</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الشراء من السوق المحلي.</a:t>
            </a:r>
          </a:p>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الشراء من السوق الخارجي.</a:t>
            </a:r>
          </a:p>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الهدايا.</a:t>
            </a:r>
          </a:p>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إنشاء الموجود بواسطة المقاولين. </a:t>
            </a:r>
          </a:p>
          <a:p>
            <a:pPr algn="r" rtl="1">
              <a:buFont typeface="Wingdings" panose="05000000000000000000" pitchFamily="2" charset="2"/>
              <a:buChar char="v"/>
            </a:pPr>
            <a:r>
              <a:rPr lang="ar-IQ" sz="2400" dirty="0">
                <a:latin typeface="Sakkal Majalla" panose="02000000000000000000" pitchFamily="2" charset="-78"/>
                <a:cs typeface="Sakkal Majalla" panose="02000000000000000000" pitchFamily="2" charset="-78"/>
              </a:rPr>
              <a:t> إنشاء الموجود والتجهيز عن طريق الوحدة ذاتها في حالتي  التمويل الذاتي والمركزي.</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72267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3200" dirty="0">
                <a:latin typeface="Simplified Arabic" panose="02020603050405020304" pitchFamily="18" charset="-78"/>
                <a:cs typeface="Simplified Arabic" panose="02020603050405020304" pitchFamily="18" charset="-78"/>
              </a:rPr>
              <a:t>تمرين </a:t>
            </a:r>
            <a:br>
              <a:rPr lang="ar-IQ" sz="3200" dirty="0">
                <a:latin typeface="Simplified Arabic" panose="02020603050405020304" pitchFamily="18" charset="-78"/>
                <a:cs typeface="Simplified Arabic" panose="02020603050405020304" pitchFamily="18" charset="-78"/>
              </a:rPr>
            </a:br>
            <a:r>
              <a:rPr lang="ar-IQ" sz="32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2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77334" y="1768703"/>
            <a:ext cx="8596668" cy="3880773"/>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قررت الشركة العامة للصناعات الميكانيكية لإستيرادها ماكنة من الخارج وذلك لإغراض التوسعات الإنتاجية، وقد دفعت المبالغ وكما يلي: </a:t>
            </a:r>
          </a:p>
          <a:p>
            <a:pPr marL="0" indent="0" algn="r" rtl="1">
              <a:buNone/>
            </a:pPr>
            <a:r>
              <a:rPr lang="ar-IQ" sz="2400" dirty="0">
                <a:latin typeface="Sakkal Majalla" panose="02000000000000000000" pitchFamily="2" charset="-78"/>
                <a:cs typeface="Sakkal Majalla" panose="02000000000000000000" pitchFamily="2" charset="-78"/>
              </a:rPr>
              <a:t>10000 دينار مصاريف فتح الإعتماد بموجب صك.</a:t>
            </a:r>
          </a:p>
          <a:p>
            <a:pPr marL="0" indent="0" algn="r" rtl="1">
              <a:buNone/>
            </a:pPr>
            <a:r>
              <a:rPr lang="ar-IQ" sz="2400" dirty="0">
                <a:latin typeface="Sakkal Majalla" panose="02000000000000000000" pitchFamily="2" charset="-78"/>
                <a:cs typeface="Sakkal Majalla" panose="02000000000000000000" pitchFamily="2" charset="-78"/>
              </a:rPr>
              <a:t>400000 دينار قيمة مستندات الشحن بموجب صك.</a:t>
            </a:r>
          </a:p>
          <a:p>
            <a:pPr marL="0" indent="0" algn="r" rtl="1">
              <a:buNone/>
            </a:pPr>
            <a:r>
              <a:rPr lang="ar-IQ" sz="2400" dirty="0">
                <a:latin typeface="Sakkal Majalla" panose="02000000000000000000" pitchFamily="2" charset="-78"/>
                <a:cs typeface="Sakkal Majalla" panose="02000000000000000000" pitchFamily="2" charset="-78"/>
              </a:rPr>
              <a:t>8000 دينار مصاريف تمديد وتعديل الإعتماد بموجب صك.</a:t>
            </a:r>
          </a:p>
          <a:p>
            <a:pPr marL="0" indent="0" algn="r" rtl="1">
              <a:buNone/>
            </a:pPr>
            <a:r>
              <a:rPr lang="ar-IQ" sz="2400" dirty="0">
                <a:latin typeface="Sakkal Majalla" panose="02000000000000000000" pitchFamily="2" charset="-78"/>
                <a:cs typeface="Sakkal Majalla" panose="02000000000000000000" pitchFamily="2" charset="-78"/>
              </a:rPr>
              <a:t>200000 دينار مصاريف نقل وتحميل بموجب صك.</a:t>
            </a:r>
          </a:p>
          <a:p>
            <a:pPr marL="0" indent="0" algn="r" rtl="1">
              <a:buNone/>
            </a:pPr>
            <a:r>
              <a:rPr lang="ar-IQ" sz="2400" dirty="0">
                <a:latin typeface="Sakkal Majalla" panose="02000000000000000000" pitchFamily="2" charset="-78"/>
                <a:cs typeface="Sakkal Majalla" panose="02000000000000000000" pitchFamily="2" charset="-78"/>
              </a:rPr>
              <a:t>600000 دينار مصاريف تركيب بموجب صك.</a:t>
            </a:r>
          </a:p>
          <a:p>
            <a:pPr marL="0" indent="0" algn="r" rtl="1">
              <a:buNone/>
            </a:pPr>
            <a:r>
              <a:rPr lang="ar-IQ" sz="2400" dirty="0">
                <a:latin typeface="Sakkal Majalla" panose="02000000000000000000" pitchFamily="2" charset="-78"/>
                <a:cs typeface="Sakkal Majalla" panose="02000000000000000000" pitchFamily="2" charset="-78"/>
              </a:rPr>
              <a:t>المطلوب/ تسجيل قيود اليومية وإستغلال الموجود في سجلات الشركة العامة للصناعات الميكانيكية؟ </a:t>
            </a:r>
          </a:p>
        </p:txBody>
      </p:sp>
    </p:spTree>
    <p:extLst>
      <p:ext uri="{BB962C8B-B14F-4D97-AF65-F5344CB8AC3E}">
        <p14:creationId xmlns:p14="http://schemas.microsoft.com/office/powerpoint/2010/main" val="30713281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633789"/>
            <a:ext cx="8940800" cy="1303867"/>
          </a:xfrm>
        </p:spPr>
        <p:txBody>
          <a:bodyPr>
            <a:normAutofit fontScale="90000"/>
          </a:bodyPr>
          <a:lstStyle/>
          <a:p>
            <a:pPr algn="r" rtl="1"/>
            <a:r>
              <a:rPr lang="ar-IQ" sz="3600" dirty="0">
                <a:latin typeface="Simplified Arabic" panose="02020603050405020304" pitchFamily="18" charset="-78"/>
                <a:cs typeface="Simplified Arabic" panose="02020603050405020304" pitchFamily="18" charset="-78"/>
              </a:rPr>
              <a:t>حل تمرين </a:t>
            </a:r>
            <a:br>
              <a:rPr lang="ar-IQ" sz="3600" dirty="0">
                <a:latin typeface="Simplified Arabic" panose="02020603050405020304" pitchFamily="18" charset="-78"/>
                <a:cs typeface="Simplified Arabic" panose="02020603050405020304" pitchFamily="18" charset="-78"/>
              </a:rPr>
            </a:br>
            <a:r>
              <a:rPr lang="ar-IQ" sz="36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600" dirty="0"/>
          </a:p>
        </p:txBody>
      </p:sp>
      <p:sp>
        <p:nvSpPr>
          <p:cNvPr id="3" name="Content Placeholder 2"/>
          <p:cNvSpPr>
            <a:spLocks noGrp="1"/>
          </p:cNvSpPr>
          <p:nvPr>
            <p:ph idx="1"/>
          </p:nvPr>
        </p:nvSpPr>
        <p:spPr>
          <a:xfrm>
            <a:off x="1007407" y="2918012"/>
            <a:ext cx="8542993" cy="2097741"/>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قيمة مصاريف فتح الإعتماد</a:t>
            </a:r>
          </a:p>
          <a:p>
            <a:pPr marL="0" indent="0" algn="r" rtl="1">
              <a:buNone/>
            </a:pPr>
            <a:r>
              <a:rPr lang="ar-IQ" sz="2400" dirty="0">
                <a:latin typeface="Sakkal Majalla" panose="02000000000000000000" pitchFamily="2" charset="-78"/>
                <a:cs typeface="Sakkal Majalla" panose="02000000000000000000" pitchFamily="2" charset="-78"/>
              </a:rPr>
              <a:t>10000 من ح/ إعتمادات مستندية لموجودات ثابتة 1292</a:t>
            </a:r>
            <a:endParaRPr lang="en-US" sz="2400" dirty="0">
              <a:latin typeface="Sakkal Majalla" panose="02000000000000000000" pitchFamily="2" charset="-78"/>
              <a:cs typeface="Sakkal Majalla" panose="02000000000000000000" pitchFamily="2" charset="-78"/>
            </a:endParaRPr>
          </a:p>
          <a:p>
            <a:pPr marL="0" indent="0" algn="r" rtl="1">
              <a:buNone/>
            </a:pPr>
            <a:r>
              <a:rPr lang="ar-IQ" sz="2400" dirty="0">
                <a:latin typeface="Sakkal Majalla" panose="02000000000000000000" pitchFamily="2" charset="-78"/>
                <a:cs typeface="Sakkal Majalla" panose="02000000000000000000" pitchFamily="2" charset="-78"/>
              </a:rPr>
              <a:t>       10000 إلى ح/ نقدية لدى المصارف  183 </a:t>
            </a:r>
            <a:endParaRPr lang="en-US" sz="2400" dirty="0">
              <a:latin typeface="Sakkal Majalla" panose="02000000000000000000" pitchFamily="2" charset="-78"/>
              <a:cs typeface="Sakkal Majalla" panose="02000000000000000000" pitchFamily="2" charset="-78"/>
            </a:endParaRPr>
          </a:p>
          <a:p>
            <a:pPr marL="0" indent="0" algn="r">
              <a:buNone/>
            </a:pPr>
            <a:r>
              <a:rPr lang="ar-IQ" sz="2400" dirty="0">
                <a:latin typeface="Sakkal Majalla" panose="02000000000000000000" pitchFamily="2" charset="-78"/>
                <a:cs typeface="Sakkal Majalla" panose="02000000000000000000" pitchFamily="2" charset="-78"/>
              </a:rPr>
              <a:t>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25138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706360"/>
            <a:ext cx="9111340" cy="1303867"/>
          </a:xfrm>
        </p:spPr>
        <p:txBody>
          <a:bodyPr>
            <a:normAutofit/>
          </a:bodyPr>
          <a:lstStyle/>
          <a:p>
            <a:pPr algn="r" rtl="1"/>
            <a:r>
              <a:rPr lang="ar-IQ" sz="3600" dirty="0">
                <a:latin typeface="Simplified Arabic" panose="02020603050405020304" pitchFamily="18" charset="-78"/>
                <a:cs typeface="Simplified Arabic" panose="02020603050405020304" pitchFamily="18" charset="-78"/>
              </a:rPr>
              <a:t>حل تمرين </a:t>
            </a:r>
            <a:br>
              <a:rPr lang="ar-IQ" sz="3600" dirty="0">
                <a:latin typeface="Simplified Arabic" panose="02020603050405020304" pitchFamily="18" charset="-78"/>
                <a:cs typeface="Simplified Arabic" panose="02020603050405020304" pitchFamily="18" charset="-78"/>
              </a:rPr>
            </a:br>
            <a:r>
              <a:rPr lang="ar-IQ" sz="3600" dirty="0">
                <a:latin typeface="Simplified Arabic" panose="02020603050405020304" pitchFamily="18" charset="-78"/>
                <a:cs typeface="Simplified Arabic" panose="02020603050405020304" pitchFamily="18" charset="-78"/>
              </a:rPr>
              <a:t> الحصول على الموجودات الثابتة عن شراء السوق الخارجي </a:t>
            </a:r>
            <a:endParaRPr lang="en-US" sz="3600" dirty="0"/>
          </a:p>
        </p:txBody>
      </p:sp>
      <p:sp>
        <p:nvSpPr>
          <p:cNvPr id="3" name="Content Placeholder 2"/>
          <p:cNvSpPr>
            <a:spLocks noGrp="1"/>
          </p:cNvSpPr>
          <p:nvPr>
            <p:ph idx="1"/>
          </p:nvPr>
        </p:nvSpPr>
        <p:spPr>
          <a:xfrm>
            <a:off x="964615" y="2907387"/>
            <a:ext cx="8596668" cy="1940387"/>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تسديد قيمة مستندات الشحن</a:t>
            </a:r>
          </a:p>
          <a:p>
            <a:pPr marL="0" indent="0" algn="r" rtl="1">
              <a:buNone/>
            </a:pPr>
            <a:r>
              <a:rPr lang="ar-IQ" sz="2400" dirty="0">
                <a:latin typeface="Sakkal Majalla" panose="02000000000000000000" pitchFamily="2" charset="-78"/>
                <a:cs typeface="Sakkal Majalla" panose="02000000000000000000" pitchFamily="2" charset="-78"/>
              </a:rPr>
              <a:t>400000 من ح/ إعتمادات مستندية لموجودات ثابتة 1292</a:t>
            </a:r>
            <a:endParaRPr lang="en-US" sz="2400" dirty="0">
              <a:latin typeface="Sakkal Majalla" panose="02000000000000000000" pitchFamily="2" charset="-78"/>
              <a:cs typeface="Sakkal Majalla" panose="02000000000000000000" pitchFamily="2" charset="-78"/>
            </a:endParaRPr>
          </a:p>
          <a:p>
            <a:pPr marL="0" indent="0" algn="r" rtl="1">
              <a:buNone/>
            </a:pPr>
            <a:r>
              <a:rPr lang="ar-IQ" sz="2400" dirty="0">
                <a:latin typeface="Sakkal Majalla" panose="02000000000000000000" pitchFamily="2" charset="-78"/>
                <a:cs typeface="Sakkal Majalla" panose="02000000000000000000" pitchFamily="2" charset="-78"/>
              </a:rPr>
              <a:t>       400000 إلى ح/ نقدية لدى المصارف  183 </a:t>
            </a:r>
            <a:endParaRPr lang="en-US" sz="2400" dirty="0">
              <a:latin typeface="Sakkal Majalla" panose="02000000000000000000" pitchFamily="2" charset="-78"/>
              <a:cs typeface="Sakkal Majalla" panose="02000000000000000000" pitchFamily="2" charset="-78"/>
            </a:endParaRPr>
          </a:p>
          <a:p>
            <a:pPr marL="0" indent="0" algn="r">
              <a:buNone/>
            </a:pPr>
            <a:r>
              <a:rPr lang="ar-IQ" sz="2400" dirty="0">
                <a:latin typeface="Sakkal Majalla" panose="02000000000000000000" pitchFamily="2" charset="-78"/>
                <a:cs typeface="Sakkal Majalla" panose="02000000000000000000" pitchFamily="2" charset="-78"/>
              </a:rPr>
              <a:t>________________________________</a:t>
            </a:r>
            <a:endParaRPr lang="en-US" sz="2400" dirty="0">
              <a:latin typeface="Sakkal Majalla" panose="02000000000000000000" pitchFamily="2" charset="-78"/>
              <a:cs typeface="Sakkal Majalla" panose="02000000000000000000" pitchFamily="2" charset="-78"/>
            </a:endParaRP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114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2375"/>
            <a:ext cx="9601196" cy="940797"/>
          </a:xfrm>
        </p:spPr>
        <p:txBody>
          <a:bodyPr>
            <a:normAutofit/>
          </a:bodyPr>
          <a:lstStyle/>
          <a:p>
            <a:pPr algn="r" rtl="1"/>
            <a:r>
              <a:rPr lang="ar-IQ" sz="3200" dirty="0">
                <a:latin typeface="Simplified Arabic" panose="02020603050405020304" pitchFamily="18" charset="-78"/>
                <a:cs typeface="Simplified Arabic" panose="02020603050405020304" pitchFamily="18" charset="-78"/>
              </a:rPr>
              <a:t>أبرز جوانب التحديث في النظام المحاسبي الموحد</a:t>
            </a:r>
            <a:endParaRPr lang="en-US" sz="32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29208" y="1883172"/>
            <a:ext cx="9731188" cy="3832412"/>
          </a:xfrm>
        </p:spPr>
        <p:txBody>
          <a:bodyPr>
            <a:normAutofit fontScale="85000" lnSpcReduction="20000"/>
          </a:bodyPr>
          <a:lstStyle/>
          <a:p>
            <a:pPr algn="r" rtl="1">
              <a:buFont typeface="Wingdings" panose="05000000000000000000" pitchFamily="2" charset="2"/>
              <a:buChar char="v"/>
            </a:pPr>
            <a:r>
              <a:rPr lang="ar-IQ" dirty="0"/>
              <a:t> </a:t>
            </a:r>
            <a:r>
              <a:rPr lang="ar-IQ" sz="2600" dirty="0">
                <a:latin typeface="Sakkal Majalla" panose="02000000000000000000" pitchFamily="2" charset="-78"/>
                <a:cs typeface="Sakkal Majalla" panose="02000000000000000000" pitchFamily="2" charset="-78"/>
              </a:rPr>
              <a:t>فصل قيمة الأرض عن البناء عند إقتناء المباني عن طريق الشراء.</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الإعتراف بخسائر إستبدال الموجودات الثابتة.</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الأخذ بالمعالجات المحاسبية للموجودات الثابتة والمتداولة المتضررة والمفقودة نتيجة الحرب والظروف غير الطبيعة.</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المعالجات المحاسبية لنشاط التشيد بحسب طريقة قياس نتيجة النشاط ( نسبة الإنجاز أو العقد التام).</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المعالجات المحاسبية لرسملة نفقات الإقتراض.</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المعالجات المحاسبية لرسملة نفقات البحث والتطوير.</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الأخذ بحساب الإستثمارات العقارية لإغراض المتاجرة والإعتراف بخسائر هبوط قيمة الإستثمارات.</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التوسيع في المعالجات المحاسبية للنشاط الزراعي بشقية  (النباتي والحيواني).</a:t>
            </a:r>
          </a:p>
          <a:p>
            <a:pPr algn="r" rtl="1">
              <a:buFont typeface="Wingdings" panose="05000000000000000000" pitchFamily="2" charset="2"/>
              <a:buChar char="v"/>
            </a:pPr>
            <a:r>
              <a:rPr lang="ar-IQ" sz="2600" dirty="0">
                <a:latin typeface="Sakkal Majalla" panose="02000000000000000000" pitchFamily="2" charset="-78"/>
                <a:cs typeface="Sakkal Majalla" panose="02000000000000000000" pitchFamily="2" charset="-78"/>
              </a:rPr>
              <a:t> إعتماد مفاهيم وكشوفات المحاسب القومي المحدثة من قبل وزارة التخطيط بالإسترشاد بنظام الحسابات القومية المعد من قبل الأمم المتحدة.</a:t>
            </a:r>
          </a:p>
          <a:p>
            <a:pPr marL="0" indent="0" algn="r" rtl="1">
              <a:buNone/>
            </a:pPr>
            <a:endParaRPr lang="ar-IQ" dirty="0"/>
          </a:p>
          <a:p>
            <a:pPr algn="r" rtl="1">
              <a:buFont typeface="Wingdings" panose="05000000000000000000" pitchFamily="2" charset="2"/>
              <a:buChar char="v"/>
            </a:pPr>
            <a:endParaRPr lang="ar-IQ" dirty="0"/>
          </a:p>
          <a:p>
            <a:pPr algn="r" rtl="1">
              <a:buFont typeface="Wingdings" panose="05000000000000000000" pitchFamily="2" charset="2"/>
              <a:buChar char="v"/>
            </a:pPr>
            <a:endParaRPr lang="ar-IQ" dirty="0"/>
          </a:p>
          <a:p>
            <a:pPr marL="0" indent="0" algn="r" rtl="1">
              <a:buNone/>
            </a:pPr>
            <a:endParaRPr lang="en-US" dirty="0"/>
          </a:p>
        </p:txBody>
      </p:sp>
    </p:spTree>
    <p:extLst>
      <p:ext uri="{BB962C8B-B14F-4D97-AF65-F5344CB8AC3E}">
        <p14:creationId xmlns:p14="http://schemas.microsoft.com/office/powerpoint/2010/main" val="25811317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3200" dirty="0">
                <a:latin typeface="Simplified Arabic" panose="02020603050405020304" pitchFamily="18" charset="-78"/>
                <a:cs typeface="Simplified Arabic" panose="02020603050405020304" pitchFamily="18" charset="-78"/>
              </a:rPr>
              <a:t>حل تمرين </a:t>
            </a:r>
            <a:br>
              <a:rPr lang="ar-IQ" sz="3200" dirty="0">
                <a:latin typeface="Simplified Arabic" panose="02020603050405020304" pitchFamily="18" charset="-78"/>
                <a:cs typeface="Simplified Arabic" panose="02020603050405020304" pitchFamily="18" charset="-78"/>
              </a:rPr>
            </a:br>
            <a:r>
              <a:rPr lang="ar-IQ" sz="32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200" dirty="0"/>
          </a:p>
        </p:txBody>
      </p:sp>
      <p:sp>
        <p:nvSpPr>
          <p:cNvPr id="3" name="Content Placeholder 2"/>
          <p:cNvSpPr>
            <a:spLocks noGrp="1"/>
          </p:cNvSpPr>
          <p:nvPr>
            <p:ph idx="1"/>
          </p:nvPr>
        </p:nvSpPr>
        <p:spPr>
          <a:xfrm>
            <a:off x="1295402" y="2622176"/>
            <a:ext cx="7863112" cy="2474259"/>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مصاريف تمديد وتعديل الإعتماد</a:t>
            </a:r>
          </a:p>
          <a:p>
            <a:pPr marL="0" indent="0" algn="r" rtl="1">
              <a:buNone/>
            </a:pPr>
            <a:r>
              <a:rPr lang="ar-IQ" sz="2400" dirty="0">
                <a:latin typeface="Sakkal Majalla" panose="02000000000000000000" pitchFamily="2" charset="-78"/>
                <a:cs typeface="Sakkal Majalla" panose="02000000000000000000" pitchFamily="2" charset="-78"/>
              </a:rPr>
              <a:t> 8000 من ح/ إعتمادات مستندية لموجودات ثابتة 1292</a:t>
            </a:r>
            <a:endParaRPr lang="en-US" sz="2400" dirty="0">
              <a:latin typeface="Sakkal Majalla" panose="02000000000000000000" pitchFamily="2" charset="-78"/>
              <a:cs typeface="Sakkal Majalla" panose="02000000000000000000" pitchFamily="2" charset="-78"/>
            </a:endParaRPr>
          </a:p>
          <a:p>
            <a:pPr marL="0" indent="0" algn="r" rtl="1">
              <a:buNone/>
            </a:pPr>
            <a:r>
              <a:rPr lang="ar-IQ" sz="2400" dirty="0">
                <a:latin typeface="Sakkal Majalla" panose="02000000000000000000" pitchFamily="2" charset="-78"/>
                <a:cs typeface="Sakkal Majalla" panose="02000000000000000000" pitchFamily="2" charset="-78"/>
              </a:rPr>
              <a:t>       8000 إلى ح/ نقدية لدى المصارف  183 </a:t>
            </a:r>
            <a:endParaRPr lang="en-US" sz="2400" dirty="0">
              <a:latin typeface="Sakkal Majalla" panose="02000000000000000000" pitchFamily="2" charset="-78"/>
              <a:cs typeface="Sakkal Majalla" panose="02000000000000000000" pitchFamily="2" charset="-78"/>
            </a:endParaRPr>
          </a:p>
          <a:p>
            <a:pPr marL="0" indent="0" algn="r">
              <a:buNone/>
            </a:pPr>
            <a:r>
              <a:rPr lang="ar-IQ" sz="2400" dirty="0">
                <a:latin typeface="Sakkal Majalla" panose="02000000000000000000" pitchFamily="2" charset="-78"/>
                <a:cs typeface="Sakkal Majalla" panose="02000000000000000000" pitchFamily="2" charset="-78"/>
              </a:rPr>
              <a:t>________________________________</a:t>
            </a:r>
            <a:endParaRPr lang="en-US" sz="2400" dirty="0">
              <a:latin typeface="Sakkal Majalla" panose="02000000000000000000" pitchFamily="2" charset="-78"/>
              <a:cs typeface="Sakkal Majalla" panose="02000000000000000000" pitchFamily="2" charset="-78"/>
            </a:endParaRP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62604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94" y="816638"/>
            <a:ext cx="8332708" cy="1303867"/>
          </a:xfrm>
        </p:spPr>
        <p:txBody>
          <a:bodyPr>
            <a:noAutofit/>
          </a:bodyPr>
          <a:lstStyle/>
          <a:p>
            <a:pPr algn="r" rtl="1"/>
            <a:r>
              <a:rPr lang="ar-IQ" sz="3600" dirty="0">
                <a:latin typeface="Simplified Arabic" panose="02020603050405020304" pitchFamily="18" charset="-78"/>
                <a:cs typeface="Simplified Arabic" panose="02020603050405020304" pitchFamily="18" charset="-78"/>
              </a:rPr>
              <a:t>حل تمرين </a:t>
            </a:r>
            <a:br>
              <a:rPr lang="ar-IQ" sz="3600" dirty="0">
                <a:latin typeface="Simplified Arabic" panose="02020603050405020304" pitchFamily="18" charset="-78"/>
                <a:cs typeface="Simplified Arabic" panose="02020603050405020304" pitchFamily="18" charset="-78"/>
              </a:rPr>
            </a:br>
            <a:r>
              <a:rPr lang="ar-IQ" sz="36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600" dirty="0"/>
          </a:p>
        </p:txBody>
      </p:sp>
      <p:sp>
        <p:nvSpPr>
          <p:cNvPr id="3" name="Content Placeholder 2"/>
          <p:cNvSpPr>
            <a:spLocks noGrp="1"/>
          </p:cNvSpPr>
          <p:nvPr>
            <p:ph idx="1"/>
          </p:nvPr>
        </p:nvSpPr>
        <p:spPr/>
        <p:txBody>
          <a:bodyPr/>
          <a:lstStyle/>
          <a:p>
            <a:pPr marL="0" indent="0" algn="r" rtl="1">
              <a:buNone/>
            </a:pPr>
            <a:endParaRPr lang="en-US" dirty="0"/>
          </a:p>
          <a:p>
            <a:pPr marL="0" indent="0" algn="r" rtl="1">
              <a:buNone/>
            </a:pPr>
            <a:endParaRPr lang="en-US" dirty="0"/>
          </a:p>
        </p:txBody>
      </p:sp>
      <p:sp>
        <p:nvSpPr>
          <p:cNvPr id="4" name="Rectangle 3"/>
          <p:cNvSpPr/>
          <p:nvPr/>
        </p:nvSpPr>
        <p:spPr>
          <a:xfrm>
            <a:off x="1962631" y="3167836"/>
            <a:ext cx="7888938" cy="1569660"/>
          </a:xfrm>
          <a:prstGeom prst="rect">
            <a:avLst/>
          </a:prstGeom>
        </p:spPr>
        <p:txBody>
          <a:bodyPr wrap="square">
            <a:spAutoFit/>
          </a:bodyPr>
          <a:lstStyle/>
          <a:p>
            <a:pPr algn="r" rtl="1"/>
            <a:r>
              <a:rPr lang="ar-IQ" sz="2400" dirty="0">
                <a:latin typeface="Sakkal Majalla" panose="02000000000000000000" pitchFamily="2" charset="-78"/>
                <a:cs typeface="Sakkal Majalla" panose="02000000000000000000" pitchFamily="2" charset="-78"/>
              </a:rPr>
              <a:t>إثبات قيد مصاريف النقل</a:t>
            </a:r>
          </a:p>
          <a:p>
            <a:pPr algn="r" rtl="1"/>
            <a:r>
              <a:rPr lang="ar-IQ" sz="2400" dirty="0">
                <a:latin typeface="Sakkal Majalla" panose="02000000000000000000" pitchFamily="2" charset="-78"/>
                <a:cs typeface="Sakkal Majalla" panose="02000000000000000000" pitchFamily="2" charset="-78"/>
              </a:rPr>
              <a:t>200000 من ح/ إعتمادات مستندية لموجودات ثابتة 1292</a:t>
            </a:r>
            <a:endParaRPr lang="en-US" sz="2400" dirty="0">
              <a:latin typeface="Sakkal Majalla" panose="02000000000000000000" pitchFamily="2" charset="-78"/>
              <a:cs typeface="Sakkal Majalla" panose="02000000000000000000" pitchFamily="2" charset="-78"/>
            </a:endParaRPr>
          </a:p>
          <a:p>
            <a:pPr algn="r" rtl="1"/>
            <a:r>
              <a:rPr lang="ar-IQ" sz="2400" dirty="0">
                <a:latin typeface="Sakkal Majalla" panose="02000000000000000000" pitchFamily="2" charset="-78"/>
                <a:cs typeface="Sakkal Majalla" panose="02000000000000000000" pitchFamily="2" charset="-78"/>
              </a:rPr>
              <a:t>       200000 إلى ح/ نقدية لدى المصارف  183 </a:t>
            </a:r>
            <a:endParaRPr lang="en-US" sz="2400" dirty="0">
              <a:latin typeface="Sakkal Majalla" panose="02000000000000000000" pitchFamily="2" charset="-78"/>
              <a:cs typeface="Sakkal Majalla" panose="02000000000000000000" pitchFamily="2" charset="-78"/>
            </a:endParaRPr>
          </a:p>
          <a:p>
            <a:pPr algn="ctr" rtl="1"/>
            <a:r>
              <a:rPr lang="ar-IQ" sz="2400" dirty="0">
                <a:latin typeface="Sakkal Majalla" panose="02000000000000000000" pitchFamily="2" charset="-78"/>
                <a:cs typeface="Sakkal Majalla" panose="02000000000000000000" pitchFamily="2" charset="-78"/>
              </a:rPr>
              <a:t>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53428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3200" dirty="0">
                <a:latin typeface="Simplified Arabic" panose="02020603050405020304" pitchFamily="18" charset="-78"/>
                <a:cs typeface="Simplified Arabic" panose="02020603050405020304" pitchFamily="18" charset="-78"/>
              </a:rPr>
              <a:t>حل تمرين </a:t>
            </a:r>
            <a:br>
              <a:rPr lang="ar-IQ" sz="3200" dirty="0">
                <a:latin typeface="Simplified Arabic" panose="02020603050405020304" pitchFamily="18" charset="-78"/>
                <a:cs typeface="Simplified Arabic" panose="02020603050405020304" pitchFamily="18" charset="-78"/>
              </a:rPr>
            </a:br>
            <a:r>
              <a:rPr lang="ar-IQ" sz="32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200" dirty="0"/>
          </a:p>
        </p:txBody>
      </p:sp>
      <p:sp>
        <p:nvSpPr>
          <p:cNvPr id="3" name="Content Placeholder 2"/>
          <p:cNvSpPr>
            <a:spLocks noGrp="1"/>
          </p:cNvSpPr>
          <p:nvPr>
            <p:ph idx="1"/>
          </p:nvPr>
        </p:nvSpPr>
        <p:spPr>
          <a:xfrm>
            <a:off x="1295401" y="2556932"/>
            <a:ext cx="7978601" cy="2593292"/>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 إثبات قيد تسوية الكلفة مع حساب الإعتماد </a:t>
            </a:r>
          </a:p>
          <a:p>
            <a:pPr marL="0" indent="0" algn="r" rtl="1">
              <a:buNone/>
            </a:pPr>
            <a:r>
              <a:rPr lang="ar-IQ" sz="2400" dirty="0">
                <a:latin typeface="Sakkal Majalla" panose="02000000000000000000" pitchFamily="2" charset="-78"/>
                <a:cs typeface="Sakkal Majalla" panose="02000000000000000000" pitchFamily="2" charset="-78"/>
              </a:rPr>
              <a:t>4018000 من ح/ آلات ومعدات 123</a:t>
            </a:r>
          </a:p>
          <a:p>
            <a:pPr marL="0" indent="0" algn="r" rtl="1">
              <a:buNone/>
            </a:pPr>
            <a:r>
              <a:rPr lang="ar-IQ" sz="2400" dirty="0">
                <a:latin typeface="Sakkal Majalla" panose="02000000000000000000" pitchFamily="2" charset="-78"/>
                <a:cs typeface="Sakkal Majalla" panose="02000000000000000000" pitchFamily="2" charset="-78"/>
              </a:rPr>
              <a:t>    4018000 إلى ح/ إعتمادات مستندية لموجودات ثابتة  1292 </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a:t>
            </a:r>
          </a:p>
        </p:txBody>
      </p:sp>
    </p:spTree>
    <p:extLst>
      <p:ext uri="{BB962C8B-B14F-4D97-AF65-F5344CB8AC3E}">
        <p14:creationId xmlns:p14="http://schemas.microsoft.com/office/powerpoint/2010/main" val="36245613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3200" dirty="0">
                <a:latin typeface="Simplified Arabic" panose="02020603050405020304" pitchFamily="18" charset="-78"/>
                <a:cs typeface="Simplified Arabic" panose="02020603050405020304" pitchFamily="18" charset="-78"/>
              </a:rPr>
              <a:t>حل تمرين </a:t>
            </a:r>
            <a:br>
              <a:rPr lang="ar-IQ" sz="3200" dirty="0">
                <a:latin typeface="Simplified Arabic" panose="02020603050405020304" pitchFamily="18" charset="-78"/>
                <a:cs typeface="Simplified Arabic" panose="02020603050405020304" pitchFamily="18" charset="-78"/>
              </a:rPr>
            </a:br>
            <a:r>
              <a:rPr lang="ar-IQ" sz="32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3200" dirty="0"/>
          </a:p>
        </p:txBody>
      </p:sp>
      <p:sp>
        <p:nvSpPr>
          <p:cNvPr id="3" name="Content Placeholder 2"/>
          <p:cNvSpPr>
            <a:spLocks noGrp="1"/>
          </p:cNvSpPr>
          <p:nvPr>
            <p:ph idx="1"/>
          </p:nvPr>
        </p:nvSpPr>
        <p:spPr>
          <a:xfrm>
            <a:off x="822477" y="2522756"/>
            <a:ext cx="8596668" cy="2237929"/>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أثبات قيد تسوية مصاريف تركيب</a:t>
            </a:r>
          </a:p>
          <a:p>
            <a:pPr marL="0" indent="0" algn="r" rtl="1">
              <a:buNone/>
            </a:pPr>
            <a:r>
              <a:rPr lang="ar-IQ" sz="2400" dirty="0">
                <a:latin typeface="Sakkal Majalla" panose="02000000000000000000" pitchFamily="2" charset="-78"/>
                <a:cs typeface="Sakkal Majalla" panose="02000000000000000000" pitchFamily="2" charset="-78"/>
              </a:rPr>
              <a:t>600000 من ح/ آلات ومعدات 123</a:t>
            </a:r>
          </a:p>
          <a:p>
            <a:pPr marL="0" indent="0" algn="r" rtl="1">
              <a:buNone/>
            </a:pPr>
            <a:r>
              <a:rPr lang="ar-IQ" sz="2400" dirty="0">
                <a:latin typeface="Sakkal Majalla" panose="02000000000000000000" pitchFamily="2" charset="-78"/>
                <a:cs typeface="Sakkal Majalla" panose="02000000000000000000" pitchFamily="2" charset="-78"/>
              </a:rPr>
              <a:t>    600000 إلى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a:t>
            </a: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750183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dirty="0">
                <a:latin typeface="Simplified Arabic" panose="02020603050405020304" pitchFamily="18" charset="-78"/>
                <a:cs typeface="Simplified Arabic" panose="02020603050405020304" pitchFamily="18" charset="-78"/>
              </a:rPr>
              <a:t>حل تمرين </a:t>
            </a:r>
            <a:br>
              <a:rPr lang="ar-IQ" sz="2800" dirty="0">
                <a:latin typeface="Simplified Arabic" panose="02020603050405020304" pitchFamily="18" charset="-78"/>
                <a:cs typeface="Simplified Arabic" panose="02020603050405020304" pitchFamily="18" charset="-78"/>
              </a:rPr>
            </a:br>
            <a:r>
              <a:rPr lang="ar-IQ" sz="2800" dirty="0">
                <a:latin typeface="Simplified Arabic" panose="02020603050405020304" pitchFamily="18" charset="-78"/>
                <a:cs typeface="Simplified Arabic" panose="02020603050405020304" pitchFamily="18" charset="-78"/>
              </a:rPr>
              <a:t> الحصول على الموجودات الثابتة عن طريق الشراء من سوق الخارجي </a:t>
            </a:r>
            <a:endParaRPr lang="en-US" sz="2800" dirty="0"/>
          </a:p>
        </p:txBody>
      </p:sp>
      <p:sp>
        <p:nvSpPr>
          <p:cNvPr id="3" name="Content Placeholder 2"/>
          <p:cNvSpPr>
            <a:spLocks noGrp="1"/>
          </p:cNvSpPr>
          <p:nvPr>
            <p:ph idx="1"/>
          </p:nvPr>
        </p:nvSpPr>
        <p:spPr>
          <a:xfrm>
            <a:off x="1170820" y="2610532"/>
            <a:ext cx="8596668" cy="2063068"/>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إستغلال الماكنة</a:t>
            </a:r>
          </a:p>
          <a:p>
            <a:pPr marL="0" indent="0" algn="r" rtl="1">
              <a:buNone/>
            </a:pPr>
            <a:r>
              <a:rPr lang="ar-IQ" sz="2400" dirty="0">
                <a:latin typeface="Sakkal Majalla" panose="02000000000000000000" pitchFamily="2" charset="-78"/>
                <a:cs typeface="Sakkal Majalla" panose="02000000000000000000" pitchFamily="2" charset="-78"/>
              </a:rPr>
              <a:t>4818000 من ح/ آلات ومعدات 113</a:t>
            </a:r>
          </a:p>
          <a:p>
            <a:pPr marL="0" indent="0" algn="r" rtl="1">
              <a:buNone/>
            </a:pPr>
            <a:r>
              <a:rPr lang="ar-IQ" sz="2400" dirty="0">
                <a:latin typeface="Sakkal Majalla" panose="02000000000000000000" pitchFamily="2" charset="-78"/>
                <a:cs typeface="Sakkal Majalla" panose="02000000000000000000" pitchFamily="2" charset="-78"/>
              </a:rPr>
              <a:t>    4818000 إلى ح/ آلات ومعدات 123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a:t>
            </a: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46652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91" y="433389"/>
            <a:ext cx="8596668" cy="1320800"/>
          </a:xfrm>
        </p:spPr>
        <p:txBody>
          <a:bodyPr>
            <a:normAutofit/>
          </a:bodyPr>
          <a:lstStyle/>
          <a:p>
            <a:pPr algn="r" rtl="1"/>
            <a:r>
              <a:rPr lang="ar-IQ" sz="3200" dirty="0">
                <a:latin typeface="Simplified Arabic" panose="02020603050405020304" pitchFamily="18" charset="-78"/>
                <a:cs typeface="Simplified Arabic" panose="02020603050405020304" pitchFamily="18" charset="-78"/>
              </a:rPr>
              <a:t>تمرين </a:t>
            </a:r>
            <a:br>
              <a:rPr lang="ar-IQ" sz="3200" dirty="0">
                <a:latin typeface="Simplified Arabic" panose="02020603050405020304" pitchFamily="18" charset="-78"/>
                <a:cs typeface="Simplified Arabic" panose="02020603050405020304" pitchFamily="18" charset="-78"/>
              </a:rPr>
            </a:br>
            <a:r>
              <a:rPr lang="ar-IQ" sz="3200"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sz="3200" dirty="0"/>
          </a:p>
        </p:txBody>
      </p:sp>
      <p:sp>
        <p:nvSpPr>
          <p:cNvPr id="3" name="Content Placeholder 2"/>
          <p:cNvSpPr>
            <a:spLocks noGrp="1"/>
          </p:cNvSpPr>
          <p:nvPr>
            <p:ph idx="1"/>
          </p:nvPr>
        </p:nvSpPr>
        <p:spPr>
          <a:xfrm>
            <a:off x="836991" y="1754189"/>
            <a:ext cx="8596668" cy="3880773"/>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توفرت البيانات التالية وكما يلي:</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أحالت الشركة العامة للحديد والصلب مناقصة لتشيد مخازن بكلفة قدرها (130) مليون دينار، وبعهدة أحد المقاولين، على الحساب، ثم سدد المبلغ بموجب صك فيما بعد.</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جرى دفع مبلغ مقدم على حساب الأعمال (12) مليون دينار، ثم دفع المبلغ بموجب صك.</a:t>
            </a:r>
          </a:p>
          <a:p>
            <a:pPr marL="457200" indent="-457200" algn="r" rtl="1">
              <a:buAutoNum type="arabicPeriod"/>
            </a:pPr>
            <a:r>
              <a:rPr lang="ar-IQ" sz="2400" dirty="0">
                <a:latin typeface="Sakkal Majalla" panose="02000000000000000000" pitchFamily="2" charset="-78"/>
                <a:cs typeface="Sakkal Majalla" panose="02000000000000000000" pitchFamily="2" charset="-78"/>
              </a:rPr>
              <a:t> جرى تقديم الذرعة الأولى للأعمال المنجزة بكلفة (60) مليون دينار، بخصم منها (50%) من الدفعة وحجز منها نسبة (10%) من قيمتها لأغراض فترة الصيانة.</a:t>
            </a:r>
          </a:p>
          <a:p>
            <a:pPr marL="457200" indent="-457200" algn="r" rtl="1">
              <a:buFont typeface="Arial"/>
              <a:buAutoNum type="arabicPeriod"/>
            </a:pPr>
            <a:r>
              <a:rPr lang="ar-IQ" sz="2400" dirty="0">
                <a:latin typeface="Sakkal Majalla" panose="02000000000000000000" pitchFamily="2" charset="-78"/>
                <a:cs typeface="Sakkal Majalla" panose="02000000000000000000" pitchFamily="2" charset="-78"/>
              </a:rPr>
              <a:t>تقديم الذرعة الثانية للأعمال المنجزة من قبل بكلفة (70) مليون دينار، بخصم منها أيضاً المتبقي من الدفعة المقدمة وحجز منها نسبة (10%) من قيمتها كتأمينات.</a:t>
            </a:r>
          </a:p>
          <a:p>
            <a:pPr marL="0" indent="0" algn="r" rtl="1">
              <a:buNone/>
            </a:pPr>
            <a:r>
              <a:rPr lang="ar-IQ" sz="2400" dirty="0">
                <a:latin typeface="Sakkal Majalla" panose="02000000000000000000" pitchFamily="2" charset="-78"/>
                <a:cs typeface="Sakkal Majalla" panose="02000000000000000000" pitchFamily="2" charset="-78"/>
              </a:rPr>
              <a:t>المطلوب/ تسجيل قيود اليومية اللازمة.</a:t>
            </a:r>
          </a:p>
        </p:txBody>
      </p:sp>
    </p:spTree>
    <p:extLst>
      <p:ext uri="{BB962C8B-B14F-4D97-AF65-F5344CB8AC3E}">
        <p14:creationId xmlns:p14="http://schemas.microsoft.com/office/powerpoint/2010/main" val="4054768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822477" y="2696599"/>
            <a:ext cx="8596668" cy="1569582"/>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أثبات قيد إستحقاق الدفعة المقدمة</a:t>
            </a:r>
          </a:p>
          <a:p>
            <a:pPr marL="0" indent="0" algn="r" rtl="1">
              <a:buNone/>
            </a:pPr>
            <a:r>
              <a:rPr lang="ar-IQ" sz="2400" dirty="0">
                <a:latin typeface="Sakkal Majalla" panose="02000000000000000000" pitchFamily="2" charset="-78"/>
                <a:cs typeface="Sakkal Majalla" panose="02000000000000000000" pitchFamily="2" charset="-78"/>
              </a:rPr>
              <a:t>  12000000 من ح/ الدفعات المقدمة 1291</a:t>
            </a:r>
          </a:p>
          <a:p>
            <a:pPr marL="0" indent="0" algn="r" rtl="1">
              <a:buNone/>
            </a:pPr>
            <a:r>
              <a:rPr lang="ar-IQ" sz="2400" dirty="0">
                <a:latin typeface="Sakkal Majalla" panose="02000000000000000000" pitchFamily="2" charset="-78"/>
                <a:cs typeface="Sakkal Majalla" panose="02000000000000000000" pitchFamily="2" charset="-78"/>
              </a:rPr>
              <a:t>    12000000 إلى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94112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895048" y="2593409"/>
            <a:ext cx="8596668" cy="1671182"/>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تسديد الدفعة المقدمة</a:t>
            </a:r>
          </a:p>
          <a:p>
            <a:pPr marL="0" indent="0" algn="r" rtl="1">
              <a:buNone/>
            </a:pPr>
            <a:r>
              <a:rPr lang="ar-IQ" sz="2400" dirty="0">
                <a:latin typeface="Sakkal Majalla" panose="02000000000000000000" pitchFamily="2" charset="-78"/>
                <a:cs typeface="Sakkal Majalla" panose="02000000000000000000" pitchFamily="2" charset="-78"/>
              </a:rPr>
              <a:t>12000000 من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   12000000 إلى ح/ نقدبة لدى المصارف 183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158773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934" y="816638"/>
            <a:ext cx="8596668" cy="1320800"/>
          </a:xfrm>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أثبات قيد إستحقاق الذرعة الأولى </a:t>
            </a:r>
          </a:p>
          <a:p>
            <a:pPr marL="0" indent="0" algn="r" rtl="1">
              <a:buNone/>
            </a:pPr>
            <a:r>
              <a:rPr lang="ar-IQ" sz="2400" dirty="0">
                <a:latin typeface="Sakkal Majalla" panose="02000000000000000000" pitchFamily="2" charset="-78"/>
                <a:cs typeface="Sakkal Majalla" panose="02000000000000000000" pitchFamily="2" charset="-78"/>
              </a:rPr>
              <a:t>60000000 من ح/ مخازن وخزانات وسايلوات 1222</a:t>
            </a:r>
          </a:p>
          <a:p>
            <a:pPr marL="0" indent="0" algn="r" rtl="1">
              <a:buNone/>
            </a:pPr>
            <a:r>
              <a:rPr lang="ar-IQ" sz="2400" dirty="0">
                <a:latin typeface="Sakkal Majalla" panose="02000000000000000000" pitchFamily="2" charset="-78"/>
                <a:cs typeface="Sakkal Majalla" panose="02000000000000000000" pitchFamily="2" charset="-78"/>
              </a:rPr>
              <a:t>      إلى مذكورين </a:t>
            </a:r>
          </a:p>
          <a:p>
            <a:pPr marL="0" indent="0" algn="r" rtl="1">
              <a:buNone/>
            </a:pPr>
            <a:r>
              <a:rPr lang="ar-IQ" sz="2400" dirty="0">
                <a:latin typeface="Sakkal Majalla" panose="02000000000000000000" pitchFamily="2" charset="-78"/>
                <a:cs typeface="Sakkal Majalla" panose="02000000000000000000" pitchFamily="2" charset="-78"/>
              </a:rPr>
              <a:t>       600000 ح/ الدفعات المقدمة 1291</a:t>
            </a:r>
          </a:p>
          <a:p>
            <a:pPr marL="0" indent="0" algn="r" rtl="1">
              <a:buNone/>
            </a:pPr>
            <a:r>
              <a:rPr lang="ar-IQ" sz="2400" dirty="0">
                <a:latin typeface="Sakkal Majalla" panose="02000000000000000000" pitchFamily="2" charset="-78"/>
                <a:cs typeface="Sakkal Majalla" panose="02000000000000000000" pitchFamily="2" charset="-78"/>
              </a:rPr>
              <a:t>      6000000 ح/ تأمينات 2661</a:t>
            </a:r>
          </a:p>
          <a:p>
            <a:pPr marL="0" indent="0" algn="r" rtl="1">
              <a:buNone/>
            </a:pPr>
            <a:r>
              <a:rPr lang="ar-IQ" sz="2400" dirty="0">
                <a:latin typeface="Sakkal Majalla" panose="02000000000000000000" pitchFamily="2" charset="-78"/>
                <a:cs typeface="Sakkal Majalla" panose="02000000000000000000" pitchFamily="2" charset="-78"/>
              </a:rPr>
              <a:t>       48000000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26891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895049" y="2481943"/>
            <a:ext cx="8596668" cy="1785257"/>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إثبات تسديد الذرعة الأولى </a:t>
            </a:r>
          </a:p>
          <a:p>
            <a:pPr marL="0" indent="0" algn="r" rtl="1">
              <a:buNone/>
            </a:pPr>
            <a:r>
              <a:rPr lang="ar-IQ" sz="2400" dirty="0">
                <a:latin typeface="Sakkal Majalla" panose="02000000000000000000" pitchFamily="2" charset="-78"/>
                <a:cs typeface="Sakkal Majalla" panose="02000000000000000000" pitchFamily="2" charset="-78"/>
              </a:rPr>
              <a:t>48000000 من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   48000000 إلى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443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42" y="1113183"/>
            <a:ext cx="8596668" cy="979922"/>
          </a:xfrm>
        </p:spPr>
        <p:txBody>
          <a:bodyPr/>
          <a:lstStyle/>
          <a:p>
            <a:pPr algn="r" rtl="1"/>
            <a:r>
              <a:rPr lang="ar-IQ" dirty="0">
                <a:latin typeface="Sakkal Majalla" panose="02000000000000000000" pitchFamily="2" charset="-78"/>
                <a:cs typeface="Sakkal Majalla" panose="02000000000000000000" pitchFamily="2" charset="-78"/>
              </a:rPr>
              <a:t>الفروض المحاسبية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722781" y="2305878"/>
            <a:ext cx="7934059" cy="2597426"/>
          </a:xfrm>
        </p:spPr>
        <p:txBody>
          <a:bodyPr>
            <a:normAutofit/>
          </a:bodyPr>
          <a:lstStyle/>
          <a:p>
            <a:pPr algn="r" rtl="1">
              <a:lnSpc>
                <a:spcPct val="80000"/>
              </a:lnSpc>
              <a:buFont typeface="Wingdings" panose="05000000000000000000" pitchFamily="2" charset="2"/>
              <a:buChar char="ü"/>
            </a:pPr>
            <a:r>
              <a:rPr lang="ar-IQ" sz="2400" dirty="0">
                <a:latin typeface="Sakkal Majalla" panose="02000000000000000000" pitchFamily="2" charset="-78"/>
                <a:cs typeface="Sakkal Majalla" panose="02000000000000000000" pitchFamily="2" charset="-78"/>
              </a:rPr>
              <a:t>فرضية الشخصية المعنوية: إستقلال شخصية الوحدة الإقتصادية أو المشروع عن شخصية مالكيها والغرض من ذلك هو إمكانية محاسبة المسؤولين في الإدارة عن التصرفات المالية التي تتعلق بالوحدة الإقتصادية.</a:t>
            </a:r>
          </a:p>
          <a:p>
            <a:pPr algn="r" rtl="1">
              <a:lnSpc>
                <a:spcPct val="80000"/>
              </a:lnSpc>
              <a:buFont typeface="Wingdings" panose="05000000000000000000" pitchFamily="2" charset="2"/>
              <a:buChar char="ü"/>
            </a:pPr>
            <a:r>
              <a:rPr lang="ar-IQ" sz="2400" dirty="0">
                <a:latin typeface="Sakkal Majalla" panose="02000000000000000000" pitchFamily="2" charset="-78"/>
                <a:cs typeface="Sakkal Majalla" panose="02000000000000000000" pitchFamily="2" charset="-78"/>
              </a:rPr>
              <a:t> فرضية الإستمرارية : حيث إن الوحدة الاقتصادية </a:t>
            </a:r>
            <a:r>
              <a:rPr lang="ar-IQ" sz="2800" dirty="0">
                <a:ln w="3175" cmpd="sng">
                  <a:noFill/>
                </a:ln>
                <a:latin typeface="Sakkal Majalla" panose="02000000000000000000" pitchFamily="2" charset="-78"/>
                <a:ea typeface="+mj-ea"/>
                <a:cs typeface="Sakkal Majalla" panose="02000000000000000000" pitchFamily="2" charset="-78"/>
              </a:rPr>
              <a:t>مستمرة</a:t>
            </a:r>
            <a:r>
              <a:rPr lang="ar-IQ" sz="2400" dirty="0">
                <a:latin typeface="Sakkal Majalla" panose="02000000000000000000" pitchFamily="2" charset="-78"/>
                <a:cs typeface="Sakkal Majalla" panose="02000000000000000000" pitchFamily="2" charset="-78"/>
              </a:rPr>
              <a:t> في أعمالها إلى أجل غير محدد وليس في النية تصفيتها أو الحد من أعمالها ولا يقصد بهذا الغرض الإستمرار إلى ما لا نهاية بل قد يكون لبعض المشاريع أهداف معينة تنتهي بتحقيق تلك الأهداف.</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299917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677334" y="2160590"/>
            <a:ext cx="8596668" cy="3064554"/>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أثبات قيد إستحقاق الذرعة الثانية </a:t>
            </a:r>
          </a:p>
          <a:p>
            <a:pPr marL="0" indent="0" algn="r" rtl="1">
              <a:buNone/>
            </a:pPr>
            <a:r>
              <a:rPr lang="ar-IQ" sz="2400" dirty="0">
                <a:latin typeface="Sakkal Majalla" panose="02000000000000000000" pitchFamily="2" charset="-78"/>
                <a:cs typeface="Sakkal Majalla" panose="02000000000000000000" pitchFamily="2" charset="-78"/>
              </a:rPr>
              <a:t>70000000 من ح/ مخازن وخزانات وسايلوات 1222</a:t>
            </a:r>
          </a:p>
          <a:p>
            <a:pPr marL="0" indent="0" algn="r" rtl="1">
              <a:buNone/>
            </a:pPr>
            <a:r>
              <a:rPr lang="ar-IQ" sz="2400" dirty="0">
                <a:latin typeface="Sakkal Majalla" panose="02000000000000000000" pitchFamily="2" charset="-78"/>
                <a:cs typeface="Sakkal Majalla" panose="02000000000000000000" pitchFamily="2" charset="-78"/>
              </a:rPr>
              <a:t>      إلى مذكورين </a:t>
            </a:r>
          </a:p>
          <a:p>
            <a:pPr marL="0" indent="0" algn="r" rtl="1">
              <a:buNone/>
            </a:pPr>
            <a:r>
              <a:rPr lang="ar-IQ" sz="2400" dirty="0">
                <a:latin typeface="Sakkal Majalla" panose="02000000000000000000" pitchFamily="2" charset="-78"/>
                <a:cs typeface="Sakkal Majalla" panose="02000000000000000000" pitchFamily="2" charset="-78"/>
              </a:rPr>
              <a:t>       600000 ح/ الدفعات المقدمة 1291</a:t>
            </a:r>
          </a:p>
          <a:p>
            <a:pPr marL="0" indent="0" algn="r" rtl="1">
              <a:buNone/>
            </a:pPr>
            <a:r>
              <a:rPr lang="ar-IQ" sz="2400" dirty="0">
                <a:latin typeface="Sakkal Majalla" panose="02000000000000000000" pitchFamily="2" charset="-78"/>
                <a:cs typeface="Sakkal Majalla" panose="02000000000000000000" pitchFamily="2" charset="-78"/>
              </a:rPr>
              <a:t>      7000000 ح/ تأمينات 2661</a:t>
            </a:r>
          </a:p>
          <a:p>
            <a:pPr marL="0" indent="0" algn="r" rtl="1">
              <a:buNone/>
            </a:pPr>
            <a:r>
              <a:rPr lang="ar-IQ" sz="2400" dirty="0">
                <a:latin typeface="Sakkal Majalla" panose="02000000000000000000" pitchFamily="2" charset="-78"/>
                <a:cs typeface="Sakkal Majalla" panose="02000000000000000000" pitchFamily="2" charset="-78"/>
              </a:rPr>
              <a:t>       57000000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137244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1098248" y="2460171"/>
            <a:ext cx="8596668" cy="1937658"/>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إثبات تسديد الذرعة الأولى </a:t>
            </a:r>
          </a:p>
          <a:p>
            <a:pPr marL="0" indent="0" algn="r" rtl="1">
              <a:buNone/>
            </a:pPr>
            <a:r>
              <a:rPr lang="ar-IQ" sz="2400" dirty="0">
                <a:latin typeface="Sakkal Majalla" panose="02000000000000000000" pitchFamily="2" charset="-78"/>
                <a:cs typeface="Sakkal Majalla" panose="02000000000000000000" pitchFamily="2" charset="-78"/>
              </a:rPr>
              <a:t>57000000 من ح/ دائنو نشاط غير جاري 265</a:t>
            </a:r>
          </a:p>
          <a:p>
            <a:pPr marL="0" indent="0" algn="r" rtl="1">
              <a:buNone/>
            </a:pPr>
            <a:r>
              <a:rPr lang="ar-IQ" sz="2400" dirty="0">
                <a:latin typeface="Sakkal Majalla" panose="02000000000000000000" pitchFamily="2" charset="-78"/>
                <a:cs typeface="Sakkal Majalla" panose="02000000000000000000" pitchFamily="2" charset="-78"/>
              </a:rPr>
              <a:t>   57000000 إلى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a:t>
            </a:r>
            <a:endParaRPr lang="en-US" sz="2400" dirty="0">
              <a:latin typeface="Sakkal Majalla" panose="02000000000000000000" pitchFamily="2" charset="-78"/>
              <a:cs typeface="Sakkal Majalla" panose="02000000000000000000" pitchFamily="2" charset="-78"/>
            </a:endParaRP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192443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677334" y="2685142"/>
            <a:ext cx="8596668" cy="3036905"/>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إستلام المخازن </a:t>
            </a:r>
          </a:p>
          <a:p>
            <a:pPr marL="0" indent="0" algn="r" rtl="1">
              <a:buNone/>
            </a:pPr>
            <a:r>
              <a:rPr lang="ar-IQ" sz="2400" dirty="0">
                <a:latin typeface="Sakkal Majalla" panose="02000000000000000000" pitchFamily="2" charset="-78"/>
                <a:cs typeface="Sakkal Majalla" panose="02000000000000000000" pitchFamily="2" charset="-78"/>
              </a:rPr>
              <a:t>130000000 من ح/ مخازن وخزانات وسايلوات 1122</a:t>
            </a:r>
          </a:p>
          <a:p>
            <a:pPr marL="0" indent="0" algn="r" rtl="1">
              <a:buNone/>
            </a:pPr>
            <a:r>
              <a:rPr lang="ar-IQ" sz="2400" dirty="0">
                <a:latin typeface="Sakkal Majalla" panose="02000000000000000000" pitchFamily="2" charset="-78"/>
                <a:cs typeface="Sakkal Majalla" panose="02000000000000000000" pitchFamily="2" charset="-78"/>
              </a:rPr>
              <a:t>     130000000 إلى ح/ مخازن وخزانات وسايلوات 1222</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834663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 الحصول على الموجودات الثابتة بواسطة المقاولين</a:t>
            </a:r>
            <a:endParaRPr lang="en-US" dirty="0"/>
          </a:p>
        </p:txBody>
      </p:sp>
      <p:sp>
        <p:nvSpPr>
          <p:cNvPr id="3" name="Content Placeholder 2"/>
          <p:cNvSpPr>
            <a:spLocks noGrp="1"/>
          </p:cNvSpPr>
          <p:nvPr>
            <p:ph idx="1"/>
          </p:nvPr>
        </p:nvSpPr>
        <p:spPr>
          <a:xfrm>
            <a:off x="880534" y="2784705"/>
            <a:ext cx="8596668" cy="1497010"/>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إثبات قيد إطلاق التأمينات</a:t>
            </a:r>
          </a:p>
          <a:p>
            <a:pPr marL="0" indent="0" algn="r" rtl="1">
              <a:buNone/>
            </a:pPr>
            <a:r>
              <a:rPr lang="ar-IQ" sz="2400" dirty="0">
                <a:latin typeface="Sakkal Majalla" panose="02000000000000000000" pitchFamily="2" charset="-78"/>
                <a:cs typeface="Sakkal Majalla" panose="02000000000000000000" pitchFamily="2" charset="-78"/>
              </a:rPr>
              <a:t>13000000 من ح/ تأمينات مستلمة 2661</a:t>
            </a:r>
          </a:p>
          <a:p>
            <a:pPr marL="0" indent="0" algn="r" rtl="1">
              <a:buNone/>
            </a:pPr>
            <a:r>
              <a:rPr lang="ar-IQ" sz="2400" dirty="0">
                <a:latin typeface="Sakkal Majalla" panose="02000000000000000000" pitchFamily="2" charset="-78"/>
                <a:cs typeface="Sakkal Majalla" panose="02000000000000000000" pitchFamily="2" charset="-78"/>
              </a:rPr>
              <a:t>    13000000 إلى ح/ نقدية لدى المصارف 183 </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2537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6000"/>
            <a:ext cx="8596668" cy="914400"/>
          </a:xfrm>
        </p:spPr>
        <p:txBody>
          <a:bodyPr/>
          <a:lstStyle/>
          <a:p>
            <a:pPr algn="r" rtl="1"/>
            <a:r>
              <a:rPr lang="ar-IQ" dirty="0">
                <a:latin typeface="Sakkal Majalla" panose="02000000000000000000" pitchFamily="2" charset="-78"/>
                <a:cs typeface="Sakkal Majalla" panose="02000000000000000000" pitchFamily="2" charset="-78"/>
              </a:rPr>
              <a:t>القروض الممنوحة والقروض المستلمة</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836991" y="1930400"/>
            <a:ext cx="8596668" cy="3602962"/>
          </a:xfrm>
        </p:spPr>
        <p:txBody>
          <a:bodyPr>
            <a:normAutofit/>
          </a:bodyPr>
          <a:lstStyle/>
          <a:p>
            <a:pPr algn="r" rtl="1">
              <a:buFont typeface="Garamond" panose="02020404030301010803" pitchFamily="18" charset="0"/>
              <a:buChar char="⌂"/>
            </a:pPr>
            <a:r>
              <a:rPr lang="ar-IQ" sz="2400" dirty="0">
                <a:latin typeface="Sakkal Majalla" panose="02000000000000000000" pitchFamily="2" charset="-78"/>
                <a:cs typeface="Sakkal Majalla" panose="02000000000000000000" pitchFamily="2" charset="-78"/>
              </a:rPr>
              <a:t>القروض الممنوحة (14): وهي المبالغ النقدية التي تقوم الوحدة الإقتصادية بإقراضها للغير بشرط ضمان أو بدونه بفائدة أو بدون فائدة ويجعل حساب القروض مديناً بقيمة ما يحصل عليه الغير من نقدية ودائناً بقيمة ما يسترد من هذا الإقراض.</a:t>
            </a:r>
          </a:p>
          <a:p>
            <a:pPr algn="r" rtl="1">
              <a:buFont typeface="Garamond" panose="02020404030301010803" pitchFamily="18" charset="0"/>
              <a:buChar char="⌂"/>
            </a:pPr>
            <a:r>
              <a:rPr lang="ar-IQ" sz="2400" dirty="0">
                <a:latin typeface="Sakkal Majalla" panose="02000000000000000000" pitchFamily="2" charset="-78"/>
                <a:cs typeface="Sakkal Majalla" panose="02000000000000000000" pitchFamily="2" charset="-78"/>
              </a:rPr>
              <a:t> والقروض المستلمة (24): وهي المبالغ النقدية التي تقوم الوحدة الإقتصادية بإقتراضها من الغير بشرط ضمان أو بدونه بفائدة أو بدون فائدة ويجعل حساب القروض دائناً بقيمة ما يحصل عليه الوحدة الإقتصادية من نقدية من الغير ومديناً بقيمة ما يسترد من هذا الإقتراض.</a:t>
            </a:r>
          </a:p>
          <a:p>
            <a:pPr algn="r" rtl="1">
              <a:buFont typeface="Garamond" panose="02020404030301010803" pitchFamily="18" charset="0"/>
              <a:buChar char="⌂"/>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085680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5029"/>
            <a:ext cx="8596668" cy="1320800"/>
          </a:xfrm>
        </p:spPr>
        <p:txBody>
          <a:bodyPr/>
          <a:lstStyle/>
          <a:p>
            <a:pPr algn="r" rtl="1"/>
            <a:r>
              <a:rPr lang="ar-IQ" dirty="0">
                <a:latin typeface="Simplified Arabic" panose="02020603050405020304" pitchFamily="18" charset="-78"/>
                <a:cs typeface="Simplified Arabic" panose="02020603050405020304" pitchFamily="18" charset="-78"/>
              </a:rPr>
              <a:t>القروض الممنوحة(14) والقروض المستلمة (24)</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793448" y="2133600"/>
            <a:ext cx="8596668" cy="3327191"/>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وقد لجأ النظام المحاسبي إلى تقسيم القروض بنوعيها الممنوحة والمستلمةإلى طويلة الأجل وهي التي تكون فترة إستردادها أكثر من سنة مالية وقصيرة الأجل وهي التي تكون فترة إستردادها أقل من سنة مالية، الإضافة إلى ذلك يلجأ النظام إلى  تقسيم القروض إلى قسمين القروض حسب الجهة المقرضة والمقترضة من قطاع عام، وتعاوني، ومختلط، خاص، وخارجي.</a:t>
            </a:r>
            <a:endParaRPr lang="en-US" sz="2400" dirty="0">
              <a:latin typeface="Sakkal Majalla" panose="02000000000000000000" pitchFamily="2" charset="-78"/>
              <a:cs typeface="Sakkal Majalla" panose="02000000000000000000" pitchFamily="2" charset="-78"/>
            </a:endParaRP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967521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القروض الممنوحة والقروض المستلمة</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77334" y="2467429"/>
            <a:ext cx="8596668" cy="1886857"/>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قامت الشركة العامة لصناعة البطاريات بإقراض (100) مليون دينار للنشأة العامة للصناعات الكهربائية بفائدة (3%) ولحين الطلب.</a:t>
            </a:r>
          </a:p>
          <a:p>
            <a:pPr marL="0" indent="0" algn="r" rtl="1">
              <a:buNone/>
            </a:pPr>
            <a:r>
              <a:rPr lang="ar-IQ" sz="2400" dirty="0">
                <a:latin typeface="Sakkal Majalla" panose="02000000000000000000" pitchFamily="2" charset="-78"/>
                <a:cs typeface="Sakkal Majalla" panose="02000000000000000000" pitchFamily="2" charset="-78"/>
              </a:rPr>
              <a:t>المطلوب/ تسجيل قيود اليومية اللازمة في سجلات الشركتين ؟ </a:t>
            </a:r>
          </a:p>
          <a:p>
            <a:pPr marL="0" indent="0" algn="r" rtl="1">
              <a:buNone/>
            </a:pPr>
            <a:endParaRPr lang="ar-IQ" sz="2400" dirty="0">
              <a:latin typeface="Sakkal Majalla" panose="02000000000000000000" pitchFamily="2" charset="-78"/>
              <a:cs typeface="Sakkal Majalla" panose="02000000000000000000" pitchFamily="2" charset="-78"/>
            </a:endParaRPr>
          </a:p>
          <a:p>
            <a:pPr marL="0" indent="0" algn="r" rtl="1">
              <a:buNone/>
            </a:pPr>
            <a:endParaRPr lang="ar-IQ"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69790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القروض الممنوحة والقروض المستلمة</a:t>
            </a:r>
            <a:endParaRPr lang="en-US" dirty="0"/>
          </a:p>
        </p:txBody>
      </p:sp>
      <p:sp>
        <p:nvSpPr>
          <p:cNvPr id="3" name="Content Placeholder 2"/>
          <p:cNvSpPr>
            <a:spLocks noGrp="1"/>
          </p:cNvSpPr>
          <p:nvPr>
            <p:ph idx="1"/>
          </p:nvPr>
        </p:nvSpPr>
        <p:spPr>
          <a:xfrm>
            <a:off x="677334" y="2757714"/>
            <a:ext cx="8596668" cy="2169887"/>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المعالجة القيدية في سجلات الشركة العامة لصناعة البطاريات وكما يلي:</a:t>
            </a:r>
          </a:p>
          <a:p>
            <a:pPr marL="0" indent="0" algn="r" rtl="1">
              <a:buNone/>
            </a:pPr>
            <a:r>
              <a:rPr lang="ar-IQ" sz="2400" dirty="0">
                <a:latin typeface="Sakkal Majalla" panose="02000000000000000000" pitchFamily="2" charset="-78"/>
                <a:cs typeface="Sakkal Majalla" panose="02000000000000000000" pitchFamily="2" charset="-78"/>
              </a:rPr>
              <a:t>100000000 من ح/ قروض قصيرة الأجل للقطاع العام 1421</a:t>
            </a:r>
          </a:p>
          <a:p>
            <a:pPr marL="0" indent="0" algn="r" rtl="1">
              <a:buNone/>
            </a:pPr>
            <a:r>
              <a:rPr lang="ar-IQ" sz="2400" dirty="0">
                <a:latin typeface="Sakkal Majalla" panose="02000000000000000000" pitchFamily="2" charset="-78"/>
                <a:cs typeface="Sakkal Majalla" panose="02000000000000000000" pitchFamily="2" charset="-78"/>
              </a:rPr>
              <a:t>    100000000 إلى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4152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2" y="1045632"/>
            <a:ext cx="8209641" cy="1303867"/>
          </a:xfrm>
        </p:spPr>
        <p:txBody>
          <a:bodyPr>
            <a:normAutofit/>
          </a:bodyPr>
          <a:lstStyle/>
          <a:p>
            <a:pPr algn="r" rtl="1"/>
            <a:r>
              <a:rPr lang="ar-IQ" dirty="0">
                <a:latin typeface="Simplified Arabic" panose="02020603050405020304" pitchFamily="18" charset="-78"/>
                <a:cs typeface="Simplified Arabic" panose="02020603050405020304" pitchFamily="18" charset="-78"/>
              </a:rPr>
              <a:t>حل تمرين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القروض الممنوحة والقروض المستلمة</a:t>
            </a:r>
            <a:endParaRPr lang="en-US" dirty="0"/>
          </a:p>
        </p:txBody>
      </p:sp>
      <p:sp>
        <p:nvSpPr>
          <p:cNvPr id="3" name="Content Placeholder 2"/>
          <p:cNvSpPr>
            <a:spLocks noGrp="1"/>
          </p:cNvSpPr>
          <p:nvPr>
            <p:ph idx="1"/>
          </p:nvPr>
        </p:nvSpPr>
        <p:spPr>
          <a:xfrm>
            <a:off x="794075" y="2685142"/>
            <a:ext cx="8596668" cy="2877248"/>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المعالجة القيدية في سجلات الشركة العامة لصناعات الكهربائية وكما يلي:</a:t>
            </a:r>
          </a:p>
          <a:p>
            <a:pPr marL="0" indent="0" algn="r" rtl="1">
              <a:buNone/>
            </a:pPr>
            <a:r>
              <a:rPr lang="ar-IQ" sz="2400" dirty="0">
                <a:latin typeface="Sakkal Majalla" panose="02000000000000000000" pitchFamily="2" charset="-78"/>
                <a:cs typeface="Sakkal Majalla" panose="02000000000000000000" pitchFamily="2" charset="-78"/>
              </a:rPr>
              <a:t>100000000 من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100000000 إلى ح/ قروض قصيرة الأجل للقطاع العام 2421</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a:t>
            </a:r>
            <a:endParaRPr lang="en-US" sz="2400" dirty="0">
              <a:latin typeface="Sakkal Majalla" panose="02000000000000000000" pitchFamily="2" charset="-78"/>
              <a:cs typeface="Sakkal Majalla" panose="02000000000000000000" pitchFamily="2" charset="-78"/>
            </a:endParaRPr>
          </a:p>
          <a:p>
            <a:pPr marL="0" indent="0">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224613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01486"/>
            <a:ext cx="8596668" cy="928914"/>
          </a:xfrm>
        </p:spPr>
        <p:txBody>
          <a:bodyPr>
            <a:normAutofit/>
          </a:bodyPr>
          <a:lstStyle/>
          <a:p>
            <a:pPr algn="r" rtl="1"/>
            <a:r>
              <a:rPr lang="ar-IQ" dirty="0">
                <a:latin typeface="Simplified Arabic" panose="02020603050405020304" pitchFamily="18" charset="-78"/>
                <a:cs typeface="Simplified Arabic" panose="02020603050405020304" pitchFamily="18" charset="-78"/>
              </a:rPr>
              <a:t>الإستثمارات المالية (15)</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يظهر هذ الحساب حركة الإستثمارات المختلفة التي تقوم بها الوحدات بهدف إستغلال فائض السيولة النقدية لديه عن طريق الودائع النقدية الثابتة لدى المصارف وشراء الأسهم والسندات التي تشتري بهدف تأسيس الشركات المشتركة والسيطرة عليها وتوجيهها.</a:t>
            </a:r>
          </a:p>
          <a:p>
            <a:pPr marL="0" indent="0" algn="r" rtl="1">
              <a:buNone/>
            </a:pPr>
            <a:r>
              <a:rPr lang="ar-IQ" sz="2400" dirty="0">
                <a:latin typeface="Sakkal Majalla" panose="02000000000000000000" pitchFamily="2" charset="-78"/>
                <a:cs typeface="Sakkal Majalla" panose="02000000000000000000" pitchFamily="2" charset="-78"/>
              </a:rPr>
              <a:t>وقد لجأ النظام المحاسبي إلى تقسيم الإستثمارات إلى طويلة الأجل وقصيرة الأجل، وذلك حسب الهدف وليس حسب الفترة الزمنية ثم قسمها حسب الجهات التي يجري الإستثمار فيها من قطاع عام، وتعاوني، ومختلط، خاص، وخارجي، وقد خصص حساب (463) إيرادات الإستثمارات المالية لتثبيت كافة الإيرادات النأشئة عن عملية الإستثمار.</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70671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99" y="1166191"/>
            <a:ext cx="8596668" cy="768626"/>
          </a:xfrm>
        </p:spPr>
        <p:txBody>
          <a:bodyPr/>
          <a:lstStyle/>
          <a:p>
            <a:pPr algn="r" rtl="1"/>
            <a:r>
              <a:rPr lang="ar-IQ" dirty="0">
                <a:latin typeface="Sakkal Majalla" panose="02000000000000000000" pitchFamily="2" charset="-78"/>
                <a:cs typeface="Sakkal Majalla" panose="02000000000000000000" pitchFamily="2" charset="-78"/>
              </a:rPr>
              <a:t>الفروض المحاسبية </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ü"/>
            </a:pPr>
            <a:r>
              <a:rPr lang="ar-IQ" sz="4400" dirty="0">
                <a:ln w="3175" cmpd="sng">
                  <a:noFill/>
                </a:ln>
                <a:latin typeface="Sakkal Majalla" panose="02000000000000000000" pitchFamily="2" charset="-78"/>
                <a:ea typeface="+mj-ea"/>
                <a:cs typeface="Sakkal Majalla" panose="02000000000000000000" pitchFamily="2" charset="-78"/>
              </a:rPr>
              <a:t> </a:t>
            </a:r>
            <a:r>
              <a:rPr lang="ar-IQ" sz="2800" dirty="0">
                <a:ln w="3175" cmpd="sng">
                  <a:noFill/>
                </a:ln>
                <a:latin typeface="Sakkal Majalla" panose="02000000000000000000" pitchFamily="2" charset="-78"/>
                <a:ea typeface="+mj-ea"/>
                <a:cs typeface="Sakkal Majalla" panose="02000000000000000000" pitchFamily="2" charset="-78"/>
              </a:rPr>
              <a:t>فرضية ثبات قيمة العملة: إن البيانات المالية يجب أن تعد على أساس وحدة قياس ثابتة، ونعتبر قيمة النشاط المثبتة غير قابلة للتغيير على الرغم من التغيير المستمر للقيمة الشرائية لوحدة العملة.</a:t>
            </a:r>
          </a:p>
          <a:p>
            <a:pPr algn="r" rtl="1">
              <a:buFont typeface="Wingdings" panose="05000000000000000000" pitchFamily="2" charset="2"/>
              <a:buChar char="ü"/>
            </a:pPr>
            <a:r>
              <a:rPr lang="ar-IQ" sz="2800" dirty="0">
                <a:ln w="3175" cmpd="sng">
                  <a:noFill/>
                </a:ln>
                <a:latin typeface="Sakkal Majalla" panose="02000000000000000000" pitchFamily="2" charset="-78"/>
                <a:ea typeface="+mj-ea"/>
                <a:cs typeface="Sakkal Majalla" panose="02000000000000000000" pitchFamily="2" charset="-78"/>
              </a:rPr>
              <a:t> فرض الدورية ( الفترات المحاسبية): إظهار المركز المالي ونتيجة النشاط بشكل دوري عادة تكون سنة أو أي فترة محاسبية أقل أو أطول من سنة بدل الإنتظار إلى إنتهاء عمر الوحدة الإقتصادية.</a:t>
            </a:r>
          </a:p>
        </p:txBody>
      </p:sp>
    </p:spTree>
    <p:extLst>
      <p:ext uri="{BB962C8B-B14F-4D97-AF65-F5344CB8AC3E}">
        <p14:creationId xmlns:p14="http://schemas.microsoft.com/office/powerpoint/2010/main" val="17467547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59542"/>
            <a:ext cx="8596668" cy="870857"/>
          </a:xfrm>
        </p:spPr>
        <p:txBody>
          <a:bodyPr>
            <a:normAutofit/>
          </a:bodyPr>
          <a:lstStyle/>
          <a:p>
            <a:pPr algn="r" rtl="1"/>
            <a:r>
              <a:rPr lang="ar-IQ" dirty="0">
                <a:latin typeface="Simplified Arabic" panose="02020603050405020304" pitchFamily="18" charset="-78"/>
                <a:cs typeface="Simplified Arabic" panose="02020603050405020304" pitchFamily="18" charset="-78"/>
              </a:rPr>
              <a:t>الإستثمارات المالية (15)</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807963" y="1930399"/>
            <a:ext cx="8596668" cy="3880773"/>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وتدرج الإستثمارات القصيرة الأجل كموجودات متداولة في الميزانية العامة بسعر الكلفة أو القيمة السوقية أيهما أقل في تاريخ الميزانية ولكون الكلفة أقل من القيمة السوقية للأسهم المتداولة فيعرف بخسائر هبوط القيمة السوقية مقابل مخصص هبوط القيمة السوقية للإستثمارات المتداولة وتعالج هذه الخسائر في حساب (خسائر هبوط الإستثمارات المالية).</a:t>
            </a:r>
          </a:p>
          <a:p>
            <a:pPr marL="0" indent="0" algn="r" rtl="1">
              <a:buNone/>
            </a:pPr>
            <a:r>
              <a:rPr lang="ar-IQ" sz="2400" dirty="0">
                <a:latin typeface="Sakkal Majalla" panose="02000000000000000000" pitchFamily="2" charset="-78"/>
                <a:cs typeface="Sakkal Majalla" panose="02000000000000000000" pitchFamily="2" charset="-78"/>
              </a:rPr>
              <a:t>ويعرض المخصص مطروحاً من الإستثمارات المتداولة في الميزانية. أما الإستثمارات طويلة الأجل فيعرف بخسارهبوط القيمة غير المؤقت ويعالج في حساب (خسائر هبوط أسعار الإستثمارات المالية)، ويجري تخفيض قيمة الإستثمارات طويلة الأجل مباشرة.</a:t>
            </a:r>
          </a:p>
          <a:p>
            <a:pPr marL="0" indent="0" algn="r" rtl="1">
              <a:buNone/>
            </a:pPr>
            <a:r>
              <a:rPr lang="ar-IQ" sz="2400" dirty="0">
                <a:latin typeface="Sakkal Majalla" panose="02000000000000000000" pitchFamily="2" charset="-78"/>
                <a:cs typeface="Sakkal Majalla" panose="02000000000000000000" pitchFamily="2" charset="-78"/>
              </a:rPr>
              <a:t>أما بالنسبة للإستثمارات العقارية فتعالج معالجة الموجودات الثابتة إذ يجري إخضاعها للإندثارات السنوية.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863556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72456"/>
            <a:ext cx="8596668" cy="957943"/>
          </a:xfrm>
        </p:spPr>
        <p:txBody>
          <a:bodyPr>
            <a:normAutofit/>
          </a:bodyPr>
          <a:lstStyle/>
          <a:p>
            <a:pPr algn="r" rtl="1"/>
            <a:r>
              <a:rPr lang="ar-IQ" dirty="0">
                <a:latin typeface="Simplified Arabic" panose="02020603050405020304" pitchFamily="18" charset="-78"/>
                <a:cs typeface="Simplified Arabic" panose="02020603050405020304" pitchFamily="18" charset="-78"/>
              </a:rPr>
              <a:t>الإستثمارات المالية (15</a:t>
            </a:r>
            <a:r>
              <a:rPr lang="ar-IQ" dirty="0"/>
              <a:t>)</a:t>
            </a:r>
            <a:endParaRPr lang="en-US" dirty="0"/>
          </a:p>
        </p:txBody>
      </p:sp>
      <p:sp>
        <p:nvSpPr>
          <p:cNvPr id="3" name="Content Placeholder 2"/>
          <p:cNvSpPr>
            <a:spLocks noGrp="1"/>
          </p:cNvSpPr>
          <p:nvPr>
            <p:ph idx="1"/>
          </p:nvPr>
        </p:nvSpPr>
        <p:spPr>
          <a:xfrm>
            <a:off x="677334" y="2160590"/>
            <a:ext cx="8596668" cy="2034040"/>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في حالة إعادة تصنيف الإستثمارات طويلة الأجل إلى قصيرة الأجل فتثبيت قيمتها عند عملية إعادة التصنيف على أساس الكلفة أو سعر السوق أيهما أقل ويعترف بخسائر إنخفاض الكلفة من سعر السوق، أما في حالة إعادة تصنيف الإستثمارات قصيرة الأجل إلى طويلة الأجل فتجري المحاسبة عليها على أساس الكلفة أو سعر السوق أيهما أقل ويعترف بخسائر الكلفة عن سعر السوق.</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700977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6970"/>
            <a:ext cx="8596668" cy="943429"/>
          </a:xfrm>
        </p:spPr>
        <p:txBody>
          <a:bodyPr/>
          <a:lstStyle/>
          <a:p>
            <a:pPr algn="r" rtl="1"/>
            <a:r>
              <a:rPr lang="ar-IQ" dirty="0">
                <a:latin typeface="Sakkal Majalla" panose="02000000000000000000" pitchFamily="2" charset="-78"/>
                <a:cs typeface="Sakkal Majalla" panose="02000000000000000000" pitchFamily="2" charset="-78"/>
              </a:rPr>
              <a:t>تمرين عن الإستثمارات</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0" y="1930399"/>
            <a:ext cx="9506231" cy="3501362"/>
          </a:xfrm>
        </p:spPr>
        <p:txBody>
          <a:bodyPr>
            <a:noAutofit/>
          </a:bodyPr>
          <a:lstStyle/>
          <a:p>
            <a:pPr marL="0" indent="0" algn="r" rtl="1">
              <a:buNone/>
            </a:pPr>
            <a:r>
              <a:rPr lang="ar-IQ" sz="2400" dirty="0">
                <a:latin typeface="Sakkal Majalla" panose="02000000000000000000" pitchFamily="2" charset="-78"/>
                <a:cs typeface="Sakkal Majalla" panose="02000000000000000000" pitchFamily="2" charset="-78"/>
              </a:rPr>
              <a:t>تمتلك الشركة العامة للصناعات الجلدية إستثمارات في أسهم شركة الصناعات الألكترونية بمبلغ (15) مليون دينار، وكان سعر السوق لهذه الأسهم في 31/12/  هو (14) مليون دينار.</a:t>
            </a:r>
          </a:p>
          <a:p>
            <a:pPr marL="0" indent="0" algn="r" rtl="1">
              <a:buNone/>
            </a:pPr>
            <a:r>
              <a:rPr lang="ar-IQ" sz="2400" dirty="0">
                <a:latin typeface="Sakkal Majalla" panose="02000000000000000000" pitchFamily="2" charset="-78"/>
                <a:cs typeface="Sakkal Majalla" panose="02000000000000000000" pitchFamily="2" charset="-78"/>
              </a:rPr>
              <a:t>مطلوب/ تسجيل قيد التسوية في نهاية السنة ؟</a:t>
            </a:r>
          </a:p>
          <a:p>
            <a:pPr marL="0" indent="0" algn="r" rtl="1">
              <a:buNone/>
            </a:pPr>
            <a:r>
              <a:rPr lang="ar-IQ" sz="2400" dirty="0">
                <a:latin typeface="Sakkal Majalla" panose="02000000000000000000" pitchFamily="2" charset="-78"/>
                <a:cs typeface="Sakkal Majalla" panose="02000000000000000000" pitchFamily="2" charset="-78"/>
              </a:rPr>
              <a:t>1000000 من ح/ خسائر هبوط أسعار الإستثمارات المالية  397 </a:t>
            </a:r>
          </a:p>
          <a:p>
            <a:pPr marL="0" indent="0" algn="r" rtl="1">
              <a:buNone/>
            </a:pPr>
            <a:r>
              <a:rPr lang="ar-IQ" sz="2400" dirty="0">
                <a:latin typeface="Sakkal Majalla" panose="02000000000000000000" pitchFamily="2" charset="-78"/>
                <a:cs typeface="Sakkal Majalla" panose="02000000000000000000" pitchFamily="2" charset="-78"/>
              </a:rPr>
              <a:t>    1000000 إلى ح/ مخصص هبوط أسعار الإستثمارات المالية 238</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_______________________________________________________</a:t>
            </a:r>
          </a:p>
        </p:txBody>
      </p:sp>
    </p:spTree>
    <p:extLst>
      <p:ext uri="{BB962C8B-B14F-4D97-AF65-F5344CB8AC3E}">
        <p14:creationId xmlns:p14="http://schemas.microsoft.com/office/powerpoint/2010/main" val="5281439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03086"/>
            <a:ext cx="8596668" cy="827314"/>
          </a:xfrm>
        </p:spPr>
        <p:txBody>
          <a:bodyPr/>
          <a:lstStyle/>
          <a:p>
            <a:pPr algn="r" rtl="1"/>
            <a:r>
              <a:rPr lang="ar-IQ" dirty="0">
                <a:latin typeface="Sakkal Majalla" panose="02000000000000000000" pitchFamily="2" charset="-78"/>
                <a:cs typeface="Sakkal Majalla" panose="02000000000000000000" pitchFamily="2" charset="-78"/>
              </a:rPr>
              <a:t>تمرين بيع الإستثمارات</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2160590"/>
            <a:ext cx="8596668" cy="1555068"/>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قامة الشركة العامة لتجارة السيارات بيبع 1000 سهم (كلفة السهم 100 دينار) الخاصة بإستثماراتها في القطاع الخاص بقيمة (130) الف دينار.</a:t>
            </a:r>
          </a:p>
          <a:p>
            <a:pPr marL="0" indent="0" algn="r" rtl="1">
              <a:buNone/>
            </a:pPr>
            <a:r>
              <a:rPr lang="ar-IQ" sz="2400" dirty="0">
                <a:latin typeface="Sakkal Majalla" panose="02000000000000000000" pitchFamily="2" charset="-78"/>
                <a:cs typeface="Sakkal Majalla" panose="02000000000000000000" pitchFamily="2" charset="-78"/>
              </a:rPr>
              <a:t>المطلوب/ تسجيل قيد البيع ؟</a:t>
            </a:r>
          </a:p>
          <a:p>
            <a:pPr marL="0" indent="0" algn="r" rtl="1">
              <a:buNone/>
            </a:pPr>
            <a:endParaRPr lang="ar-IQ" sz="2400" dirty="0">
              <a:latin typeface="Sakkal Majalla" panose="02000000000000000000" pitchFamily="2" charset="-78"/>
              <a:cs typeface="Sakkal Majalla" panose="02000000000000000000" pitchFamily="2" charset="-78"/>
            </a:endParaRPr>
          </a:p>
          <a:p>
            <a:pPr marL="0" indent="0" algn="r" rtl="1">
              <a:buNone/>
            </a:pPr>
            <a:endParaRPr lang="ar-IQ"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285747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6000"/>
            <a:ext cx="8596668" cy="972457"/>
          </a:xfrm>
        </p:spPr>
        <p:txBody>
          <a:bodyPr/>
          <a:lstStyle/>
          <a:p>
            <a:pPr algn="r" rtl="1"/>
            <a:r>
              <a:rPr lang="ar-IQ" dirty="0">
                <a:latin typeface="Sakkal Majalla" panose="02000000000000000000" pitchFamily="2" charset="-78"/>
                <a:cs typeface="Sakkal Majalla" panose="02000000000000000000" pitchFamily="2" charset="-78"/>
              </a:rPr>
              <a:t>حل تمرين بيع الإستثمارات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2160589"/>
            <a:ext cx="8596668" cy="2708955"/>
          </a:xfrm>
        </p:spPr>
        <p:txBody>
          <a:bodyPr>
            <a:normAutofit/>
          </a:bodyPr>
          <a:lstStyle/>
          <a:p>
            <a:pPr marL="0" indent="0" algn="r" rtl="1">
              <a:buNone/>
            </a:pPr>
            <a:r>
              <a:rPr lang="ar-IQ" sz="2400" dirty="0">
                <a:latin typeface="Sakkal Majalla" panose="02000000000000000000" pitchFamily="2" charset="-78"/>
                <a:cs typeface="Sakkal Majalla" panose="02000000000000000000" pitchFamily="2" charset="-78"/>
              </a:rPr>
              <a:t> 130000 من ح/ نقدية لدى المصارف 183</a:t>
            </a:r>
          </a:p>
          <a:p>
            <a:pPr marL="0" indent="0" algn="r" rtl="1">
              <a:buNone/>
            </a:pPr>
            <a:r>
              <a:rPr lang="ar-IQ" sz="2400" dirty="0">
                <a:latin typeface="Sakkal Majalla" panose="02000000000000000000" pitchFamily="2" charset="-78"/>
                <a:cs typeface="Sakkal Majalla" panose="02000000000000000000" pitchFamily="2" charset="-78"/>
              </a:rPr>
              <a:t>        إلى مذكورين    </a:t>
            </a:r>
          </a:p>
          <a:p>
            <a:pPr marL="0" indent="0" algn="r" rtl="1">
              <a:buNone/>
            </a:pPr>
            <a:r>
              <a:rPr lang="ar-IQ" sz="2400" dirty="0">
                <a:latin typeface="Sakkal Majalla" panose="02000000000000000000" pitchFamily="2" charset="-78"/>
                <a:cs typeface="Sakkal Majalla" panose="02000000000000000000" pitchFamily="2" charset="-78"/>
              </a:rPr>
              <a:t>        100000 ح/ إستثمارات طويلية في القطاع الخاص 1514</a:t>
            </a:r>
          </a:p>
          <a:p>
            <a:pPr marL="0" indent="0" algn="r" rtl="1">
              <a:buNone/>
            </a:pPr>
            <a:r>
              <a:rPr lang="ar-IQ" sz="2400" dirty="0">
                <a:latin typeface="Sakkal Majalla" panose="02000000000000000000" pitchFamily="2" charset="-78"/>
                <a:cs typeface="Sakkal Majalla" panose="02000000000000000000" pitchFamily="2" charset="-78"/>
              </a:rPr>
              <a:t>        30000 ح/ إحتياطي المكاسب الرأسمالية 2231</a:t>
            </a:r>
          </a:p>
          <a:p>
            <a:pPr marL="0" indent="0" algn="r" rtl="1">
              <a:buNone/>
            </a:pPr>
            <a:r>
              <a:rPr lang="ar-IQ" sz="2400" dirty="0">
                <a:latin typeface="Sakkal Majalla" panose="02000000000000000000" pitchFamily="2" charset="-78"/>
                <a:cs typeface="Sakkal Majalla" panose="02000000000000000000" pitchFamily="2" charset="-78"/>
              </a:rPr>
              <a:t>______________________________________________</a:t>
            </a:r>
          </a:p>
          <a:p>
            <a:pPr marL="0" indent="0" algn="r" rtl="1">
              <a:buNone/>
            </a:pP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1793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5861"/>
          </a:xfrm>
        </p:spPr>
        <p:txBody>
          <a:bodyPr/>
          <a:lstStyle/>
          <a:p>
            <a:pPr algn="r" rtl="1"/>
            <a:r>
              <a:rPr lang="ar-IQ" dirty="0">
                <a:latin typeface="Sakkal Majalla" panose="02000000000000000000" pitchFamily="2" charset="-78"/>
                <a:cs typeface="Sakkal Majalla" panose="02000000000000000000" pitchFamily="2" charset="-78"/>
              </a:rPr>
              <a:t>المبادئ المحاسبية </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1855305"/>
            <a:ext cx="8596668" cy="4186058"/>
          </a:xfrm>
        </p:spPr>
        <p:txBody>
          <a:bodyPr>
            <a:normAutofit/>
          </a:bodyPr>
          <a:lstStyle/>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 مبدأ الكلفة التاريخية: يعتبر من المبادئ المحاسبية الرئيسية للمحاسبة حيث يتم تثبيت كافة الموجودات الثابتة بالكلفة في تاريخ الشراء، هذا يعني أن الموجودات الثايتة ستبقى في السجلات الحسابية بالكلفة الأصلية طيلة فترة إستغلالها من قبل الوحدة الإقتصادية.</a:t>
            </a:r>
          </a:p>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  مبدأ مقابلة المصروفات بالإيرادات: إن الهدف الرئيسي للمحاسبة إعداد التقارير المالية لإظهار نتائج أعمال المشروع أو الوحدة الإقتصادية عن فترة مالية معينة، حيث يتم تجميع مصاريف الفترة مع ما يقابلها من إيراد لذات الفترة لمعرفة نتيجة النشاط من ربح أو خسارة وهنا تظهر بعض المشاكل في تحديد المصروفات التي تخص تلك الفترة حيث أن بعض النفقات لها علاقة مباشرة مع الإيراد بينما في أحيان أخرى لا توجد علاقة مباشرة بين النفقة والإيراد مما يتطلب إستخدام أسس معينة في تحديد تلك المصروفات التي تخص تلك الفترة.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9887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7652"/>
          </a:xfrm>
        </p:spPr>
        <p:txBody>
          <a:bodyPr/>
          <a:lstStyle/>
          <a:p>
            <a:pPr algn="r" rtl="1"/>
            <a:r>
              <a:rPr lang="ar-IQ" dirty="0">
                <a:latin typeface="Sakkal Majalla" panose="02000000000000000000" pitchFamily="2" charset="-78"/>
                <a:cs typeface="Sakkal Majalla" panose="02000000000000000000" pitchFamily="2" charset="-78"/>
              </a:rPr>
              <a:t>المبادئ المحاسبية </a:t>
            </a:r>
            <a:endParaRPr lang="en-US" dirty="0"/>
          </a:p>
        </p:txBody>
      </p:sp>
      <p:sp>
        <p:nvSpPr>
          <p:cNvPr id="3" name="Content Placeholder 2"/>
          <p:cNvSpPr>
            <a:spLocks noGrp="1"/>
          </p:cNvSpPr>
          <p:nvPr>
            <p:ph idx="1"/>
          </p:nvPr>
        </p:nvSpPr>
        <p:spPr>
          <a:xfrm>
            <a:off x="677334" y="1537252"/>
            <a:ext cx="8596668" cy="4488784"/>
          </a:xfrm>
        </p:spPr>
        <p:txBody>
          <a:bodyPr>
            <a:noAutofit/>
          </a:bodyPr>
          <a:lstStyle/>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مبدأ الإستحقاق: يعني هذا المبدأ عند تنظيم حساب النتيجة في أي فترة مالية يجب أن يتضمن كافة المصروفات والإيرادات التي تحصل خلال الفترة المالية وتخصها بالذات، بغض النظر عن قبضها أو دفعها الفعليين على عكس الأساس النقدي والذي يعتبر كل ما يقبض أو يدفع خلال الفترة المالية ضمن حسابات تلك الفترة وأن يكن ذا علاقة بنشاط الفترة.</a:t>
            </a:r>
          </a:p>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 مبدأ الثبات: أن السياسات والأسس المحاسبية المتبعة لا ينبغي تغيرها من فترة إلى أخرى بل يجب الإستمرار في إستخدامها، مثال ذلك الطريقة المتبعة لإحتساب الإندثار أو تقييم بضاعة آخر المدة ..... ألخ</a:t>
            </a:r>
          </a:p>
          <a:p>
            <a:pPr algn="r" rtl="1">
              <a:buFont typeface="Wingdings" panose="05000000000000000000" pitchFamily="2" charset="2"/>
              <a:buChar char="Ø"/>
            </a:pPr>
            <a:r>
              <a:rPr lang="ar-IQ" sz="2400" dirty="0">
                <a:latin typeface="Sakkal Majalla" panose="02000000000000000000" pitchFamily="2" charset="-78"/>
                <a:cs typeface="Sakkal Majalla" panose="02000000000000000000" pitchFamily="2" charset="-78"/>
              </a:rPr>
              <a:t>مبدأ الإعتراف بالإيراد: يعني الإعتراف المحاسبي عند تحقيق  الشرطين الأتيين:</a:t>
            </a:r>
          </a:p>
          <a:p>
            <a:pPr algn="r" rtl="1">
              <a:buFont typeface="Arial" panose="020B0604020202020204" pitchFamily="34" charset="0"/>
              <a:buChar char="•"/>
            </a:pPr>
            <a:r>
              <a:rPr lang="ar-IQ" sz="2400" dirty="0">
                <a:latin typeface="Sakkal Majalla" panose="02000000000000000000" pitchFamily="2" charset="-78"/>
                <a:cs typeface="Sakkal Majalla" panose="02000000000000000000" pitchFamily="2" charset="-78"/>
              </a:rPr>
              <a:t>الإكتساب: ويعني إكتمال عملية توليد الإيراد أو الإقتراب من الإكتمال.</a:t>
            </a:r>
          </a:p>
          <a:p>
            <a:pPr algn="r" rtl="1">
              <a:buFont typeface="Arial" panose="020B0604020202020204" pitchFamily="34" charset="0"/>
              <a:buChar char="•"/>
            </a:pPr>
            <a:r>
              <a:rPr lang="ar-IQ" sz="2400" dirty="0">
                <a:latin typeface="Sakkal Majalla" panose="02000000000000000000" pitchFamily="2" charset="-78"/>
                <a:cs typeface="Sakkal Majalla" panose="02000000000000000000" pitchFamily="2" charset="-78"/>
              </a:rPr>
              <a:t> التحقق: إمكانية تحويل الأصول غير  النقدية إلى نقدية أو إلى ما هو في حكم النقدية. </a:t>
            </a:r>
          </a:p>
          <a:p>
            <a:pPr algn="r" rtl="1">
              <a:buFont typeface="Wingdings" panose="05000000000000000000" pitchFamily="2" charset="2"/>
              <a:buChar char="Ø"/>
            </a:pPr>
            <a:endParaRPr lang="ar-IQ" sz="2400" dirty="0">
              <a:latin typeface="Sakkal Majalla" panose="02000000000000000000" pitchFamily="2" charset="-78"/>
              <a:cs typeface="Sakkal Majalla" panose="02000000000000000000" pitchFamily="2" charset="-78"/>
            </a:endParaRPr>
          </a:p>
          <a:p>
            <a:pPr marL="0" indent="0" algn="r" rtl="1">
              <a:buNone/>
            </a:pPr>
            <a:r>
              <a:rPr lang="ar-IQ" sz="2400" dirty="0">
                <a:latin typeface="Sakkal Majalla" panose="02000000000000000000" pitchFamily="2" charset="-78"/>
                <a:cs typeface="Sakkal Majalla" panose="02000000000000000000" pitchFamily="2" charset="-78"/>
              </a:rPr>
              <a:t>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55299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2773</TotalTime>
  <Words>5195</Words>
  <Application>Microsoft Office PowerPoint</Application>
  <PresentationFormat>Widescreen</PresentationFormat>
  <Paragraphs>422</Paragraphs>
  <Slides>74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74</vt:i4>
      </vt:variant>
    </vt:vector>
  </HeadingPairs>
  <TitlesOfParts>
    <vt:vector size="83" baseType="lpstr">
      <vt:lpstr>Arial</vt:lpstr>
      <vt:lpstr>Courier New</vt:lpstr>
      <vt:lpstr>Garamond</vt:lpstr>
      <vt:lpstr>Sakkal Majalla</vt:lpstr>
      <vt:lpstr>Simplified Arabic</vt:lpstr>
      <vt:lpstr>Trebuchet MS</vt:lpstr>
      <vt:lpstr>Wingdings</vt:lpstr>
      <vt:lpstr>Wingdings 3</vt:lpstr>
      <vt:lpstr>Facet</vt:lpstr>
      <vt:lpstr>PowerPoint Presentation</vt:lpstr>
      <vt:lpstr>التحديث في النظام المحاسبي الموحد</vt:lpstr>
      <vt:lpstr>التحديث في النظام المحاسبي الموحد</vt:lpstr>
      <vt:lpstr>إسلوب عمل لجان تحديث النظام</vt:lpstr>
      <vt:lpstr>أبرز جوانب التحديث في النظام المحاسبي الموحد</vt:lpstr>
      <vt:lpstr>الفروض المحاسبية </vt:lpstr>
      <vt:lpstr>الفروض المحاسبية </vt:lpstr>
      <vt:lpstr>المبادئ المحاسبية </vt:lpstr>
      <vt:lpstr>المبادئ المحاسبية </vt:lpstr>
      <vt:lpstr>المبادئ المحاسبية </vt:lpstr>
      <vt:lpstr>المبادئ المحاسبية </vt:lpstr>
      <vt:lpstr>الإستثناءات </vt:lpstr>
      <vt:lpstr>السمات الأساسية للنظام المحاسبي الموحد</vt:lpstr>
      <vt:lpstr>السمات الأساسية للنظام المحاسبي الموحد</vt:lpstr>
      <vt:lpstr>المبادئ والأسس </vt:lpstr>
      <vt:lpstr>المبادئ والأسس </vt:lpstr>
      <vt:lpstr>المبادئ والأسس </vt:lpstr>
      <vt:lpstr>المبادئ والأسس </vt:lpstr>
      <vt:lpstr>نطاق تطبيق النظام المحاسبي الموحد</vt:lpstr>
      <vt:lpstr>نطاق تطبيق النظام المحاسبي الموحد</vt:lpstr>
      <vt:lpstr>نطاق تطبيق النظام المحاسبي الموحد</vt:lpstr>
      <vt:lpstr>الإطار العام لدليل الحسابات</vt:lpstr>
      <vt:lpstr>الإطار العام لدليل الحسابات</vt:lpstr>
      <vt:lpstr>مزايا إستخدام دليل الحسابات </vt:lpstr>
      <vt:lpstr>أهداف القوائم المالية</vt:lpstr>
      <vt:lpstr>الإطار العام للنظام المحاسبي الموحد</vt:lpstr>
      <vt:lpstr>الحسابات الإجمالية </vt:lpstr>
      <vt:lpstr>حسابات الميزانية</vt:lpstr>
      <vt:lpstr>حسابات النتيجة</vt:lpstr>
      <vt:lpstr>11 الموجودات الثابتة</vt:lpstr>
      <vt:lpstr>11 الموجودات الثابتة</vt:lpstr>
      <vt:lpstr>11 الموجودات الثابتة</vt:lpstr>
      <vt:lpstr>12 مشروعات تحت تنفيذ </vt:lpstr>
      <vt:lpstr>13 المخزون </vt:lpstr>
      <vt:lpstr>131 مخزون الخامات والمواد الأولية </vt:lpstr>
      <vt:lpstr>132 مخزون الوقود والزيوت</vt:lpstr>
      <vt:lpstr>133 مخزون الأدوات الإحتياطية</vt:lpstr>
      <vt:lpstr>134 مخزون مواد التعبئة والتغليف</vt:lpstr>
      <vt:lpstr>المعالجة المحاسبية للنظام المحاسبي الموحد</vt:lpstr>
      <vt:lpstr>أولاً: المبادئ:</vt:lpstr>
      <vt:lpstr>أولاً: المبادئ:</vt:lpstr>
      <vt:lpstr>ثانياً: بهدف تبسيط الإجراءات يمكن: </vt:lpstr>
      <vt:lpstr>ثانياً: بهدف تبسيط الإجراءات يمكن: </vt:lpstr>
      <vt:lpstr>ثانياً: بهدف تبسيط الإجراءات يمكن: </vt:lpstr>
      <vt:lpstr>ثانياً: بهدف تبسيط الإجراءات يمكن: </vt:lpstr>
      <vt:lpstr>مصادر الحصول على الموجودات الثابتة</vt:lpstr>
      <vt:lpstr>تمرين   الحصول على الموجودات الثابتة عن طريق الشراء من سوق الخارجي </vt:lpstr>
      <vt:lpstr>حل تمرين   الحصول على الموجودات الثابتة عن طريق الشراء من سوق الخارجي </vt:lpstr>
      <vt:lpstr>حل تمرين   الحصول على الموجودات الثابتة عن شراء السوق الخارجي </vt:lpstr>
      <vt:lpstr>حل تمرين   الحصول على الموجودات الثابتة عن طريق الشراء من سوق الخارجي </vt:lpstr>
      <vt:lpstr>حل تمرين   الحصول على الموجودات الثابتة عن طريق الشراء من سوق الخارجي </vt:lpstr>
      <vt:lpstr>حل تمرين   الحصول على الموجودات الثابتة عن طريق الشراء من سوق الخارجي </vt:lpstr>
      <vt:lpstr>حل تمرين   الحصول على الموجودات الثابتة عن طريق الشراء من سوق الخارجي </vt:lpstr>
      <vt:lpstr>حل تمرين   الحصول على الموجودات الثابتة عن طريق الشراء من سوق الخارجي </vt:lpstr>
      <vt:lpstr>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حل تمرين   الحصول على الموجودات الثابتة بواسطة المقاولين</vt:lpstr>
      <vt:lpstr>القروض الممنوحة والقروض المستلمة</vt:lpstr>
      <vt:lpstr>القروض الممنوحة(14) والقروض المستلمة (24)</vt:lpstr>
      <vt:lpstr>تمرين  القروض الممنوحة والقروض المستلمة</vt:lpstr>
      <vt:lpstr>حل تمرين   القروض الممنوحة والقروض المستلمة</vt:lpstr>
      <vt:lpstr>حل تمرين   القروض الممنوحة والقروض المستلمة</vt:lpstr>
      <vt:lpstr>الإستثمارات المالية (15)</vt:lpstr>
      <vt:lpstr>الإستثمارات المالية (15)</vt:lpstr>
      <vt:lpstr>الإستثمارات المالية (15)</vt:lpstr>
      <vt:lpstr>تمرين عن الإستثمارات</vt:lpstr>
      <vt:lpstr>تمرين بيع الإستثمارات</vt:lpstr>
      <vt:lpstr>حل تمرين بيع الإستثمارات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dc:creator>
  <cp:lastModifiedBy>Amal Noori</cp:lastModifiedBy>
  <cp:revision>156</cp:revision>
  <dcterms:created xsi:type="dcterms:W3CDTF">2020-01-16T18:33:57Z</dcterms:created>
  <dcterms:modified xsi:type="dcterms:W3CDTF">2020-12-27T16:13:56Z</dcterms:modified>
</cp:coreProperties>
</file>