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6B6C91-2473-4BF9-9722-BD3B5829D0FD}" type="datetimeFigureOut">
              <a:rPr lang="ar-IQ" smtClean="0"/>
              <a:t>14/10/1442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F0C3696-80C5-4775-B09C-ABC18754641D}"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B6C91-2473-4BF9-9722-BD3B5829D0FD}"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0C3696-80C5-4775-B09C-ABC18754641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F0C3696-80C5-4775-B09C-ABC18754641D}"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B6C91-2473-4BF9-9722-BD3B5829D0FD}"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6B6C91-2473-4BF9-9722-BD3B5829D0FD}"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1F0C3696-80C5-4775-B09C-ABC18754641D}"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E96B6C91-2473-4BF9-9722-BD3B5829D0FD}" type="datetimeFigureOut">
              <a:rPr lang="ar-IQ" smtClean="0"/>
              <a:t>14/10/1442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F0C3696-80C5-4775-B09C-ABC18754641D}"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96B6C91-2473-4BF9-9722-BD3B5829D0FD}" type="datetimeFigureOut">
              <a:rPr lang="ar-IQ" smtClean="0"/>
              <a:t>14/10/1442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0C3696-80C5-4775-B09C-ABC18754641D}"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6B6C91-2473-4BF9-9722-BD3B5829D0FD}" type="datetimeFigureOut">
              <a:rPr lang="ar-IQ" smtClean="0"/>
              <a:t>14/10/1442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F0C3696-80C5-4775-B09C-ABC18754641D}"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6B6C91-2473-4BF9-9722-BD3B5829D0FD}" type="datetimeFigureOut">
              <a:rPr lang="ar-IQ" smtClean="0"/>
              <a:t>14/10/1442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1F0C3696-80C5-4775-B09C-ABC18754641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96B6C91-2473-4BF9-9722-BD3B5829D0FD}" type="datetimeFigureOut">
              <a:rPr lang="ar-IQ" smtClean="0"/>
              <a:t>14/10/1442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F0C3696-80C5-4775-B09C-ABC18754641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F0C3696-80C5-4775-B09C-ABC18754641D}"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96B6C91-2473-4BF9-9722-BD3B5829D0FD}" type="datetimeFigureOut">
              <a:rPr lang="ar-IQ" smtClean="0"/>
              <a:t>14/10/1442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F0C3696-80C5-4775-B09C-ABC18754641D}"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96B6C91-2473-4BF9-9722-BD3B5829D0FD}" type="datetimeFigureOut">
              <a:rPr lang="ar-IQ" smtClean="0"/>
              <a:t>14/10/1442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6B6C91-2473-4BF9-9722-BD3B5829D0FD}" type="datetimeFigureOut">
              <a:rPr lang="ar-IQ" smtClean="0"/>
              <a:t>14/10/1442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F0C3696-80C5-4775-B09C-ABC18754641D}"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dirty="0" smtClean="0"/>
              <a:t>المحاضرة العاشرة</a:t>
            </a:r>
            <a:endParaRPr lang="ar-IQ" dirty="0"/>
          </a:p>
        </p:txBody>
      </p:sp>
      <p:sp>
        <p:nvSpPr>
          <p:cNvPr id="2" name="Title 1"/>
          <p:cNvSpPr>
            <a:spLocks noGrp="1"/>
          </p:cNvSpPr>
          <p:nvPr>
            <p:ph type="ctrTitle"/>
          </p:nvPr>
        </p:nvSpPr>
        <p:spPr/>
        <p:txBody>
          <a:bodyPr/>
          <a:lstStyle/>
          <a:p>
            <a:r>
              <a:rPr lang="ar-SA" dirty="0" smtClean="0"/>
              <a:t>محاضرات مادة ادارة المخاطر المالية</a:t>
            </a:r>
            <a:endParaRPr lang="ar-IQ" dirty="0"/>
          </a:p>
        </p:txBody>
      </p:sp>
    </p:spTree>
    <p:extLst>
      <p:ext uri="{BB962C8B-B14F-4D97-AF65-F5344CB8AC3E}">
        <p14:creationId xmlns:p14="http://schemas.microsoft.com/office/powerpoint/2010/main" val="212871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مؤشر السوق</a:t>
            </a:r>
            <a:endParaRPr lang="ar-IQ" dirty="0"/>
          </a:p>
        </p:txBody>
      </p:sp>
      <p:sp>
        <p:nvSpPr>
          <p:cNvPr id="3" name="Content Placeholder 2"/>
          <p:cNvSpPr>
            <a:spLocks noGrp="1"/>
          </p:cNvSpPr>
          <p:nvPr>
            <p:ph sz="quarter" idx="1"/>
          </p:nvPr>
        </p:nvSpPr>
        <p:spPr/>
        <p:txBody>
          <a:bodyPr/>
          <a:lstStyle/>
          <a:p>
            <a:pPr algn="just"/>
            <a:r>
              <a:rPr lang="ar-IQ" dirty="0"/>
              <a:t>هو قيمة عددية متوسطة تقاس بها حصيلة التغيرات الموجبة والسالبة في أسعار أسهم الشركات الداخله في المؤشر ويستخدم للتعبير عن أداء السوق ككل أو قطاع منه إذا كانت العينة ممثلة لقطاع معين فقط وليس على أداء أسهم الشركات الداخلة في حسابه.</a:t>
            </a:r>
          </a:p>
          <a:p>
            <a:pPr algn="just"/>
            <a:endParaRPr lang="ar-IQ" dirty="0"/>
          </a:p>
          <a:p>
            <a:endParaRPr lang="ar-IQ" dirty="0"/>
          </a:p>
        </p:txBody>
      </p:sp>
    </p:spTree>
    <p:extLst>
      <p:ext uri="{BB962C8B-B14F-4D97-AF65-F5344CB8AC3E}">
        <p14:creationId xmlns:p14="http://schemas.microsoft.com/office/powerpoint/2010/main" val="714784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خصائص المؤشر</a:t>
            </a:r>
            <a:endParaRPr lang="ar-IQ" dirty="0"/>
          </a:p>
        </p:txBody>
      </p:sp>
      <p:sp>
        <p:nvSpPr>
          <p:cNvPr id="3" name="Content Placeholder 2"/>
          <p:cNvSpPr>
            <a:spLocks noGrp="1"/>
          </p:cNvSpPr>
          <p:nvPr>
            <p:ph sz="quarter" idx="1"/>
          </p:nvPr>
        </p:nvSpPr>
        <p:spPr/>
        <p:txBody>
          <a:bodyPr/>
          <a:lstStyle/>
          <a:p>
            <a:pPr algn="just"/>
            <a:r>
              <a:rPr lang="ar-IQ" dirty="0" smtClean="0"/>
              <a:t>1-  </a:t>
            </a:r>
            <a:r>
              <a:rPr lang="ar-IQ" dirty="0"/>
              <a:t>يعبر عن المؤشر بعدد من النقاط.</a:t>
            </a:r>
          </a:p>
          <a:p>
            <a:pPr algn="just"/>
            <a:r>
              <a:rPr lang="ar-IQ" dirty="0"/>
              <a:t>2- يعتبر المؤشر قيمة متوسطة تعكس الاوراق المالية المقيدة في السوق إما بشكل كلي او </a:t>
            </a:r>
            <a:r>
              <a:rPr lang="ar-IQ" dirty="0" smtClean="0"/>
              <a:t>جزئي.</a:t>
            </a:r>
            <a:endParaRPr lang="ar-IQ" dirty="0"/>
          </a:p>
          <a:p>
            <a:pPr algn="just"/>
            <a:r>
              <a:rPr lang="ar-IQ" dirty="0"/>
              <a:t>3- اذا تم حساب المؤشر في عينة معينة من السوق فإن النتيجة تكون شاملة لكل الاوراق المالية الموجوده بالسوق.</a:t>
            </a:r>
          </a:p>
          <a:p>
            <a:pPr algn="just"/>
            <a:r>
              <a:rPr lang="ar-IQ" dirty="0"/>
              <a:t>4- يعتبر حجم سيولة الورقة في السوق ونشاطها سبب اختيار الاوراق المالية في حساب المؤشر.</a:t>
            </a:r>
          </a:p>
          <a:p>
            <a:pPr algn="just"/>
            <a:r>
              <a:rPr lang="ar-IQ" dirty="0"/>
              <a:t>5- نستطيع معرفة أداء قطاع معين باحتساب مؤشر هذا القطاع وذلك بنفس الية حساب مؤشر السوق.</a:t>
            </a:r>
          </a:p>
          <a:p>
            <a:endParaRPr lang="ar-IQ" dirty="0"/>
          </a:p>
        </p:txBody>
      </p:sp>
    </p:spTree>
    <p:extLst>
      <p:ext uri="{BB962C8B-B14F-4D97-AF65-F5344CB8AC3E}">
        <p14:creationId xmlns:p14="http://schemas.microsoft.com/office/powerpoint/2010/main" val="9297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IQ" dirty="0" smtClean="0"/>
              <a:t>6- </a:t>
            </a:r>
            <a:r>
              <a:rPr lang="ar-IQ" dirty="0"/>
              <a:t>يعتمد حساب المؤشر على مجموعه من الافتراضات التي تلائم طبيعة كل من السوق والاوراق المالية المقيدة فيه.</a:t>
            </a:r>
          </a:p>
          <a:p>
            <a:pPr algn="just"/>
            <a:r>
              <a:rPr lang="ar-IQ" dirty="0"/>
              <a:t>7- نستطيع حساب اكثر من مؤشر للسوق الواحد وذلك عن طريق تغير احد الفرضيات.</a:t>
            </a:r>
          </a:p>
          <a:p>
            <a:pPr algn="just"/>
            <a:r>
              <a:rPr lang="ar-IQ" dirty="0"/>
              <a:t>8- إن اختلاف المؤشرات للسوق الواحد يرجع الى اختلاف الفرضيات وليس على نتائج التداول الفعلي كالاسعار والكميات المتداولة والمقيدة .</a:t>
            </a:r>
          </a:p>
          <a:p>
            <a:pPr algn="just"/>
            <a:endParaRPr lang="ar-IQ" dirty="0"/>
          </a:p>
          <a:p>
            <a:endParaRPr lang="ar-IQ" dirty="0"/>
          </a:p>
        </p:txBody>
      </p:sp>
    </p:spTree>
    <p:extLst>
      <p:ext uri="{BB962C8B-B14F-4D97-AF65-F5344CB8AC3E}">
        <p14:creationId xmlns:p14="http://schemas.microsoft.com/office/powerpoint/2010/main" val="103449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أهمية احتساب المؤشرات</a:t>
            </a:r>
            <a:endParaRPr lang="ar-IQ" dirty="0"/>
          </a:p>
        </p:txBody>
      </p:sp>
      <p:sp>
        <p:nvSpPr>
          <p:cNvPr id="3" name="Content Placeholder 2"/>
          <p:cNvSpPr>
            <a:spLocks noGrp="1"/>
          </p:cNvSpPr>
          <p:nvPr>
            <p:ph sz="quarter" idx="1"/>
          </p:nvPr>
        </p:nvSpPr>
        <p:spPr/>
        <p:txBody>
          <a:bodyPr/>
          <a:lstStyle/>
          <a:p>
            <a:pPr algn="just"/>
            <a:r>
              <a:rPr lang="ar-IQ" dirty="0" smtClean="0"/>
              <a:t>1- </a:t>
            </a:r>
            <a:r>
              <a:rPr lang="ar-IQ" dirty="0"/>
              <a:t>التعرف على أداء السوق:</a:t>
            </a:r>
          </a:p>
          <a:p>
            <a:pPr algn="just"/>
            <a:r>
              <a:rPr lang="ar-IQ" dirty="0"/>
              <a:t>يقدم المؤشر فكرة سريعة وبسيطة عن أداء السوق أو القطاع والتغيرات التي طرأت عليه .</a:t>
            </a:r>
          </a:p>
          <a:p>
            <a:pPr algn="just"/>
            <a:r>
              <a:rPr lang="ar-IQ" dirty="0"/>
              <a:t>2- التعرف على الحالة الاقتصادية:</a:t>
            </a:r>
          </a:p>
          <a:p>
            <a:pPr algn="just"/>
            <a:r>
              <a:rPr lang="ar-IQ" dirty="0"/>
              <a:t>ان كثير من القرارات الاقتصادية المحلية والسياسات الاقتصادية العالمية تهتم بمؤشر سوق المال في اقتصاد معين وذلك لان المؤشر يؤثر ويتأثر بالمتغيرات الاقتصادية .</a:t>
            </a:r>
          </a:p>
          <a:p>
            <a:pPr algn="just"/>
            <a:r>
              <a:rPr lang="ar-IQ" dirty="0"/>
              <a:t>3- التعرف على اتجاه السوق وقتيا:</a:t>
            </a:r>
          </a:p>
          <a:p>
            <a:pPr algn="just"/>
            <a:r>
              <a:rPr lang="ar-IQ" dirty="0"/>
              <a:t>ان المؤشر يحسب بصورة وقتية وفقا للتغيرات الفعلية في األسعار.</a:t>
            </a:r>
          </a:p>
          <a:p>
            <a:endParaRPr lang="ar-IQ" dirty="0"/>
          </a:p>
        </p:txBody>
      </p:sp>
    </p:spTree>
    <p:extLst>
      <p:ext uri="{BB962C8B-B14F-4D97-AF65-F5344CB8AC3E}">
        <p14:creationId xmlns:p14="http://schemas.microsoft.com/office/powerpoint/2010/main" val="1641442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IQ" dirty="0"/>
              <a:t>4- التعرف على اتجاه السوق دوريا:</a:t>
            </a:r>
          </a:p>
          <a:p>
            <a:pPr algn="just"/>
            <a:r>
              <a:rPr lang="ar-IQ" dirty="0"/>
              <a:t>بما ان المؤشر يحسب بنفس الطريقة فإنه من السهل تتبع حركة المؤشر للتعرف على اتجاه السوق في فتره محدده.</a:t>
            </a:r>
          </a:p>
          <a:p>
            <a:pPr algn="just"/>
            <a:r>
              <a:rPr lang="ar-IQ" dirty="0"/>
              <a:t>5- حساب العائد السوقي الدوري:</a:t>
            </a:r>
          </a:p>
          <a:p>
            <a:pPr algn="just"/>
            <a:r>
              <a:rPr lang="ar-IQ" dirty="0"/>
              <a:t>هو حساب الفرق بين قيمة المؤشر في تاريخ نهاية الفترة المحددة وعند بدايتها.</a:t>
            </a:r>
          </a:p>
          <a:p>
            <a:pPr algn="just"/>
            <a:r>
              <a:rPr lang="ar-IQ" dirty="0"/>
              <a:t>6- تقدير المخاطر المنتظمة للسوق:</a:t>
            </a:r>
          </a:p>
          <a:p>
            <a:pPr algn="just"/>
            <a:r>
              <a:rPr lang="ar-IQ" dirty="0"/>
              <a:t>يحسب عن طريق احتساب الانحراف المعياري الاحصائي للعوائد في التواريخ التي يضمها الفتره المحددة .</a:t>
            </a:r>
          </a:p>
          <a:p>
            <a:pPr algn="just"/>
            <a:endParaRPr lang="ar-IQ" dirty="0"/>
          </a:p>
          <a:p>
            <a:endParaRPr lang="ar-IQ" dirty="0"/>
          </a:p>
        </p:txBody>
      </p:sp>
    </p:spTree>
    <p:extLst>
      <p:ext uri="{BB962C8B-B14F-4D97-AF65-F5344CB8AC3E}">
        <p14:creationId xmlns:p14="http://schemas.microsoft.com/office/powerpoint/2010/main" val="3186509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IQ" dirty="0" smtClean="0"/>
              <a:t>7- </a:t>
            </a:r>
            <a:r>
              <a:rPr lang="ar-IQ" dirty="0"/>
              <a:t>تقييم أداء القطاعات المكونة للسوق:</a:t>
            </a:r>
          </a:p>
          <a:p>
            <a:pPr algn="just"/>
            <a:r>
              <a:rPr lang="ar-IQ" dirty="0"/>
              <a:t>يتم عن طريق مقارنة مؤشر القطاع بمؤشر السوق ككل للحكم على أداء ذلك القطاع.</a:t>
            </a:r>
          </a:p>
          <a:p>
            <a:pPr algn="just"/>
            <a:r>
              <a:rPr lang="ar-IQ" dirty="0"/>
              <a:t>8- تقييم أداء المحافظ الاستثمارية:</a:t>
            </a:r>
          </a:p>
          <a:p>
            <a:pPr algn="just"/>
            <a:r>
              <a:rPr lang="ar-IQ" dirty="0"/>
              <a:t>نستطيع الحكم على أداء المؤسسة اذا قورنت بمؤشر مؤسسة معينة بمؤشر السوق ككل.</a:t>
            </a:r>
          </a:p>
          <a:p>
            <a:pPr algn="just"/>
            <a:endParaRPr lang="ar-IQ" dirty="0" smtClean="0"/>
          </a:p>
          <a:p>
            <a:endParaRPr lang="ar-IQ" dirty="0"/>
          </a:p>
        </p:txBody>
      </p:sp>
    </p:spTree>
    <p:extLst>
      <p:ext uri="{BB962C8B-B14F-4D97-AF65-F5344CB8AC3E}">
        <p14:creationId xmlns:p14="http://schemas.microsoft.com/office/powerpoint/2010/main" val="3158882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IQ" dirty="0" smtClean="0"/>
              <a:t>9- الحكم </a:t>
            </a:r>
            <a:r>
              <a:rPr lang="ar-IQ" dirty="0"/>
              <a:t>على أداء ورقة مالية معينة:</a:t>
            </a:r>
          </a:p>
          <a:p>
            <a:pPr algn="just"/>
            <a:r>
              <a:rPr lang="ar-IQ" dirty="0"/>
              <a:t>ويتم عن طريق مقارنة عائد الورقة ومخاطرها بكل من عائد السوق ومخاطره وعائد القطاع الذي تنتمي اليه ومخاطره.</a:t>
            </a:r>
          </a:p>
          <a:p>
            <a:pPr algn="just"/>
            <a:r>
              <a:rPr lang="ar-IQ" dirty="0"/>
              <a:t>10- التنبؤ بأداء السوق:</a:t>
            </a:r>
          </a:p>
          <a:p>
            <a:pPr algn="just"/>
            <a:r>
              <a:rPr lang="ar-IQ" dirty="0"/>
              <a:t>ان الاداء الماضي الذي يعكسه المؤشر يساعد في معرفة المتغيرات التي تؤثر على ذلك الاداء وأيضا تستخدم في التنبؤ بحركة السوق خلال مدى قصير.</a:t>
            </a:r>
          </a:p>
          <a:p>
            <a:endParaRPr lang="ar-IQ" dirty="0"/>
          </a:p>
        </p:txBody>
      </p:sp>
    </p:spTree>
    <p:extLst>
      <p:ext uri="{BB962C8B-B14F-4D97-AF65-F5344CB8AC3E}">
        <p14:creationId xmlns:p14="http://schemas.microsoft.com/office/powerpoint/2010/main" val="11329254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TotalTime>
  <Words>424</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محاضرات مادة ادارة المخاطر المالية</vt:lpstr>
      <vt:lpstr>مؤشر السوق</vt:lpstr>
      <vt:lpstr>خصائص المؤشر</vt:lpstr>
      <vt:lpstr>PowerPoint Presentation</vt:lpstr>
      <vt:lpstr>أهمية احتساب المؤشرات</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ادارة المخاطر المالية</dc:title>
  <dc:creator>DR.Ahmed Saker 2o1O</dc:creator>
  <cp:lastModifiedBy>DR.Ahmed Saker 2o1O</cp:lastModifiedBy>
  <cp:revision>1</cp:revision>
  <dcterms:created xsi:type="dcterms:W3CDTF">2021-05-24T21:30:07Z</dcterms:created>
  <dcterms:modified xsi:type="dcterms:W3CDTF">2021-05-24T21:37:41Z</dcterms:modified>
</cp:coreProperties>
</file>