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556C4C5-7F8A-43A0-9E45-BD5801B4C294}" type="datetimeFigureOut">
              <a:rPr lang="ar-IQ" smtClean="0"/>
              <a:t>13/10/1442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348F98A-A481-43A4-905B-91B1EBDB7CB2}"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6C4C5-7F8A-43A0-9E45-BD5801B4C294}"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348F98A-A481-43A4-905B-91B1EBDB7CB2}"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348F98A-A481-43A4-905B-91B1EBDB7CB2}"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6C4C5-7F8A-43A0-9E45-BD5801B4C294}"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56C4C5-7F8A-43A0-9E45-BD5801B4C294}"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B348F98A-A481-43A4-905B-91B1EBDB7CB2}"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8556C4C5-7F8A-43A0-9E45-BD5801B4C294}" type="datetimeFigureOut">
              <a:rPr lang="ar-IQ" smtClean="0"/>
              <a:t>13/10/1442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348F98A-A481-43A4-905B-91B1EBDB7CB2}"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556C4C5-7F8A-43A0-9E45-BD5801B4C294}" type="datetimeFigureOut">
              <a:rPr lang="ar-IQ" smtClean="0"/>
              <a:t>13/10/1442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348F98A-A481-43A4-905B-91B1EBDB7CB2}"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56C4C5-7F8A-43A0-9E45-BD5801B4C294}" type="datetimeFigureOut">
              <a:rPr lang="ar-IQ" smtClean="0"/>
              <a:t>13/10/1442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348F98A-A481-43A4-905B-91B1EBDB7CB2}"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56C4C5-7F8A-43A0-9E45-BD5801B4C294}" type="datetimeFigureOut">
              <a:rPr lang="ar-IQ" smtClean="0"/>
              <a:t>13/10/1442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B348F98A-A481-43A4-905B-91B1EBDB7CB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556C4C5-7F8A-43A0-9E45-BD5801B4C294}" type="datetimeFigureOut">
              <a:rPr lang="ar-IQ" smtClean="0"/>
              <a:t>13/10/1442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348F98A-A481-43A4-905B-91B1EBDB7CB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348F98A-A481-43A4-905B-91B1EBDB7CB2}"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556C4C5-7F8A-43A0-9E45-BD5801B4C294}" type="datetimeFigureOut">
              <a:rPr lang="ar-IQ" smtClean="0"/>
              <a:t>13/10/1442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348F98A-A481-43A4-905B-91B1EBDB7CB2}"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556C4C5-7F8A-43A0-9E45-BD5801B4C294}" type="datetimeFigureOut">
              <a:rPr lang="ar-IQ" smtClean="0"/>
              <a:t>13/10/1442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556C4C5-7F8A-43A0-9E45-BD5801B4C294}" type="datetimeFigureOut">
              <a:rPr lang="ar-IQ" smtClean="0"/>
              <a:t>13/10/1442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348F98A-A481-43A4-905B-91B1EBDB7CB2}"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ar-IQ" dirty="0" smtClean="0"/>
              <a:t>المحاضرة الثانية</a:t>
            </a:r>
          </a:p>
          <a:p>
            <a:endParaRPr lang="ar-IQ" dirty="0"/>
          </a:p>
        </p:txBody>
      </p:sp>
      <p:sp>
        <p:nvSpPr>
          <p:cNvPr id="3" name="Title 2"/>
          <p:cNvSpPr>
            <a:spLocks noGrp="1"/>
          </p:cNvSpPr>
          <p:nvPr>
            <p:ph type="ctrTitle"/>
          </p:nvPr>
        </p:nvSpPr>
        <p:spPr/>
        <p:txBody>
          <a:bodyPr/>
          <a:lstStyle/>
          <a:p>
            <a:r>
              <a:rPr lang="ar-SA" dirty="0" smtClean="0"/>
              <a:t>محاضرات مادة ادارة المخاطر المالية</a:t>
            </a:r>
            <a:endParaRPr lang="ar-IQ" dirty="0"/>
          </a:p>
        </p:txBody>
      </p:sp>
    </p:spTree>
    <p:extLst>
      <p:ext uri="{BB962C8B-B14F-4D97-AF65-F5344CB8AC3E}">
        <p14:creationId xmlns:p14="http://schemas.microsoft.com/office/powerpoint/2010/main" val="58723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المخاطرالمالية</a:t>
            </a:r>
            <a:endParaRPr lang="ar-IQ" dirty="0"/>
          </a:p>
        </p:txBody>
      </p:sp>
      <p:sp>
        <p:nvSpPr>
          <p:cNvPr id="3" name="Content Placeholder 2"/>
          <p:cNvSpPr>
            <a:spLocks noGrp="1"/>
          </p:cNvSpPr>
          <p:nvPr>
            <p:ph sz="quarter" idx="1"/>
          </p:nvPr>
        </p:nvSpPr>
        <p:spPr/>
        <p:txBody>
          <a:bodyPr/>
          <a:lstStyle/>
          <a:p>
            <a:pPr algn="just"/>
            <a:r>
              <a:rPr lang="ar-SA" dirty="0"/>
              <a:t>وهي احتمال الخسارة في مصادر التمويل وانخفاض العائد على الاستثمار، حيث إن أحد أهم أهداف المنظمات الربحية هو تعظيم قيمة المنظمة وترتبط هذه الاستراتيجية بعاملين أساسيين هما العائد المتوقع نتيجة النشاط التشغيلي للمنظمة ودرجة المخاطر التي تتعرض لها هذه المنظمة عند سعيها لتحقيق هذا العائد حيث يمكن من خلال هاذين المتغيرين حساب قيمة الشركة والتي تساوي العائد المتوقع مقسومًا على درجة المخاطرة، وبالتالي فإن تحقيق المنظمة لخسائر يعني فشلها في تحقيق أهدافها وعلى رأسها تعظيم قيمة المنظمة الأمر الذي قد يقود إلى إفلاس المنظمة وخروجها من السوق وتوقفها عن مزاولة نشاطها الاستثماري.</a:t>
            </a:r>
            <a:endParaRPr lang="en-US" dirty="0"/>
          </a:p>
          <a:p>
            <a:endParaRPr lang="ar-IQ" dirty="0"/>
          </a:p>
        </p:txBody>
      </p:sp>
    </p:spTree>
    <p:extLst>
      <p:ext uri="{BB962C8B-B14F-4D97-AF65-F5344CB8AC3E}">
        <p14:creationId xmlns:p14="http://schemas.microsoft.com/office/powerpoint/2010/main" val="3248463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ولعل هذا الأمر الذي سيؤدي إلى عدم قدرة المنظمة على الوفاء بالالتزامات المترتبة عليها الأمر الذي سيؤدي بدوره إلى الفشل المالي المتمثل في عدم قدرة عائدات المنظمة على تغطية أو انخفاض عائدات الاستثمار عن كلفة رأس المال كما يعني أيضًا أن المشروع لا يحقق عائدًا مناسبًا على رأس المال المستثمر بما يتناسب مع المخاطر المتوقعة في الاستثمار، لذلك أولت العلوم الإدارية الحديثة أهمية قصوى لعلم وظيفة إدارة المخاطر المالية، ويشهد العصر الحديث ولادة قسم جديد في معظم الشركات والمنظمات وحتى الدول حول العالم تحت اسم إدارة المخاطر في محاولة لوضع استراتيجيات تتجنب عدم اليقين والمخاطر الناتجة عنه ووضع استراتيجيات أخرى تعنى بمواجهة المخاطر وتجاوزها بعد وقوعها.</a:t>
            </a:r>
            <a:endParaRPr lang="en-US" dirty="0"/>
          </a:p>
        </p:txBody>
      </p:sp>
    </p:spTree>
    <p:extLst>
      <p:ext uri="{BB962C8B-B14F-4D97-AF65-F5344CB8AC3E}">
        <p14:creationId xmlns:p14="http://schemas.microsoft.com/office/powerpoint/2010/main" val="76590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وظيفة ادارة المخاطر المالية</a:t>
            </a:r>
            <a:endParaRPr lang="ar-IQ" dirty="0"/>
          </a:p>
        </p:txBody>
      </p:sp>
      <p:sp>
        <p:nvSpPr>
          <p:cNvPr id="3" name="Content Placeholder 2"/>
          <p:cNvSpPr>
            <a:spLocks noGrp="1"/>
          </p:cNvSpPr>
          <p:nvPr>
            <p:ph sz="quarter" idx="1"/>
          </p:nvPr>
        </p:nvSpPr>
        <p:spPr/>
        <p:txBody>
          <a:bodyPr/>
          <a:lstStyle/>
          <a:p>
            <a:pPr algn="just"/>
            <a:r>
              <a:rPr lang="ar-SA" dirty="0"/>
              <a:t> تقع على عاتق إدارة المخاطر في المنظمة مهمة تحديد المخاطر المتوقع حدوثها، وتحليل هذه المخاطر وممارسة التخطيط الاستراتيجي لتفاديها إذا ما أمكن ذلك من خلال جمع وتحليل البيانات وتصنيفها وإطلاع الإدارة العليا عليها بحيث تتمكن من اتخاذ القرار الأكثر فاعلية وكفاءة فيما يتعلق بهذه المخاطرة، وفيما إذا كان بإمكان المنظمة مواجهة هذه التهديدات في مشروع معين أو لا، وتكون إدارة المخاطر مسؤولة أمام اللجنة التنفيذية أو مجلس الإدارة عن موازنة الفرص والمخاطر، وفي المنظمات الكبيرة والممتدة تعمل إدارة المخاطر على تنسيق المنهجية الإدارية في التعامل مع التهديدات المتوقعة، حيث تعمل إدارة المخاطر على تخفيف وطأة التهديدات التنافسية على سبيل المثال أو التنظيمية</a:t>
            </a:r>
            <a:r>
              <a:rPr lang="ar-SA" dirty="0" smtClean="0"/>
              <a:t>.</a:t>
            </a:r>
          </a:p>
          <a:p>
            <a:pPr algn="just"/>
            <a:endParaRPr lang="ar-SA" dirty="0"/>
          </a:p>
          <a:p>
            <a:pPr algn="just"/>
            <a:endParaRPr lang="ar-SA" dirty="0" smtClean="0"/>
          </a:p>
          <a:p>
            <a:pPr algn="just"/>
            <a:endParaRPr lang="ar-SA" dirty="0"/>
          </a:p>
          <a:p>
            <a:pPr algn="just"/>
            <a:endParaRPr lang="ar-SA" dirty="0" smtClean="0"/>
          </a:p>
          <a:p>
            <a:pPr algn="just"/>
            <a:endParaRPr lang="ar-SA" dirty="0"/>
          </a:p>
          <a:p>
            <a:pPr algn="just"/>
            <a:endParaRPr lang="ar-SA" dirty="0" smtClean="0"/>
          </a:p>
          <a:p>
            <a:pPr algn="just"/>
            <a:endParaRPr lang="ar-IQ" dirty="0"/>
          </a:p>
        </p:txBody>
      </p:sp>
    </p:spTree>
    <p:extLst>
      <p:ext uri="{BB962C8B-B14F-4D97-AF65-F5344CB8AC3E}">
        <p14:creationId xmlns:p14="http://schemas.microsoft.com/office/powerpoint/2010/main" val="111797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fontScale="92500" lnSpcReduction="10000"/>
          </a:bodyPr>
          <a:lstStyle/>
          <a:p>
            <a:pPr algn="just"/>
            <a:r>
              <a:rPr lang="ar-SA" dirty="0"/>
              <a:t>وبطبيعة الحال تختلف مسؤوليات إدارة المخاطر من منظمة لأخرى ويرجع ذلك إلى طبيعة النشاط الذي تمارسه المنشأة وحجمها ورأس مالها العامل وعدد موظفيها وما إلى ذلك من العوامل الداخلية التي قد تلعب في اختلاف شكل التهديد ونوعه، وتعمل إدارة المخاطر أيضًا على التأكد من أن المنظمة تعمل ضمن اللوائح القانونية المعمول بها في البلاد، ومراجعة جميع الظروف التي قد تؤثر سلبًا على أنشطة المنظمة ومشاريعها وتحليلها وتقييمها ووضع الخطط المناسبة للتعامل معها في الوقت والمكان المناسبين، ويمكن القول أن هذه المهام تعد احترازية غالبًا لمنع وقوع الخطر على المنظمة، وفي حال أن المنظمة باتت تحت خطر التهديدات فإن على إدارة المخاطر المالية وضع خطط استراتيجية فعال للتعامل مع الوضع الحالي لضمان خروج المنظمة من الخطر بأقل تكلفة ممكنة، ولا يقصد بالتكلفة ما قد تخسره المنظمة من مبالغ مالية وإنما يتعداه إلى خسارة مساهمين أو مستثمرين من خارج المنظمة.</a:t>
            </a:r>
            <a:endParaRPr lang="en-US" dirty="0"/>
          </a:p>
          <a:p>
            <a:endParaRPr lang="ar-IQ" dirty="0"/>
          </a:p>
        </p:txBody>
      </p:sp>
    </p:spTree>
    <p:extLst>
      <p:ext uri="{BB962C8B-B14F-4D97-AF65-F5344CB8AC3E}">
        <p14:creationId xmlns:p14="http://schemas.microsoft.com/office/powerpoint/2010/main" val="36065528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TotalTime>
  <Words>469</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محاضرات مادة ادارة المخاطر المالية</vt:lpstr>
      <vt:lpstr>المخاطرالمالية</vt:lpstr>
      <vt:lpstr>PowerPoint Presentation</vt:lpstr>
      <vt:lpstr>وظيفة ادارة المخاطر المالية</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DR.Ahmed Saker 2o1O</dc:creator>
  <cp:lastModifiedBy>DR.Ahmed Saker 2o1O</cp:lastModifiedBy>
  <cp:revision>3</cp:revision>
  <dcterms:created xsi:type="dcterms:W3CDTF">2021-05-24T19:14:20Z</dcterms:created>
  <dcterms:modified xsi:type="dcterms:W3CDTF">2021-05-24T19:30:28Z</dcterms:modified>
</cp:coreProperties>
</file>