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E5C8E35-DFDE-4D1A-A0D7-8E75A6187784}" type="datetimeFigureOut">
              <a:rPr lang="ar-IQ" smtClean="0"/>
              <a:t>13/10/1442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3B9904-50C2-4BBC-8FA4-E07C1093262D}"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5C8E35-DFDE-4D1A-A0D7-8E75A6187784}"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3B9904-50C2-4BBC-8FA4-E07C1093262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13B9904-50C2-4BBC-8FA4-E07C1093262D}"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5C8E35-DFDE-4D1A-A0D7-8E75A6187784}"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E5C8E35-DFDE-4D1A-A0D7-8E75A6187784}"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713B9904-50C2-4BBC-8FA4-E07C1093262D}"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9E5C8E35-DFDE-4D1A-A0D7-8E75A6187784}" type="datetimeFigureOut">
              <a:rPr lang="ar-IQ" smtClean="0"/>
              <a:t>13/10/1442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3B9904-50C2-4BBC-8FA4-E07C1093262D}"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5C8E35-DFDE-4D1A-A0D7-8E75A6187784}" type="datetimeFigureOut">
              <a:rPr lang="ar-IQ" smtClean="0"/>
              <a:t>13/10/1442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3B9904-50C2-4BBC-8FA4-E07C1093262D}"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E5C8E35-DFDE-4D1A-A0D7-8E75A6187784}" type="datetimeFigureOut">
              <a:rPr lang="ar-IQ" smtClean="0"/>
              <a:t>13/10/1442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13B9904-50C2-4BBC-8FA4-E07C1093262D}"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5C8E35-DFDE-4D1A-A0D7-8E75A6187784}" type="datetimeFigureOut">
              <a:rPr lang="ar-IQ" smtClean="0"/>
              <a:t>13/10/1442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713B9904-50C2-4BBC-8FA4-E07C1093262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E5C8E35-DFDE-4D1A-A0D7-8E75A6187784}" type="datetimeFigureOut">
              <a:rPr lang="ar-IQ" smtClean="0"/>
              <a:t>13/10/1442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13B9904-50C2-4BBC-8FA4-E07C1093262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3B9904-50C2-4BBC-8FA4-E07C1093262D}"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E5C8E35-DFDE-4D1A-A0D7-8E75A6187784}" type="datetimeFigureOut">
              <a:rPr lang="ar-IQ" smtClean="0"/>
              <a:t>13/10/1442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13B9904-50C2-4BBC-8FA4-E07C1093262D}"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E5C8E35-DFDE-4D1A-A0D7-8E75A6187784}" type="datetimeFigureOut">
              <a:rPr lang="ar-IQ" smtClean="0"/>
              <a:t>13/10/1442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E5C8E35-DFDE-4D1A-A0D7-8E75A6187784}" type="datetimeFigureOut">
              <a:rPr lang="ar-IQ" smtClean="0"/>
              <a:t>13/10/1442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3B9904-50C2-4BBC-8FA4-E07C1093262D}"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SA" dirty="0" smtClean="0"/>
              <a:t>المحاضرة الثالثة</a:t>
            </a:r>
            <a:endParaRPr lang="ar-IQ" dirty="0"/>
          </a:p>
        </p:txBody>
      </p:sp>
      <p:sp>
        <p:nvSpPr>
          <p:cNvPr id="2" name="Title 1"/>
          <p:cNvSpPr>
            <a:spLocks noGrp="1"/>
          </p:cNvSpPr>
          <p:nvPr>
            <p:ph type="ctrTitle"/>
          </p:nvPr>
        </p:nvSpPr>
        <p:spPr/>
        <p:txBody>
          <a:bodyPr/>
          <a:lstStyle/>
          <a:p>
            <a:r>
              <a:rPr lang="ar-SA" dirty="0" smtClean="0"/>
              <a:t>محاضرات ادارة المخاطر المالية</a:t>
            </a:r>
            <a:endParaRPr lang="ar-IQ" dirty="0"/>
          </a:p>
        </p:txBody>
      </p:sp>
    </p:spTree>
    <p:extLst>
      <p:ext uri="{BB962C8B-B14F-4D97-AF65-F5344CB8AC3E}">
        <p14:creationId xmlns:p14="http://schemas.microsoft.com/office/powerpoint/2010/main" val="112219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اهداف ادارة المخاطر المالية</a:t>
            </a:r>
            <a:endParaRPr lang="ar-IQ" dirty="0"/>
          </a:p>
        </p:txBody>
      </p:sp>
      <p:sp>
        <p:nvSpPr>
          <p:cNvPr id="3" name="Content Placeholder 2"/>
          <p:cNvSpPr>
            <a:spLocks noGrp="1"/>
          </p:cNvSpPr>
          <p:nvPr>
            <p:ph sz="quarter" idx="1"/>
          </p:nvPr>
        </p:nvSpPr>
        <p:spPr/>
        <p:txBody>
          <a:bodyPr/>
          <a:lstStyle/>
          <a:p>
            <a:pPr algn="just"/>
            <a:r>
              <a:rPr lang="ar-SA" dirty="0"/>
              <a:t> الهدف من إدارة المخاطر هو ما تقوم به الإدارات المختصة بإدارة المخاطر من أنشطة تعمل على رصد التهديدات أو إدراكها ومعرفة المخاطر وتحديدها وتحليلها وتقييمها من حيث درجة تأثيرها على المنظمة ومجالات تأثيرها ووضع السياسات الخاصة بعمليات المواجهة بالتخطيط والسيطرة والتحكم ببعض الإجراءات التي من شأنها التصدي للتهديدات والأخطار ومواجهة المشاكل التي يتم تحديدها وتخفيضها إلى مستويات مقبولة بهدف تحسين وسائل الوصول إلى الأهداف ، ويمكن تلخيص أهداف إدارة المخاطر بالآتي:</a:t>
            </a:r>
          </a:p>
          <a:p>
            <a:endParaRPr lang="ar-IQ" dirty="0"/>
          </a:p>
        </p:txBody>
      </p:sp>
    </p:spTree>
    <p:extLst>
      <p:ext uri="{BB962C8B-B14F-4D97-AF65-F5344CB8AC3E}">
        <p14:creationId xmlns:p14="http://schemas.microsoft.com/office/powerpoint/2010/main" val="269990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lvl="0" algn="just"/>
            <a:r>
              <a:rPr lang="ar-SA" b="1" dirty="0"/>
              <a:t>تحديد المخاطر:</a:t>
            </a:r>
            <a:r>
              <a:rPr lang="ar-SA" dirty="0"/>
              <a:t> وهي احدى وظائف إدارة المخاطر المالية حيث تقوم إدارة المخاطر بتحديد مخاطر كل نشاط على حدة .</a:t>
            </a:r>
            <a:endParaRPr lang="en-US" dirty="0"/>
          </a:p>
          <a:p>
            <a:pPr lvl="0" algn="just"/>
            <a:r>
              <a:rPr lang="ar-SA" b="1" dirty="0"/>
              <a:t>التصنيف:</a:t>
            </a:r>
            <a:r>
              <a:rPr lang="ar-SA" dirty="0"/>
              <a:t> وهي أيضًا من وظائف إدارة المخاطر المالية بحيث تقوم بتصنيف التهديدات المتوقعة. </a:t>
            </a:r>
            <a:endParaRPr lang="en-US" dirty="0"/>
          </a:p>
          <a:p>
            <a:pPr lvl="0" algn="just"/>
            <a:r>
              <a:rPr lang="ar-SA" b="1" dirty="0"/>
              <a:t>التحليل:</a:t>
            </a:r>
            <a:r>
              <a:rPr lang="ar-SA" dirty="0"/>
              <a:t> وهي وظيفة إدارة المخاطر المالية حيث تقوم بتحليل التهديدات المتوقعة كل على حدة. </a:t>
            </a:r>
            <a:endParaRPr lang="en-US" dirty="0"/>
          </a:p>
          <a:p>
            <a:pPr lvl="0" algn="just"/>
            <a:r>
              <a:rPr lang="ar-SA" b="1" dirty="0"/>
              <a:t>التقييم:</a:t>
            </a:r>
            <a:r>
              <a:rPr lang="ar-SA" dirty="0"/>
              <a:t> وهي أيضا وظيفة إدارة المخاطر المالية حيث تقوم الإدارة بتقييم التهديدات المتوقعة وغير المتوقعة. </a:t>
            </a:r>
            <a:endParaRPr lang="en-US" dirty="0"/>
          </a:p>
          <a:p>
            <a:pPr lvl="0" algn="just"/>
            <a:r>
              <a:rPr lang="ar-SA" b="1" dirty="0"/>
              <a:t>الاختيار:</a:t>
            </a:r>
            <a:r>
              <a:rPr lang="ar-SA" dirty="0"/>
              <a:t> حيث تقوم الإدارة باختيار الخطة أو السياسة الأمثل للتعامل مع التهديد. </a:t>
            </a:r>
            <a:endParaRPr lang="en-US" dirty="0"/>
          </a:p>
          <a:p>
            <a:endParaRPr lang="ar-IQ" dirty="0"/>
          </a:p>
        </p:txBody>
      </p:sp>
    </p:spTree>
    <p:extLst>
      <p:ext uri="{BB962C8B-B14F-4D97-AF65-F5344CB8AC3E}">
        <p14:creationId xmlns:p14="http://schemas.microsoft.com/office/powerpoint/2010/main" val="3962762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fontScale="92500" lnSpcReduction="10000"/>
          </a:bodyPr>
          <a:lstStyle/>
          <a:p>
            <a:pPr algn="just"/>
            <a:r>
              <a:rPr lang="ar-SA" dirty="0"/>
              <a:t>تبدأ مواجهة المخاطر من التعرف على الخطر أو التهديد وتحديده ومن ثم تحديد حجم الخسارة المحتملة في حال وقوع المنظمة تحت هذا التهديد، ومن ثم البدء بالبحث عن الوسيلة المناسبة لمواجهة هذا الخطر ومن الممكن تلخيص الطرق والوسائل بالآتي:</a:t>
            </a:r>
            <a:endParaRPr lang="en-US" dirty="0"/>
          </a:p>
          <a:p>
            <a:pPr lvl="0" algn="just"/>
            <a:r>
              <a:rPr lang="ar-SA" b="1" dirty="0"/>
              <a:t>الوقاية والمنع:</a:t>
            </a:r>
            <a:r>
              <a:rPr lang="ar-SA" dirty="0"/>
              <a:t> او ما يسمى بسياسة تخفيض الخطر، وتقوم هذه الطريقة على أساس منع الخطر كليًا إن أمكن أو الحد من الخسائر الناتجة عن وقوع هذا الخطر، وذلك من خلال وسائل الوقاية والحد من الخسارة. </a:t>
            </a:r>
            <a:endParaRPr lang="en-US" dirty="0"/>
          </a:p>
          <a:p>
            <a:pPr lvl="0" algn="just"/>
            <a:r>
              <a:rPr lang="ar-SA" b="1" dirty="0"/>
              <a:t>التجزئة والتنويع:</a:t>
            </a:r>
            <a:r>
              <a:rPr lang="ar-SA" dirty="0"/>
              <a:t> ومن الممكن اتباع سياسة التجزئة والتنويع كأسلوب لمواجهة الخطر، كأن تتم تجزئة ما هو معرض للخطر بشكل يضمن عدم تعرض جميع أجزاءه للخطر، ومن الممكن اتباع هذه السياسة في حال وجود السلع في مخازن متواجدة في أماكن قد تكون معرضة لتهديدات طبيعية كالسيول والفيضانات على سبيل المثال. </a:t>
            </a:r>
            <a:endParaRPr lang="ar-IQ" dirty="0"/>
          </a:p>
          <a:p>
            <a:endParaRPr lang="ar-IQ" dirty="0"/>
          </a:p>
        </p:txBody>
      </p:sp>
    </p:spTree>
    <p:extLst>
      <p:ext uri="{BB962C8B-B14F-4D97-AF65-F5344CB8AC3E}">
        <p14:creationId xmlns:p14="http://schemas.microsoft.com/office/powerpoint/2010/main" val="3114588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lnSpcReduction="10000"/>
          </a:bodyPr>
          <a:lstStyle/>
          <a:p>
            <a:pPr lvl="0" algn="just"/>
            <a:r>
              <a:rPr lang="ar-SA" b="1" dirty="0"/>
              <a:t>تحويل الخطر:</a:t>
            </a:r>
            <a:r>
              <a:rPr lang="ar-SA" dirty="0"/>
              <a:t> وبمقتضى هذه الطريقة يتم مواجهة الخطر بتحويله إلى طرف آخر نظير دفع مقابل ما أو اتفاق ما بغض النظر عن نوعه مع احتفاظ المنظمة بملكيتها لهذه الأشياء. </a:t>
            </a:r>
            <a:endParaRPr lang="en-US" dirty="0"/>
          </a:p>
          <a:p>
            <a:pPr lvl="0" algn="just"/>
            <a:r>
              <a:rPr lang="ar-SA" b="1" dirty="0"/>
              <a:t>تحمل الخطر:</a:t>
            </a:r>
            <a:r>
              <a:rPr lang="ar-SA" dirty="0"/>
              <a:t> بمعنى أن تتحمل المنظمة الخطر الذي سيقع بنفسها دون اللجوء إلى وسيط كالذي تم ذكره حول تحويل الخطر، ومن الممكن اتباع هذه الطريقة في حال الخسائر الصغيرة الحجم مع توفر قدرة مادية على مواجهة  الخسائر أو في حالة عدم وجود سياسات أخرى يمكن لصاحب المخاطر اتباعها، ومن الممكن اتباع هذه السياسة بطريقتين، الأول وهي تحمل المخاطر بدون تخطيط وتتبع هذه الطريقة في حال الخسائر القليلة، والطريقة الثانية بتحمل الخطر بالتخطيط، حيث تستخدم في حال الأخطار الكبيرة والتي من المتوقع أن تنجم عنها خسائر كبيرة أيضًا. </a:t>
            </a:r>
            <a:endParaRPr lang="en-US"/>
          </a:p>
          <a:p>
            <a:endParaRPr lang="ar-IQ"/>
          </a:p>
        </p:txBody>
      </p:sp>
    </p:spTree>
    <p:extLst>
      <p:ext uri="{BB962C8B-B14F-4D97-AF65-F5344CB8AC3E}">
        <p14:creationId xmlns:p14="http://schemas.microsoft.com/office/powerpoint/2010/main" val="13567904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67</TotalTime>
  <Words>423</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محاضرات ادارة المخاطر المالية</vt:lpstr>
      <vt:lpstr>اهداف ادارة المخاطر المالية</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ادارة المخاطر المالية</dc:title>
  <dc:creator>DR.Ahmed Saker 2o1O</dc:creator>
  <cp:lastModifiedBy>DR.Ahmed Saker 2o1O</cp:lastModifiedBy>
  <cp:revision>3</cp:revision>
  <dcterms:created xsi:type="dcterms:W3CDTF">2021-05-24T19:30:46Z</dcterms:created>
  <dcterms:modified xsi:type="dcterms:W3CDTF">2021-05-24T20:38:41Z</dcterms:modified>
</cp:coreProperties>
</file>