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462CB1F-24B3-49E2-A081-1A8FFAB93254}" type="datetimeFigureOut">
              <a:rPr lang="ar-IQ" smtClean="0"/>
              <a:t>13/10/1442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BC0D67-AA06-475B-9213-CA617E7D9C50}"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2CB1F-24B3-49E2-A081-1A8FFAB93254}"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BC0D67-AA06-475B-9213-CA617E7D9C5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CBC0D67-AA06-475B-9213-CA617E7D9C50}"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2CB1F-24B3-49E2-A081-1A8FFAB93254}"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462CB1F-24B3-49E2-A081-1A8FFAB93254}"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6CBC0D67-AA06-475B-9213-CA617E7D9C50}"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7462CB1F-24B3-49E2-A081-1A8FFAB93254}" type="datetimeFigureOut">
              <a:rPr lang="ar-IQ" smtClean="0"/>
              <a:t>13/10/1442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BC0D67-AA06-475B-9213-CA617E7D9C50}"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462CB1F-24B3-49E2-A081-1A8FFAB93254}" type="datetimeFigureOut">
              <a:rPr lang="ar-IQ" smtClean="0"/>
              <a:t>13/10/1442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CBC0D67-AA06-475B-9213-CA617E7D9C50}"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462CB1F-24B3-49E2-A081-1A8FFAB93254}" type="datetimeFigureOut">
              <a:rPr lang="ar-IQ" smtClean="0"/>
              <a:t>13/10/1442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CBC0D67-AA06-475B-9213-CA617E7D9C50}"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62CB1F-24B3-49E2-A081-1A8FFAB93254}" type="datetimeFigureOut">
              <a:rPr lang="ar-IQ" smtClean="0"/>
              <a:t>13/10/1442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6CBC0D67-AA06-475B-9213-CA617E7D9C5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462CB1F-24B3-49E2-A081-1A8FFAB93254}" type="datetimeFigureOut">
              <a:rPr lang="ar-IQ" smtClean="0"/>
              <a:t>13/10/1442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CBC0D67-AA06-475B-9213-CA617E7D9C5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CBC0D67-AA06-475B-9213-CA617E7D9C50}"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462CB1F-24B3-49E2-A081-1A8FFAB93254}" type="datetimeFigureOut">
              <a:rPr lang="ar-IQ" smtClean="0"/>
              <a:t>13/10/1442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CBC0D67-AA06-475B-9213-CA617E7D9C50}"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462CB1F-24B3-49E2-A081-1A8FFAB93254}" type="datetimeFigureOut">
              <a:rPr lang="ar-IQ" smtClean="0"/>
              <a:t>13/10/1442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462CB1F-24B3-49E2-A081-1A8FFAB93254}" type="datetimeFigureOut">
              <a:rPr lang="ar-IQ" smtClean="0"/>
              <a:t>13/10/1442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CBC0D67-AA06-475B-9213-CA617E7D9C50}"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SA" dirty="0" smtClean="0"/>
              <a:t>المحاضرة الرابعة</a:t>
            </a:r>
            <a:endParaRPr lang="ar-IQ" dirty="0"/>
          </a:p>
        </p:txBody>
      </p:sp>
      <p:sp>
        <p:nvSpPr>
          <p:cNvPr id="2" name="Title 1"/>
          <p:cNvSpPr>
            <a:spLocks noGrp="1"/>
          </p:cNvSpPr>
          <p:nvPr>
            <p:ph type="ctrTitle"/>
          </p:nvPr>
        </p:nvSpPr>
        <p:spPr/>
        <p:txBody>
          <a:bodyPr/>
          <a:lstStyle/>
          <a:p>
            <a:r>
              <a:rPr lang="ar-SA" dirty="0" smtClean="0"/>
              <a:t>محاضرات مادة ادارة المخاطر المالية</a:t>
            </a:r>
            <a:endParaRPr lang="ar-IQ" dirty="0"/>
          </a:p>
        </p:txBody>
      </p:sp>
    </p:spTree>
    <p:extLst>
      <p:ext uri="{BB962C8B-B14F-4D97-AF65-F5344CB8AC3E}">
        <p14:creationId xmlns:p14="http://schemas.microsoft.com/office/powerpoint/2010/main" val="4056264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الاستثمار المالي</a:t>
            </a:r>
            <a:endParaRPr lang="ar-IQ" dirty="0"/>
          </a:p>
        </p:txBody>
      </p:sp>
      <p:sp>
        <p:nvSpPr>
          <p:cNvPr id="3" name="Content Placeholder 2"/>
          <p:cNvSpPr>
            <a:spLocks noGrp="1"/>
          </p:cNvSpPr>
          <p:nvPr>
            <p:ph sz="quarter" idx="1"/>
          </p:nvPr>
        </p:nvSpPr>
        <p:spPr/>
        <p:txBody>
          <a:bodyPr/>
          <a:lstStyle/>
          <a:p>
            <a:pPr algn="just"/>
            <a:r>
              <a:rPr lang="ar-SA" dirty="0"/>
              <a:t>يعرف بأنه: "الاستثمار المتعلق بالأسهم والسندات وأذونات الخزانة والأدوات التجارية والقبولات المصرفية والودائع القابلة للتداول والخيارات....."</a:t>
            </a:r>
            <a:endParaRPr lang="en-US" dirty="0"/>
          </a:p>
          <a:p>
            <a:pPr algn="just"/>
            <a:r>
              <a:rPr lang="ar-SA" dirty="0"/>
              <a:t>كما يعرف أيضا على أنه:" شراء حصة في رأس مال ممثلة بأسهم، أو حصة في قرض ممثلة في سندات أو شهادات الإيداع، تعطي مالكها حق المطالبة بالأرباح أو الفوائد أو الحقوق الأخرى التي تقرها القوانين ذات العلاقة بالاستثمار في الأوراق المالية" .</a:t>
            </a:r>
            <a:endParaRPr lang="en-US" dirty="0"/>
          </a:p>
          <a:p>
            <a:pPr algn="just"/>
            <a:r>
              <a:rPr lang="ar-SA" dirty="0"/>
              <a:t>وعليه فالاستثمار المالي يتضمن توظيف الأموال في أصول مالية، بغض النظر عن شكلها، ويتطلب الاستثمار المالي وجود سوق رأس مال توفر للمستثمر تشكيلة منوعة من أدوات الاستثمار.</a:t>
            </a:r>
            <a:endParaRPr lang="ar-IQ" dirty="0"/>
          </a:p>
          <a:p>
            <a:endParaRPr lang="ar-IQ" dirty="0"/>
          </a:p>
        </p:txBody>
      </p:sp>
    </p:spTree>
    <p:extLst>
      <p:ext uri="{BB962C8B-B14F-4D97-AF65-F5344CB8AC3E}">
        <p14:creationId xmlns:p14="http://schemas.microsoft.com/office/powerpoint/2010/main" val="2971649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مجالات الاستثمار المالي</a:t>
            </a:r>
            <a:endParaRPr lang="ar-IQ" dirty="0"/>
          </a:p>
        </p:txBody>
      </p:sp>
      <p:sp>
        <p:nvSpPr>
          <p:cNvPr id="3" name="Content Placeholder 2"/>
          <p:cNvSpPr>
            <a:spLocks noGrp="1"/>
          </p:cNvSpPr>
          <p:nvPr>
            <p:ph sz="quarter" idx="1"/>
          </p:nvPr>
        </p:nvSpPr>
        <p:spPr/>
        <p:txBody>
          <a:bodyPr>
            <a:normAutofit lnSpcReduction="10000"/>
          </a:bodyPr>
          <a:lstStyle/>
          <a:p>
            <a:pPr algn="just"/>
            <a:r>
              <a:rPr lang="ar-SA" dirty="0"/>
              <a:t>تتمثل فيما يلي:</a:t>
            </a:r>
            <a:endParaRPr lang="en-US" dirty="0"/>
          </a:p>
          <a:p>
            <a:pPr algn="just"/>
            <a:r>
              <a:rPr lang="ar-SA" dirty="0"/>
              <a:t>1- أدوات دين:- تتمثل هذه الأدوات في السندات أو أذونات الخزانة وشهادات الإيداع ....، تعطي لحاملها الحق في الحصول على فوائد سنوية أو فائدة في نهاية المدة.</a:t>
            </a:r>
            <a:endParaRPr lang="en-US" dirty="0"/>
          </a:p>
          <a:p>
            <a:pPr algn="just"/>
            <a:r>
              <a:rPr lang="ar-SA" dirty="0"/>
              <a:t>2- أدوات الملكية:- تشمل الأسهم العادية والأسهم الممتازة، وتمنح لحاملها الحق في التوزيعات والأرباح والحقوق الأخرى المرتبطة بتسيير الشركة كالتصويت والمراقبة.</a:t>
            </a:r>
            <a:endParaRPr lang="en-US" dirty="0"/>
          </a:p>
          <a:p>
            <a:pPr algn="just"/>
            <a:r>
              <a:rPr lang="ar-SA" dirty="0"/>
              <a:t>3- أدوات مركبة:- تتمثل في محفظة الأوراق المالية، وهي عبارة عن مزيج من الأسهم والسندات.</a:t>
            </a:r>
            <a:endParaRPr lang="en-US" dirty="0"/>
          </a:p>
          <a:p>
            <a:pPr algn="just"/>
            <a:r>
              <a:rPr lang="ar-SA" dirty="0"/>
              <a:t>4- أدوات مشتقة:- تتمثل في عقود الخيارات والعقود المستقبلية، وعقود المبادلات.</a:t>
            </a:r>
            <a:endParaRPr lang="en-US" dirty="0"/>
          </a:p>
        </p:txBody>
      </p:sp>
    </p:spTree>
    <p:extLst>
      <p:ext uri="{BB962C8B-B14F-4D97-AF65-F5344CB8AC3E}">
        <p14:creationId xmlns:p14="http://schemas.microsoft.com/office/powerpoint/2010/main" val="2917920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دوافع الاستثمار المالي</a:t>
            </a:r>
            <a:endParaRPr lang="ar-IQ" dirty="0"/>
          </a:p>
        </p:txBody>
      </p:sp>
      <p:sp>
        <p:nvSpPr>
          <p:cNvPr id="3" name="Content Placeholder 2"/>
          <p:cNvSpPr>
            <a:spLocks noGrp="1"/>
          </p:cNvSpPr>
          <p:nvPr>
            <p:ph sz="quarter" idx="1"/>
          </p:nvPr>
        </p:nvSpPr>
        <p:spPr/>
        <p:txBody>
          <a:bodyPr/>
          <a:lstStyle/>
          <a:p>
            <a:pPr algn="just"/>
            <a:r>
              <a:rPr lang="ar-SA" dirty="0"/>
              <a:t>هناك مجموعة من العوامل تزيد من الدافع لاستثمار الأموال الفائضة ومن هذه العوامل ما يلي:</a:t>
            </a:r>
            <a:endParaRPr lang="en-US" dirty="0"/>
          </a:p>
          <a:p>
            <a:pPr algn="just"/>
            <a:r>
              <a:rPr lang="ar-SA" dirty="0"/>
              <a:t>1- خلق درجة من الوعي الاستثماري لدى الأفراد والقطاعات؛ إن وجود مثل هذا الوعي يولد لدى المدخرين حس استثماري يجعلهم يقدرون المزايا الكثيرة المترتبة عن تشغيل مدخراتهم وتوظيفها في أصول مالية منتجة، وليس مجرد تجميدها في شكل أوراق نقدية تتناقص قيمتها الشرائية خلال الزمن بفعل القيمة الزمنية للنقود والناتجة عن التضخم، كما أن توفر مثل هذا الوعي يكسر لدى المدخرين حاجز الرهبة من المستقبل ويحثهم على قبول قدر معقول من المخاطرة، سعيا وراء الحصول على عوائد تزيد من قيمة مدخراتهم أو استثماراتهم.</a:t>
            </a:r>
            <a:endParaRPr lang="ar-IQ" dirty="0"/>
          </a:p>
          <a:p>
            <a:endParaRPr lang="ar-IQ" dirty="0"/>
          </a:p>
        </p:txBody>
      </p:sp>
    </p:spTree>
    <p:extLst>
      <p:ext uri="{BB962C8B-B14F-4D97-AF65-F5344CB8AC3E}">
        <p14:creationId xmlns:p14="http://schemas.microsoft.com/office/powerpoint/2010/main" val="403650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توفر مناخ اقتصادي واجتماعي وسياسي مناسب للاستثمار؛ وذلك لتوفر حد أدنى من الأمان يشجع المدخرين (أصحاب الفائض المالي) على تقبل المخاطر المصاحبة لعملية الاستثمار ذاتها، ولعل من أبرز أوجه هذا المناخ وجود قوانين تحمي المستثمرين وتنظم المعاملات الاستثمارية، إضافة إلى ذلك فإن جو الاستقرار الاقتصادي والاجتماعي والسياسي يبعث الطمأنينة في نفوس المواطنين جميعا، وكذلك القطاعات الاقتصادية المختلفة يخلق لديهم دوافع الاستثمار مسبوقة بدوافع الادخار.</a:t>
            </a:r>
            <a:endParaRPr lang="en-US" dirty="0"/>
          </a:p>
        </p:txBody>
      </p:sp>
    </p:spTree>
    <p:extLst>
      <p:ext uri="{BB962C8B-B14F-4D97-AF65-F5344CB8AC3E}">
        <p14:creationId xmlns:p14="http://schemas.microsoft.com/office/powerpoint/2010/main" val="3923942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تعدد الأدوات الاستثمارية؛ والتي توفر تشكيلة متنوعة من الفرص الاستثمارية تهيئ وتضمن لكل المستثمرين اختيار المجال المناسب من حيث الفرصة والزمن والعائد والمخاطرة، وهذا لا يتحقق إلا من خلال وجود سوق مالية تتسم بالكفاءة، ومن أهم شروطها العمق، الاتساع، الدينامكية وسرعة الاستجابة للأحداث بالإضافة إلى شروط الحد الأدنى لمثل هذه الأسواق، كالمكان المناسب والتسهيلات المناسبة وقنوات الاتصال بالإضافة إلى مجموعة القوانين المنظمة للمعاملات المالية بشكل عام.</a:t>
            </a:r>
            <a:endParaRPr lang="en-US" dirty="0"/>
          </a:p>
          <a:p>
            <a:pPr algn="just"/>
            <a:r>
              <a:rPr lang="ar-SA" dirty="0"/>
              <a:t> الرغبة في تحقيق دوافع شخصية مثل التفاخر.</a:t>
            </a:r>
            <a:endParaRPr lang="en-US" dirty="0"/>
          </a:p>
          <a:p>
            <a:pPr algn="just"/>
            <a:r>
              <a:rPr lang="ar-SA" dirty="0"/>
              <a:t> المبادرة الى القيام بما يخدم المصلحة العامة من الناحية الاقتصادية.</a:t>
            </a:r>
            <a:endParaRPr lang="en-US" dirty="0"/>
          </a:p>
          <a:p>
            <a:endParaRPr lang="ar-IQ" dirty="0"/>
          </a:p>
        </p:txBody>
      </p:sp>
    </p:spTree>
    <p:extLst>
      <p:ext uri="{BB962C8B-B14F-4D97-AF65-F5344CB8AC3E}">
        <p14:creationId xmlns:p14="http://schemas.microsoft.com/office/powerpoint/2010/main" val="1613961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اهداف الاستثمار المالي</a:t>
            </a:r>
            <a:endParaRPr lang="ar-IQ" dirty="0"/>
          </a:p>
        </p:txBody>
      </p:sp>
      <p:sp>
        <p:nvSpPr>
          <p:cNvPr id="3" name="Content Placeholder 2"/>
          <p:cNvSpPr>
            <a:spLocks noGrp="1"/>
          </p:cNvSpPr>
          <p:nvPr>
            <p:ph sz="quarter" idx="1"/>
          </p:nvPr>
        </p:nvSpPr>
        <p:spPr/>
        <p:txBody>
          <a:bodyPr>
            <a:normAutofit fontScale="92500" lnSpcReduction="10000"/>
          </a:bodyPr>
          <a:lstStyle/>
          <a:p>
            <a:pPr algn="just"/>
            <a:r>
              <a:rPr lang="ar-SA" dirty="0"/>
              <a:t>يعتبر الاستثمار المالي من أكفأ أنواع تشغيل الأموال، ذلك أنه يستطيع تحقيق الأهداف التي يسعى إليها المستثمر، وتتمثل في ما يلي:</a:t>
            </a:r>
            <a:endParaRPr lang="en-US" dirty="0"/>
          </a:p>
          <a:p>
            <a:pPr algn="just"/>
            <a:r>
              <a:rPr lang="ar-SA" dirty="0"/>
              <a:t>1</a:t>
            </a:r>
            <a:r>
              <a:rPr lang="ar-SA" u="sng" dirty="0"/>
              <a:t>- تأمين المستقبل:</a:t>
            </a:r>
            <a:r>
              <a:rPr lang="ar-SA" dirty="0"/>
              <a:t> عادة ما يقوم بمثل هذا النوع من الاستثمارات الأشخاص الذين بلغوا سنا معينا، وهم على أبواب التقاعد حيث ميلهم لتأمين مستقبلهم يحملهم على استثمار ما لديهم من أموال في الأوراق المالية ذات العائد المتوسط المضمون دوريا مع درجة ضعيفة من المخاطرة.</a:t>
            </a:r>
            <a:endParaRPr lang="en-US" dirty="0"/>
          </a:p>
          <a:p>
            <a:pPr algn="just"/>
            <a:r>
              <a:rPr lang="ar-SA" dirty="0"/>
              <a:t>2</a:t>
            </a:r>
            <a:r>
              <a:rPr lang="ar-SA" u="sng" dirty="0"/>
              <a:t>- تحقيق أكبر دخل جاري:</a:t>
            </a:r>
            <a:r>
              <a:rPr lang="ar-SA" dirty="0"/>
              <a:t> يركز المستثمر بالغ اهتمامه على الاستثمارات التي تحقق أكبر عائد حالي ممكن بغض النظر عن الاعتبارات الأخرى.</a:t>
            </a:r>
            <a:endParaRPr lang="en-US" dirty="0"/>
          </a:p>
          <a:p>
            <a:pPr algn="just"/>
            <a:r>
              <a:rPr lang="ar-SA" dirty="0"/>
              <a:t>3</a:t>
            </a:r>
            <a:r>
              <a:rPr lang="ar-SA" u="sng" dirty="0"/>
              <a:t>- تحقيق تنمية مستمرة في الثروة مع عائد مقبول:</a:t>
            </a:r>
            <a:r>
              <a:rPr lang="ar-SA" dirty="0"/>
              <a:t> يكون هدف المستثمر تحقيق عائد جاري مقبول مع نسبة زيادة مقبولة في قيمة رأس مال المستثمر على الدوام، حيث أن المكاسب الرأسمالية التي يمكن الحصول عليها تعتبر هدف المستثمر، ومضافا إليها العائد المحصل.</a:t>
            </a:r>
            <a:endParaRPr lang="en-US" dirty="0"/>
          </a:p>
          <a:p>
            <a:pPr algn="just"/>
            <a:endParaRPr lang="ar-SA" dirty="0"/>
          </a:p>
          <a:p>
            <a:endParaRPr lang="ar-IQ" dirty="0"/>
          </a:p>
        </p:txBody>
      </p:sp>
    </p:spTree>
    <p:extLst>
      <p:ext uri="{BB962C8B-B14F-4D97-AF65-F5344CB8AC3E}">
        <p14:creationId xmlns:p14="http://schemas.microsoft.com/office/powerpoint/2010/main" val="4047424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u="sng" dirty="0" smtClean="0"/>
              <a:t>4- </a:t>
            </a:r>
            <a:r>
              <a:rPr lang="ar-SA" u="sng" dirty="0"/>
              <a:t>حماية الأموال من انخفاض قوتها الشرائية نتيجة التضخم:</a:t>
            </a:r>
            <a:r>
              <a:rPr lang="ar-SA" dirty="0"/>
              <a:t> إن هدف المستثمر يتمثل في تحقيق مكاسب رأسمالية، وعوائد جارية تحقق المحافظة على القدرة الشرائية لنقوده المستثمرة.</a:t>
            </a:r>
            <a:endParaRPr lang="en-US" dirty="0"/>
          </a:p>
          <a:p>
            <a:pPr algn="just"/>
            <a:r>
              <a:rPr lang="ar-SA" dirty="0"/>
              <a:t>5</a:t>
            </a:r>
            <a:r>
              <a:rPr lang="ar-SA" u="sng" dirty="0"/>
              <a:t>- حماية الدخول من الضرائب:</a:t>
            </a:r>
            <a:r>
              <a:rPr lang="ar-SA" dirty="0"/>
              <a:t> يكون هدف المستثمر في هذه الحالة الاستفادة من خلال استثماره هذا من المزايا الضريبية التي تمنحها التشريعات والتنظيمات المعمول بها، حيث أنه إذا قام بتوظيفها في غير هذا النوع سيتم إخضاعه إلى شرائح ضريبية عالية.</a:t>
            </a:r>
            <a:endParaRPr lang="en-US" dirty="0"/>
          </a:p>
          <a:p>
            <a:pPr algn="just"/>
            <a:r>
              <a:rPr lang="ar-SA" dirty="0"/>
              <a:t>6- </a:t>
            </a:r>
            <a:r>
              <a:rPr lang="ar-SA" u="sng" dirty="0"/>
              <a:t>تحقيق أكبر نمو ممكن للثروة:</a:t>
            </a:r>
            <a:r>
              <a:rPr lang="ar-SA" dirty="0"/>
              <a:t> يميل إلى تحقيق مثل هذا الهدف المضاربون، حيث يختارون الاستثمارات التي لها درجة مخاطرة عالية ويقبلون عندها ما يترتب عن اختيارهم، إما بتحقيق توقيعاتهم أو تخطئتها.</a:t>
            </a:r>
            <a:endParaRPr lang="en-US" dirty="0"/>
          </a:p>
          <a:p>
            <a:pPr algn="just"/>
            <a:endParaRPr lang="ar-IQ" dirty="0"/>
          </a:p>
          <a:p>
            <a:endParaRPr lang="ar-IQ" dirty="0"/>
          </a:p>
        </p:txBody>
      </p:sp>
    </p:spTree>
    <p:extLst>
      <p:ext uri="{BB962C8B-B14F-4D97-AF65-F5344CB8AC3E}">
        <p14:creationId xmlns:p14="http://schemas.microsoft.com/office/powerpoint/2010/main" val="18317763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TotalTime>
  <Words>719</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محاضرات مادة ادارة المخاطر المالية</vt:lpstr>
      <vt:lpstr>الاستثمار المالي</vt:lpstr>
      <vt:lpstr>مجالات الاستثمار المالي</vt:lpstr>
      <vt:lpstr>دوافع الاستثمار المالي</vt:lpstr>
      <vt:lpstr>PowerPoint Presentation</vt:lpstr>
      <vt:lpstr>PowerPoint Presentation</vt:lpstr>
      <vt:lpstr>اهداف الاستثمار المالي</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ادارة المخاطر المالية</dc:title>
  <dc:creator>DR.Ahmed Saker 2o1O</dc:creator>
  <cp:lastModifiedBy>DR.Ahmed Saker 2o1O</cp:lastModifiedBy>
  <cp:revision>1</cp:revision>
  <dcterms:created xsi:type="dcterms:W3CDTF">2021-05-24T20:38:56Z</dcterms:created>
  <dcterms:modified xsi:type="dcterms:W3CDTF">2021-05-24T20:45:50Z</dcterms:modified>
</cp:coreProperties>
</file>