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9" r:id="rId3"/>
    <p:sldId id="260" r:id="rId4"/>
    <p:sldId id="261" r:id="rId5"/>
    <p:sldId id="262" r:id="rId6"/>
    <p:sldId id="263" r:id="rId7"/>
    <p:sldId id="264"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903862A-EED7-453B-986A-1B75E4054758}" type="datetimeFigureOut">
              <a:rPr lang="ar-IQ" smtClean="0"/>
              <a:t>13/10/1442</a:t>
            </a:fld>
            <a:endParaRPr lang="ar-IQ"/>
          </a:p>
        </p:txBody>
      </p:sp>
      <p:sp>
        <p:nvSpPr>
          <p:cNvPr id="17" name="Footer Placeholder 16"/>
          <p:cNvSpPr>
            <a:spLocks noGrp="1"/>
          </p:cNvSpPr>
          <p:nvPr>
            <p:ph type="ftr" sz="quarter" idx="11"/>
          </p:nvPr>
        </p:nvSpPr>
        <p:spPr/>
        <p:txBody>
          <a:bodyPr/>
          <a:lstStyle/>
          <a:p>
            <a:endParaRPr lang="ar-IQ"/>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E2F50C0-7D10-4629-8CC1-B954D59E8CC2}" type="slidenum">
              <a:rPr lang="ar-IQ" smtClean="0"/>
              <a:t>‹#›</a:t>
            </a:fld>
            <a:endParaRPr lang="ar-IQ"/>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03862A-EED7-453B-986A-1B75E4054758}" type="datetimeFigureOut">
              <a:rPr lang="ar-IQ" smtClean="0"/>
              <a:t>13/10/1442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2F50C0-7D10-4629-8CC1-B954D59E8CC2}"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E2F50C0-7D10-4629-8CC1-B954D59E8CC2}" type="slidenum">
              <a:rPr lang="ar-IQ" smtClean="0"/>
              <a:t>‹#›</a:t>
            </a:fld>
            <a:endParaRPr lang="ar-IQ"/>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03862A-EED7-453B-986A-1B75E4054758}" type="datetimeFigureOut">
              <a:rPr lang="ar-IQ" smtClean="0"/>
              <a:t>13/10/1442</a:t>
            </a:fld>
            <a:endParaRPr lang="ar-IQ"/>
          </a:p>
        </p:txBody>
      </p:sp>
      <p:sp>
        <p:nvSpPr>
          <p:cNvPr id="5" name="Footer Placeholder 4"/>
          <p:cNvSpPr>
            <a:spLocks noGrp="1"/>
          </p:cNvSpPr>
          <p:nvPr>
            <p:ph type="ftr" sz="quarter" idx="11"/>
          </p:nvPr>
        </p:nvSpPr>
        <p:spPr/>
        <p:txBody>
          <a:bodyPr/>
          <a:lstStyle/>
          <a:p>
            <a:endParaRPr lang="ar-IQ"/>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903862A-EED7-453B-986A-1B75E4054758}" type="datetimeFigureOut">
              <a:rPr lang="ar-IQ" smtClean="0"/>
              <a:t>13/10/1442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4361688" y="1026372"/>
            <a:ext cx="457200" cy="441325"/>
          </a:xfrm>
        </p:spPr>
        <p:txBody>
          <a:bodyPr/>
          <a:lstStyle/>
          <a:p>
            <a:fld id="{0E2F50C0-7D10-4629-8CC1-B954D59E8CC2}" type="slidenum">
              <a:rPr lang="ar-IQ" smtClean="0"/>
              <a:t>‹#›</a:t>
            </a:fld>
            <a:endParaRPr lang="ar-IQ"/>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IQ"/>
          </a:p>
        </p:txBody>
      </p:sp>
      <p:sp>
        <p:nvSpPr>
          <p:cNvPr id="4" name="Date Placeholder 3"/>
          <p:cNvSpPr>
            <a:spLocks noGrp="1"/>
          </p:cNvSpPr>
          <p:nvPr>
            <p:ph type="dt" sz="half" idx="10"/>
          </p:nvPr>
        </p:nvSpPr>
        <p:spPr/>
        <p:txBody>
          <a:bodyPr/>
          <a:lstStyle/>
          <a:p>
            <a:fld id="{8903862A-EED7-453B-986A-1B75E4054758}" type="datetimeFigureOut">
              <a:rPr lang="ar-IQ" smtClean="0"/>
              <a:t>13/10/1442</a:t>
            </a:fld>
            <a:endParaRPr lang="ar-IQ"/>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E2F50C0-7D10-4629-8CC1-B954D59E8CC2}" type="slidenum">
              <a:rPr lang="ar-IQ" smtClean="0"/>
              <a:t>‹#›</a:t>
            </a:fld>
            <a:endParaRPr lang="ar-IQ"/>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903862A-EED7-453B-986A-1B75E4054758}" type="datetimeFigureOut">
              <a:rPr lang="ar-IQ" smtClean="0"/>
              <a:t>13/10/1442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E2F50C0-7D10-4629-8CC1-B954D59E8CC2}" type="slidenum">
              <a:rPr lang="ar-IQ" smtClean="0"/>
              <a:t>‹#›</a:t>
            </a:fld>
            <a:endParaRPr lang="ar-IQ"/>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903862A-EED7-453B-986A-1B75E4054758}" type="datetimeFigureOut">
              <a:rPr lang="ar-IQ" smtClean="0"/>
              <a:t>13/10/1442</a:t>
            </a:fld>
            <a:endParaRPr lang="ar-IQ"/>
          </a:p>
        </p:txBody>
      </p:sp>
      <p:sp>
        <p:nvSpPr>
          <p:cNvPr id="8" name="Footer Placeholder 7"/>
          <p:cNvSpPr>
            <a:spLocks noGrp="1"/>
          </p:cNvSpPr>
          <p:nvPr>
            <p:ph type="ftr" sz="quarter" idx="11"/>
          </p:nvPr>
        </p:nvSpPr>
        <p:spPr>
          <a:xfrm>
            <a:off x="304800" y="6409944"/>
            <a:ext cx="3581400" cy="365760"/>
          </a:xfrm>
        </p:spPr>
        <p:txBody>
          <a:bodyPr/>
          <a:lstStyle/>
          <a:p>
            <a:endParaRPr lang="ar-IQ"/>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E2F50C0-7D10-4629-8CC1-B954D59E8CC2}" type="slidenum">
              <a:rPr lang="ar-IQ" smtClean="0"/>
              <a:t>‹#›</a:t>
            </a:fld>
            <a:endParaRPr lang="ar-IQ"/>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03862A-EED7-453B-986A-1B75E4054758}" type="datetimeFigureOut">
              <a:rPr lang="ar-IQ" smtClean="0"/>
              <a:t>13/10/1442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a:xfrm>
            <a:off x="4343400" y="1036020"/>
            <a:ext cx="457200" cy="441325"/>
          </a:xfrm>
        </p:spPr>
        <p:txBody>
          <a:bodyPr/>
          <a:lstStyle/>
          <a:p>
            <a:fld id="{0E2F50C0-7D10-4629-8CC1-B954D59E8CC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903862A-EED7-453B-986A-1B75E4054758}" type="datetimeFigureOut">
              <a:rPr lang="ar-IQ" smtClean="0"/>
              <a:t>13/10/1442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E2F50C0-7D10-4629-8CC1-B954D59E8CC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E2F50C0-7D10-4629-8CC1-B954D59E8CC2}" type="slidenum">
              <a:rPr lang="ar-IQ" smtClean="0"/>
              <a:t>‹#›</a:t>
            </a:fld>
            <a:endParaRPr lang="ar-IQ"/>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903862A-EED7-453B-986A-1B75E4054758}" type="datetimeFigureOut">
              <a:rPr lang="ar-IQ" smtClean="0"/>
              <a:t>13/10/1442</a:t>
            </a:fld>
            <a:endParaRPr lang="ar-IQ"/>
          </a:p>
        </p:txBody>
      </p:sp>
      <p:sp>
        <p:nvSpPr>
          <p:cNvPr id="6" name="Footer Placeholder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E2F50C0-7D10-4629-8CC1-B954D59E8CC2}" type="slidenum">
              <a:rPr lang="ar-IQ" smtClean="0"/>
              <a:t>‹#›</a:t>
            </a:fld>
            <a:endParaRPr lang="ar-IQ"/>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903862A-EED7-453B-986A-1B75E4054758}" type="datetimeFigureOut">
              <a:rPr lang="ar-IQ" smtClean="0"/>
              <a:t>13/10/1442</a:t>
            </a:fld>
            <a:endParaRPr lang="ar-IQ"/>
          </a:p>
        </p:txBody>
      </p:sp>
      <p:sp>
        <p:nvSpPr>
          <p:cNvPr id="6" name="Footer Placeholder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903862A-EED7-453B-986A-1B75E4054758}" type="datetimeFigureOut">
              <a:rPr lang="ar-IQ" smtClean="0"/>
              <a:t>13/10/1442</a:t>
            </a:fld>
            <a:endParaRPr lang="ar-IQ"/>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E2F50C0-7D10-4629-8CC1-B954D59E8CC2}" type="slidenum">
              <a:rPr lang="ar-IQ" smtClean="0"/>
              <a:t>‹#›</a:t>
            </a:fld>
            <a:endParaRPr lang="ar-IQ"/>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ar-SA" dirty="0" smtClean="0"/>
              <a:t>المحاضرة الخامسة</a:t>
            </a:r>
            <a:endParaRPr lang="ar-IQ" dirty="0"/>
          </a:p>
        </p:txBody>
      </p:sp>
      <p:sp>
        <p:nvSpPr>
          <p:cNvPr id="2" name="Title 1"/>
          <p:cNvSpPr>
            <a:spLocks noGrp="1"/>
          </p:cNvSpPr>
          <p:nvPr>
            <p:ph type="ctrTitle"/>
          </p:nvPr>
        </p:nvSpPr>
        <p:spPr/>
        <p:txBody>
          <a:bodyPr/>
          <a:lstStyle/>
          <a:p>
            <a:r>
              <a:rPr lang="ar-SA" dirty="0" smtClean="0"/>
              <a:t>محاضرات ادارة المخاطر المالية</a:t>
            </a:r>
            <a:endParaRPr lang="ar-IQ" dirty="0"/>
          </a:p>
        </p:txBody>
      </p:sp>
    </p:spTree>
    <p:extLst>
      <p:ext uri="{BB962C8B-B14F-4D97-AF65-F5344CB8AC3E}">
        <p14:creationId xmlns:p14="http://schemas.microsoft.com/office/powerpoint/2010/main" val="3618049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خصائص الاستثمار المالي</a:t>
            </a:r>
            <a:endParaRPr lang="ar-IQ" dirty="0"/>
          </a:p>
        </p:txBody>
      </p:sp>
      <p:sp>
        <p:nvSpPr>
          <p:cNvPr id="3" name="Content Placeholder 2"/>
          <p:cNvSpPr>
            <a:spLocks noGrp="1"/>
          </p:cNvSpPr>
          <p:nvPr>
            <p:ph sz="quarter" idx="1"/>
          </p:nvPr>
        </p:nvSpPr>
        <p:spPr/>
        <p:txBody>
          <a:bodyPr>
            <a:normAutofit fontScale="92500" lnSpcReduction="10000"/>
          </a:bodyPr>
          <a:lstStyle/>
          <a:p>
            <a:pPr algn="just"/>
            <a:r>
              <a:rPr lang="ar-SA" dirty="0"/>
              <a:t>للاستثمار المالي مجموعة من الخصائص تميزه عن باقي الاستثمارات الأخرى، ومن أهم هذه الخصائص ما يلي:</a:t>
            </a:r>
            <a:endParaRPr lang="en-US" dirty="0"/>
          </a:p>
          <a:p>
            <a:pPr algn="just"/>
            <a:r>
              <a:rPr lang="ar-SA" dirty="0"/>
              <a:t>1- للأوراق المالية أسواق على درجة عالية من الكفاءة والتنظيم قلما تتوفر للأدوات الاستثمار الأخرى فبجانب السوق الأولية و السوق الثانوية، يوجد لها أحيانا سوق ثالثة ورابعة.</a:t>
            </a:r>
            <a:endParaRPr lang="en-US" dirty="0"/>
          </a:p>
          <a:p>
            <a:pPr algn="just"/>
            <a:r>
              <a:rPr lang="ar-SA" dirty="0"/>
              <a:t>وبجانب الأسواق المحلية توجد للأوراق المالية أسواق دولية توفر لها مرونة أكبر في تداولها فتزيد من درجة سيولة الأموال المستثمرة فيها.</a:t>
            </a:r>
            <a:endParaRPr lang="en-US" dirty="0"/>
          </a:p>
          <a:p>
            <a:pPr algn="just"/>
            <a:r>
              <a:rPr lang="ar-SA" dirty="0"/>
              <a:t>2- تكاليف المتاجرة بالأوراق المالية تكون عادة منخفضة بالمقارنة مع تكاليف المتاجرة بأدوات الاستثمار الأخرى، إذ أن معظم صفقات بيع وشراء الأوراق المالية تتم على الهاتف أو بواسطة شاشات الكمبيوتر فتوفر على المستثمر الكثير من النفقات، هذا إضافة إلى الأوراق المالية التي لا تحتاج إلى نفقات تخزين أو صيانة كما هو الحال بالنسبة للأصول الحقيقية.</a:t>
            </a:r>
            <a:endParaRPr lang="en-US" dirty="0"/>
          </a:p>
          <a:p>
            <a:endParaRPr lang="ar-IQ" dirty="0"/>
          </a:p>
        </p:txBody>
      </p:sp>
    </p:spTree>
    <p:extLst>
      <p:ext uri="{BB962C8B-B14F-4D97-AF65-F5344CB8AC3E}">
        <p14:creationId xmlns:p14="http://schemas.microsoft.com/office/powerpoint/2010/main" val="2106915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dirty="0"/>
              <a:t>تتمتع الأوراق المالية بخاصية التجانس؛ فأسهم شركة معينة أو سنداتها غالبا ما تكون متجانسة في قيمتها وشروطها، وهذا يسهل عملية تقييمها ويسهل من عملية احتساب معدل العائد المحقق من كل ورقة.</a:t>
            </a:r>
            <a:endParaRPr lang="en-US" dirty="0"/>
          </a:p>
          <a:p>
            <a:pPr marL="0" indent="0" algn="just">
              <a:buNone/>
            </a:pPr>
            <a:r>
              <a:rPr lang="ar-SA" dirty="0"/>
              <a:t>  - لا يحتاج الاستثمار في الأوراق المالية إلى خبرات متخصصة تتوجب في المستثمر كتلك المطلوب توفرها للمستثمر في الأدوات الأخرى، فالمستثمر في العقار مثلا يشترط فيه أن يكون ذا دراية واسعة في مجال العقارات، في حين يمكن للمستثمر في الأوراق المالية أيا كانت إمكانيته وثقافته أن يجد أداة الاستثمار المناسبة، وسوف يجد في هذا السوق من المختصين والسماسرة من هم على استعداد لتقديم المشورة.</a:t>
            </a:r>
            <a:endParaRPr lang="en-US" dirty="0"/>
          </a:p>
          <a:p>
            <a:endParaRPr lang="ar-IQ" dirty="0"/>
          </a:p>
        </p:txBody>
      </p:sp>
    </p:spTree>
    <p:extLst>
      <p:ext uri="{BB962C8B-B14F-4D97-AF65-F5344CB8AC3E}">
        <p14:creationId xmlns:p14="http://schemas.microsoft.com/office/powerpoint/2010/main" val="1645987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المتعاملون في سوق الاوراق المالية</a:t>
            </a:r>
            <a:endParaRPr lang="ar-IQ" dirty="0"/>
          </a:p>
        </p:txBody>
      </p:sp>
      <p:sp>
        <p:nvSpPr>
          <p:cNvPr id="3" name="Content Placeholder 2"/>
          <p:cNvSpPr>
            <a:spLocks noGrp="1"/>
          </p:cNvSpPr>
          <p:nvPr>
            <p:ph sz="quarter" idx="1"/>
          </p:nvPr>
        </p:nvSpPr>
        <p:spPr/>
        <p:txBody>
          <a:bodyPr>
            <a:normAutofit fontScale="92500" lnSpcReduction="20000"/>
          </a:bodyPr>
          <a:lstStyle/>
          <a:p>
            <a:pPr algn="just"/>
            <a:r>
              <a:rPr lang="ar-SA" dirty="0"/>
              <a:t>يمكن تحديد اهم الجهات التي تتعامل في اسواق الاوراق المالية والتي من الممكن ان تؤثر في قرارات الاستثمار الخاصة بالمستثمرين الصغار والذين يمثلون عوامل خارجية بالاتي :-</a:t>
            </a:r>
            <a:endParaRPr lang="en-US" dirty="0"/>
          </a:p>
          <a:p>
            <a:pPr lvl="0" algn="just"/>
            <a:r>
              <a:rPr lang="ar-SA" dirty="0" smtClean="0"/>
              <a:t>1- الحكومات</a:t>
            </a:r>
            <a:r>
              <a:rPr lang="ar-SA" dirty="0"/>
              <a:t>: تعتبر الحكومات بوزاراتها وهيئاتها المحلية من بين المتدخلين الاساسيين في البورصة سيما في اسواق السندات ، بل يمكن القول ان الحكومات تمثل منافساً قوياً لبقية المتدخلين ، وذلك لاستحواذها على مصادر التمويل نظير ما تقدمه من منتوجات مالية متنوعة ذات مخاطر متدنية .</a:t>
            </a:r>
            <a:endParaRPr lang="en-US" dirty="0"/>
          </a:p>
          <a:p>
            <a:pPr lvl="0" algn="just"/>
            <a:r>
              <a:rPr lang="ar-SA" dirty="0" smtClean="0"/>
              <a:t>2- الشركات </a:t>
            </a:r>
            <a:r>
              <a:rPr lang="ar-SA" dirty="0"/>
              <a:t>والبنوك: تعتبر الشركات الاقتصادية الخاصة والعامة من بين المتدخلين الفاعلين ايضاً في البورصة والاسواق المالية على حد سواء، وتلجأ الشركات الى اصدار الاوراق المالية للحصول على رؤوس الاموال اللازمة لتمويل استثماراتها الجديدة والتسويقية . يتم تسويق الاصدار في اطار قواعد وقوانين تصدرها الجهات المسؤولة عن البورصة ممثلة في لجنة الاوراق المالية والبورصة وذلك للتأكد من صحة البيانات . وطبيعة الاصدار وهدفه. </a:t>
            </a:r>
            <a:endParaRPr lang="en-US" dirty="0"/>
          </a:p>
          <a:p>
            <a:endParaRPr lang="ar-SA" dirty="0" smtClean="0"/>
          </a:p>
          <a:p>
            <a:endParaRPr lang="ar-IQ" dirty="0"/>
          </a:p>
        </p:txBody>
      </p:sp>
    </p:spTree>
    <p:extLst>
      <p:ext uri="{BB962C8B-B14F-4D97-AF65-F5344CB8AC3E}">
        <p14:creationId xmlns:p14="http://schemas.microsoft.com/office/powerpoint/2010/main" val="3369834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fontScale="92500" lnSpcReduction="10000"/>
          </a:bodyPr>
          <a:lstStyle/>
          <a:p>
            <a:pPr algn="just"/>
            <a:r>
              <a:rPr lang="ar-SA" dirty="0"/>
              <a:t>3- المستثمرون و المؤسسون: يعتبر المستثمرون المؤسسيون من بين المتدخلين المهتمين في بورصات الدول المتقدمة  فهم يوفرون للجمهور ادوات مالية بعوائد معقولة ومخاطر محدودة. ويتكون هؤلاء المستثمرين اساساً من البنوك وشركات التأمين ، صناديق التقاعد ، صناديق الايداع وشركات الاستثمار.</a:t>
            </a:r>
            <a:endParaRPr lang="en-US" dirty="0"/>
          </a:p>
          <a:p>
            <a:pPr algn="just"/>
            <a:r>
              <a:rPr lang="ar-SA" dirty="0"/>
              <a:t>4- بنوك الاستثمار: وهي مؤسسات مالية متخصصة في اصدار الاوراق المالية ولا تمارس النشاط المعهود عن البنوك التجارية كقبول الودائع ومنح الائتمان. ويتجلى دورها المهم في تقديم الخدمات الاستثمارية للوحدات الاقتصادية. وتاخذ هذه الخدمات عدة اشكال اهمها تقديم النصح للشركات بخصوص اصدار الاوراق المالية وتنفيذ التعهد بتغطية عملية الاصدار وتحمل مخاطر تقلب الاسعار ، علاوة على تسويق الاوراق المالية المصدرة وما يتحمل به كقيام الحملات الترويجية والاتصال بالمستثمرين المحتملين مثل البنوك ، شركات التأمين والتقاعد والجمهور.</a:t>
            </a:r>
            <a:endParaRPr lang="en-US" dirty="0"/>
          </a:p>
          <a:p>
            <a:pPr algn="just"/>
            <a:endParaRPr lang="ar-IQ" dirty="0"/>
          </a:p>
          <a:p>
            <a:endParaRPr lang="ar-IQ" dirty="0"/>
          </a:p>
        </p:txBody>
      </p:sp>
    </p:spTree>
    <p:extLst>
      <p:ext uri="{BB962C8B-B14F-4D97-AF65-F5344CB8AC3E}">
        <p14:creationId xmlns:p14="http://schemas.microsoft.com/office/powerpoint/2010/main" val="3655442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dirty="0"/>
              <a:t>5- السماسرة والوسطاء : يعد السماسرة و الوسطاء من اهم الفاعلين الاساسيين في البورصـة لمـا لهـم مـن دور شـديد الاهميـة فـي تقـديم مجموعـة مـن الخـدمات المتكاملـة للمتعـاملين. وبالتـالي فهـم صـناع السـوق الرسـميين. وتـؤدي هـذه الفئـة دورا هامـاً فـي تـوفير السـيولة والمحافظـة علـى انتظـام الاسـعار وتغطيـة المخـاطر.</a:t>
            </a:r>
            <a:endParaRPr lang="en-US" dirty="0"/>
          </a:p>
          <a:p>
            <a:pPr algn="just"/>
            <a:r>
              <a:rPr lang="ar-SA" dirty="0"/>
              <a:t>6- صناديق التقاعد : وهـي مؤسسـات ماليـة تقـوم بجمـع المسـاهمات مـن العـاملين المشـمولين بالضـمان وتكـون مؤسسـات خاصـة وحكوميـة ، وتسـتثمر حصـيلة الامـوال التـي تجمعهـا فـي الاسـواق الماليـة ، وتقـدم فيمـا بعـد اعانات لهؤلاء العاملين عند عجزهم او احالتهم على التقاعد.</a:t>
            </a:r>
            <a:endParaRPr lang="en-US" dirty="0"/>
          </a:p>
          <a:p>
            <a:pPr algn="just"/>
            <a:endParaRPr lang="ar-IQ" dirty="0"/>
          </a:p>
          <a:p>
            <a:endParaRPr lang="ar-IQ" dirty="0"/>
          </a:p>
        </p:txBody>
      </p:sp>
    </p:spTree>
    <p:extLst>
      <p:ext uri="{BB962C8B-B14F-4D97-AF65-F5344CB8AC3E}">
        <p14:creationId xmlns:p14="http://schemas.microsoft.com/office/powerpoint/2010/main" val="2829909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انواع الاستثمار المالي</a:t>
            </a:r>
            <a:endParaRPr lang="ar-IQ" dirty="0"/>
          </a:p>
        </p:txBody>
      </p:sp>
      <p:sp>
        <p:nvSpPr>
          <p:cNvPr id="3" name="Content Placeholder 2"/>
          <p:cNvSpPr>
            <a:spLocks noGrp="1"/>
          </p:cNvSpPr>
          <p:nvPr>
            <p:ph sz="quarter" idx="1"/>
          </p:nvPr>
        </p:nvSpPr>
        <p:spPr/>
        <p:txBody>
          <a:bodyPr/>
          <a:lstStyle/>
          <a:p>
            <a:pPr lvl="0" algn="just"/>
            <a:r>
              <a:rPr lang="ar-SA" dirty="0"/>
              <a:t>الاستثمار الخاص، ويمارسه الشخص الطبيعي والمعنوي بهدف تحقيق ربح مادي. </a:t>
            </a:r>
            <a:endParaRPr lang="en-US" dirty="0"/>
          </a:p>
          <a:p>
            <a:pPr lvl="0" algn="just"/>
            <a:r>
              <a:rPr lang="ar-SA" dirty="0"/>
              <a:t>الاستثمار العام، ويسمى أيضاً بالاستثمار الحكومي، ويشمل كافة الخطط التي تنفذها الحكومة سواء كانت اقتصاديّة أم اجتماعيّة، بالإضافة إلى خطط التنمية المتعلقة بالاتجاهين السياسي والفكري. </a:t>
            </a:r>
            <a:endParaRPr lang="en-US" dirty="0"/>
          </a:p>
          <a:p>
            <a:pPr lvl="0" algn="just"/>
            <a:r>
              <a:rPr lang="ar-SA" dirty="0"/>
              <a:t>الاستثمار الأجنبي، وهي تلك الاستثمارات التي تقوم بها جهات خارجيّة لتصبح مصدر تمويل ضروري لأي من مشاريع التنمية الاقتصاديّة، كما هو الحال في البلدان النامية.</a:t>
            </a:r>
            <a:endParaRPr lang="en-US" dirty="0"/>
          </a:p>
          <a:p>
            <a:pPr algn="just"/>
            <a:endParaRPr lang="ar-IQ" dirty="0"/>
          </a:p>
          <a:p>
            <a:endParaRPr lang="ar-IQ" dirty="0"/>
          </a:p>
        </p:txBody>
      </p:sp>
    </p:spTree>
    <p:extLst>
      <p:ext uri="{BB962C8B-B14F-4D97-AF65-F5344CB8AC3E}">
        <p14:creationId xmlns:p14="http://schemas.microsoft.com/office/powerpoint/2010/main" val="29060329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TotalTime>
  <Words>668</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محاضرات ادارة المخاطر المالية</vt:lpstr>
      <vt:lpstr>خصائص الاستثمار المالي</vt:lpstr>
      <vt:lpstr>PowerPoint Presentation</vt:lpstr>
      <vt:lpstr>المتعاملون في سوق الاوراق المالية</vt:lpstr>
      <vt:lpstr>PowerPoint Presentation</vt:lpstr>
      <vt:lpstr>PowerPoint Presentation</vt:lpstr>
      <vt:lpstr>انواع الاستثمار المالي</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ادارة المخاطر المالية</dc:title>
  <dc:creator>DR.Ahmed Saker 2o1O</dc:creator>
  <cp:lastModifiedBy>DR.Ahmed Saker 2o1O</cp:lastModifiedBy>
  <cp:revision>2</cp:revision>
  <dcterms:created xsi:type="dcterms:W3CDTF">2021-05-24T20:46:14Z</dcterms:created>
  <dcterms:modified xsi:type="dcterms:W3CDTF">2021-05-24T20:51:54Z</dcterms:modified>
</cp:coreProperties>
</file>