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8AEB249-9D54-4A46-A8DA-5618DEC8B8C0}" type="datetimeFigureOut">
              <a:rPr lang="ar-IQ" smtClean="0"/>
              <a:t>14/10/1442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033C90-922B-4921-82B9-A7F18B34C0AA}"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AEB249-9D54-4A46-A8DA-5618DEC8B8C0}"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A033C90-922B-4921-82B9-A7F18B34C0A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A033C90-922B-4921-82B9-A7F18B34C0AA}"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AEB249-9D54-4A46-A8DA-5618DEC8B8C0}"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AEB249-9D54-4A46-A8DA-5618DEC8B8C0}"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EA033C90-922B-4921-82B9-A7F18B34C0AA}"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F8AEB249-9D54-4A46-A8DA-5618DEC8B8C0}" type="datetimeFigureOut">
              <a:rPr lang="ar-IQ" smtClean="0"/>
              <a:t>14/10/1442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033C90-922B-4921-82B9-A7F18B34C0AA}"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8AEB249-9D54-4A46-A8DA-5618DEC8B8C0}" type="datetimeFigureOut">
              <a:rPr lang="ar-IQ" smtClean="0"/>
              <a:t>14/10/1442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A033C90-922B-4921-82B9-A7F18B34C0AA}"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AEB249-9D54-4A46-A8DA-5618DEC8B8C0}" type="datetimeFigureOut">
              <a:rPr lang="ar-IQ" smtClean="0"/>
              <a:t>14/10/1442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A033C90-922B-4921-82B9-A7F18B34C0AA}"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AEB249-9D54-4A46-A8DA-5618DEC8B8C0}" type="datetimeFigureOut">
              <a:rPr lang="ar-IQ" smtClean="0"/>
              <a:t>14/10/1442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EA033C90-922B-4921-82B9-A7F18B34C0A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AEB249-9D54-4A46-A8DA-5618DEC8B8C0}" type="datetimeFigureOut">
              <a:rPr lang="ar-IQ" smtClean="0"/>
              <a:t>14/10/1442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A033C90-922B-4921-82B9-A7F18B34C0A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A033C90-922B-4921-82B9-A7F18B34C0AA}"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8AEB249-9D54-4A46-A8DA-5618DEC8B8C0}" type="datetimeFigureOut">
              <a:rPr lang="ar-IQ" smtClean="0"/>
              <a:t>14/10/1442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A033C90-922B-4921-82B9-A7F18B34C0AA}"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8AEB249-9D54-4A46-A8DA-5618DEC8B8C0}" type="datetimeFigureOut">
              <a:rPr lang="ar-IQ" smtClean="0"/>
              <a:t>14/10/1442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8AEB249-9D54-4A46-A8DA-5618DEC8B8C0}" type="datetimeFigureOut">
              <a:rPr lang="ar-IQ" smtClean="0"/>
              <a:t>14/10/1442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A033C90-922B-4921-82B9-A7F18B34C0AA}"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IQ" dirty="0" smtClean="0"/>
              <a:t>المحاضرة السابعة</a:t>
            </a:r>
            <a:endParaRPr lang="ar-IQ" dirty="0"/>
          </a:p>
        </p:txBody>
      </p:sp>
      <p:sp>
        <p:nvSpPr>
          <p:cNvPr id="2" name="Title 1"/>
          <p:cNvSpPr>
            <a:spLocks noGrp="1"/>
          </p:cNvSpPr>
          <p:nvPr>
            <p:ph type="ctrTitle"/>
          </p:nvPr>
        </p:nvSpPr>
        <p:spPr/>
        <p:txBody>
          <a:bodyPr/>
          <a:lstStyle/>
          <a:p>
            <a:r>
              <a:rPr lang="ar-IQ" dirty="0" smtClean="0"/>
              <a:t>محاضرات مادة ادارة المخاطر المالية</a:t>
            </a:r>
            <a:endParaRPr lang="ar-IQ" dirty="0"/>
          </a:p>
        </p:txBody>
      </p:sp>
    </p:spTree>
    <p:extLst>
      <p:ext uri="{BB962C8B-B14F-4D97-AF65-F5344CB8AC3E}">
        <p14:creationId xmlns:p14="http://schemas.microsoft.com/office/powerpoint/2010/main" val="3948083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المخاطر النظامية</a:t>
            </a:r>
            <a:endParaRPr lang="ar-IQ" dirty="0"/>
          </a:p>
        </p:txBody>
      </p:sp>
      <p:sp>
        <p:nvSpPr>
          <p:cNvPr id="3" name="Content Placeholder 2"/>
          <p:cNvSpPr>
            <a:spLocks noGrp="1"/>
          </p:cNvSpPr>
          <p:nvPr>
            <p:ph sz="quarter" idx="1"/>
          </p:nvPr>
        </p:nvSpPr>
        <p:spPr/>
        <p:txBody>
          <a:bodyPr/>
          <a:lstStyle/>
          <a:p>
            <a:r>
              <a:rPr lang="ar-IQ" dirty="0"/>
              <a:t>وهي المخاطر "العامة" التي تتعرض لها جميع المؤسسات بالسوق بصرف النظر عن خصائص المؤسسة من حيث النوع أو الحجم أو هيكل الملكية ... إلخ. وتنشأ هذه المخاطر عن متغيرات لها صفة العمومية، مثل الظروف الاقتصادية أو السياسية، ولذلك يصعب التخلص من هذه المخاطر بالتنويع، ولذا تسمى أيضا المخاطر التي ال يمكن تجنبها بالتنويع</a:t>
            </a:r>
            <a:r>
              <a:rPr lang="arn-CL" dirty="0"/>
              <a:t>، </a:t>
            </a:r>
            <a:r>
              <a:rPr lang="ar-IQ" dirty="0"/>
              <a:t>أو مخاطر السوق</a:t>
            </a:r>
          </a:p>
          <a:p>
            <a:endParaRPr lang="ar-IQ" dirty="0"/>
          </a:p>
        </p:txBody>
      </p:sp>
    </p:spTree>
    <p:extLst>
      <p:ext uri="{BB962C8B-B14F-4D97-AF65-F5344CB8AC3E}">
        <p14:creationId xmlns:p14="http://schemas.microsoft.com/office/powerpoint/2010/main" val="2093545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المخاطر اللانظامية</a:t>
            </a:r>
            <a:endParaRPr lang="ar-IQ" dirty="0"/>
          </a:p>
        </p:txBody>
      </p:sp>
      <p:sp>
        <p:nvSpPr>
          <p:cNvPr id="3" name="Content Placeholder 2"/>
          <p:cNvSpPr>
            <a:spLocks noGrp="1"/>
          </p:cNvSpPr>
          <p:nvPr>
            <p:ph sz="quarter" idx="1"/>
          </p:nvPr>
        </p:nvSpPr>
        <p:spPr/>
        <p:txBody>
          <a:bodyPr/>
          <a:lstStyle/>
          <a:p>
            <a:pPr algn="just"/>
            <a:r>
              <a:rPr lang="ar-IQ" dirty="0"/>
              <a:t>وهي المخاطر "الخاصة" التي تواجه مؤسسة معينة، نتيجة لخصائصها وظروفها، ويمكن تخفيض أو تجنب تلك المخاطر </a:t>
            </a:r>
            <a:r>
              <a:rPr lang="ar-IQ" dirty="0" smtClean="0"/>
              <a:t>بالاعتماد </a:t>
            </a:r>
            <a:r>
              <a:rPr lang="ar-IQ" dirty="0"/>
              <a:t>على استراتيجية التنويع، ولذلك تسمى أيضا المخاطر التي يمكن تجنبها بالتنويع أو المخاطر الفريدة حيث أنها تخص مؤسسة معينة ونجد في مقدمة المؤسسات التي تتسم بانخفاض نسبة المخاطر المنتظمة، وارتفاع نسبة المخاطر غير المنتظمة، تلك المؤسسات التي غير معمرة تنتج سلعا ، ففي مثل هذه المؤسسات يكون ارتباط ضعيف بين كل من المبيعات والارباح وأسعار الاسهم وبين المستوى العام للنشاط الاقتصادي.</a:t>
            </a:r>
          </a:p>
          <a:p>
            <a:endParaRPr lang="ar-IQ" dirty="0"/>
          </a:p>
        </p:txBody>
      </p:sp>
    </p:spTree>
    <p:extLst>
      <p:ext uri="{BB962C8B-B14F-4D97-AF65-F5344CB8AC3E}">
        <p14:creationId xmlns:p14="http://schemas.microsoft.com/office/powerpoint/2010/main" val="1185000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مقاييس المخاطر</a:t>
            </a:r>
            <a:endParaRPr lang="ar-IQ" dirty="0"/>
          </a:p>
        </p:txBody>
      </p:sp>
      <p:sp>
        <p:nvSpPr>
          <p:cNvPr id="3" name="Content Placeholder 2"/>
          <p:cNvSpPr>
            <a:spLocks noGrp="1"/>
          </p:cNvSpPr>
          <p:nvPr>
            <p:ph sz="quarter" idx="1"/>
          </p:nvPr>
        </p:nvSpPr>
        <p:spPr/>
        <p:txBody>
          <a:bodyPr/>
          <a:lstStyle/>
          <a:p>
            <a:pPr algn="just"/>
            <a:r>
              <a:rPr lang="ar-IQ" dirty="0"/>
              <a:t>المدى </a:t>
            </a:r>
            <a:r>
              <a:rPr lang="arn-CL" dirty="0"/>
              <a:t>range: </a:t>
            </a:r>
            <a:r>
              <a:rPr lang="ar-IQ" dirty="0"/>
              <a:t>والذي يتمثل في الفرق بين أعلى قيمة وأدنى قيمة، ويمكن استخدام المدى كمؤشر للحكم على المستوى النسبي للخطر، وكلما ازدت قيمة المدى كان ذلك مؤش ار على حدة تقلبات العائد  وبالتالي ارتفاع مستوى المخاطرة.</a:t>
            </a:r>
          </a:p>
          <a:p>
            <a:pPr algn="just"/>
            <a:r>
              <a:rPr lang="ar-IQ" dirty="0"/>
              <a:t>الانحراف المعياري </a:t>
            </a:r>
            <a:r>
              <a:rPr lang="arn-CL" dirty="0" smtClean="0"/>
              <a:t>standard </a:t>
            </a:r>
            <a:r>
              <a:rPr lang="arn-CL" dirty="0"/>
              <a:t>deviation: </a:t>
            </a:r>
            <a:r>
              <a:rPr lang="ar-IQ" dirty="0"/>
              <a:t>يعتبر أكثر المقاييس الاحصائية استخداما كمؤشر للخطر الكلي المصاحب للمتغير المالي، وهو يقيس درجة تشتت قيم المتغير موضوع الدراسة حول القيمة المتوقعة له، وكلما ازدت قيمة االنح ارف المعياري دل ذلك على ارتفاع مستوى الخطر. وهو يمثل الجذر التربيعي للتباين</a:t>
            </a:r>
          </a:p>
          <a:p>
            <a:pPr algn="just"/>
            <a:endParaRPr lang="ar-IQ" dirty="0"/>
          </a:p>
          <a:p>
            <a:endParaRPr lang="ar-IQ" dirty="0"/>
          </a:p>
        </p:txBody>
      </p:sp>
    </p:spTree>
    <p:extLst>
      <p:ext uri="{BB962C8B-B14F-4D97-AF65-F5344CB8AC3E}">
        <p14:creationId xmlns:p14="http://schemas.microsoft.com/office/powerpoint/2010/main" val="131166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lnSpcReduction="10000"/>
          </a:bodyPr>
          <a:lstStyle/>
          <a:p>
            <a:pPr algn="just"/>
            <a:r>
              <a:rPr lang="ar-IQ" dirty="0"/>
              <a:t>معامل الاختلاف </a:t>
            </a:r>
            <a:r>
              <a:rPr lang="arn-CL" dirty="0"/>
              <a:t>coefficient of variation: </a:t>
            </a:r>
            <a:r>
              <a:rPr lang="ar-IQ" dirty="0"/>
              <a:t>هو مقياس نسبي لدرجة التشتت، حيث يربط بين (الخطر </a:t>
            </a:r>
            <a:r>
              <a:rPr lang="ar-IQ" dirty="0" smtClean="0"/>
              <a:t>) مقاسا </a:t>
            </a:r>
            <a:r>
              <a:rPr lang="ar-IQ" dirty="0"/>
              <a:t>بالانحراف المعياري وبين العائد مقاسا بالقيمة المتوقعة ولذلك يصبح معامل </a:t>
            </a:r>
            <a:r>
              <a:rPr lang="ar-IQ" dirty="0" smtClean="0"/>
              <a:t>الاختلاف </a:t>
            </a:r>
            <a:r>
              <a:rPr lang="ar-IQ" dirty="0"/>
              <a:t>أكثر دقة من الانحراف المعياري، عند المقارنة بين عدة أصول مستقلة ومختلفة فيما بينها من حيث العائد والخطر، إن معامل الاختلاف يعبر عن درجة الخطر لكل وحدة من العائد وكلما ارتفعت قيمته دل ذلك على ارتفاع مستوى الخطر.</a:t>
            </a:r>
          </a:p>
          <a:p>
            <a:pPr algn="just"/>
            <a:r>
              <a:rPr lang="ar-IQ" dirty="0"/>
              <a:t>معامل بيتا: </a:t>
            </a:r>
            <a:r>
              <a:rPr lang="en-US" dirty="0"/>
              <a:t>Beta coefficient</a:t>
            </a:r>
            <a:r>
              <a:rPr lang="ar-IQ" dirty="0"/>
              <a:t>، وهو مقياس لمدى حساسية قيم المتغير المالي موضع الدراسة للتغيرات التي تحدث في متغير آخر، ( فمثلاً يمكن قياس درجة حساسية عائد سهم معين للتغيرات في عائد السوق ، أو للتغيرات في أسعار الفائدة بالبنوك ... )، ويدل معامل بيتا المرتفع على ارتفاع درجة الحساسية وبالتالي ارتفاع مستوى الخطر.</a:t>
            </a:r>
            <a:endParaRPr lang="en-US" dirty="0"/>
          </a:p>
          <a:p>
            <a:endParaRPr lang="ar-IQ" dirty="0"/>
          </a:p>
        </p:txBody>
      </p:sp>
    </p:spTree>
    <p:extLst>
      <p:ext uri="{BB962C8B-B14F-4D97-AF65-F5344CB8AC3E}">
        <p14:creationId xmlns:p14="http://schemas.microsoft.com/office/powerpoint/2010/main" val="15175126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TotalTime>
  <Words>378</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محاضرات مادة ادارة المخاطر المالية</vt:lpstr>
      <vt:lpstr>المخاطر النظامية</vt:lpstr>
      <vt:lpstr>المخاطر اللانظامية</vt:lpstr>
      <vt:lpstr>مقاييس المخاطر</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ادارة المخاطر المالية</dc:title>
  <dc:creator>DR.Ahmed Saker 2o1O</dc:creator>
  <cp:lastModifiedBy>DR.Ahmed Saker 2o1O</cp:lastModifiedBy>
  <cp:revision>1</cp:revision>
  <dcterms:created xsi:type="dcterms:W3CDTF">2021-05-24T21:03:50Z</dcterms:created>
  <dcterms:modified xsi:type="dcterms:W3CDTF">2021-05-24T21:10:16Z</dcterms:modified>
</cp:coreProperties>
</file>