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0"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62BE3D-8BE9-425A-A082-7A351AE01E6F}" type="datetimeFigureOut">
              <a:rPr lang="ar-IQ" smtClean="0"/>
              <a:t>14/10/1442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C02A71-AEA7-4306-8101-1B6647A6AC4C}"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2BE3D-8BE9-425A-A082-7A351AE01E6F}"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CC02A71-AEA7-4306-8101-1B6647A6AC4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CC02A71-AEA7-4306-8101-1B6647A6AC4C}"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62BE3D-8BE9-425A-A082-7A351AE01E6F}"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62BE3D-8BE9-425A-A082-7A351AE01E6F}" type="datetimeFigureOut">
              <a:rPr lang="ar-IQ" smtClean="0"/>
              <a:t>14/10/1442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9CC02A71-AEA7-4306-8101-1B6647A6AC4C}"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0362BE3D-8BE9-425A-A082-7A351AE01E6F}" type="datetimeFigureOut">
              <a:rPr lang="ar-IQ" smtClean="0"/>
              <a:t>14/10/1442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CC02A71-AEA7-4306-8101-1B6647A6AC4C}"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362BE3D-8BE9-425A-A082-7A351AE01E6F}" type="datetimeFigureOut">
              <a:rPr lang="ar-IQ" smtClean="0"/>
              <a:t>14/10/1442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CC02A71-AEA7-4306-8101-1B6647A6AC4C}"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362BE3D-8BE9-425A-A082-7A351AE01E6F}" type="datetimeFigureOut">
              <a:rPr lang="ar-IQ" smtClean="0"/>
              <a:t>14/10/1442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CC02A71-AEA7-4306-8101-1B6647A6AC4C}"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62BE3D-8BE9-425A-A082-7A351AE01E6F}" type="datetimeFigureOut">
              <a:rPr lang="ar-IQ" smtClean="0"/>
              <a:t>14/10/1442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9CC02A71-AEA7-4306-8101-1B6647A6AC4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362BE3D-8BE9-425A-A082-7A351AE01E6F}" type="datetimeFigureOut">
              <a:rPr lang="ar-IQ" smtClean="0"/>
              <a:t>14/10/1442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CC02A71-AEA7-4306-8101-1B6647A6AC4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CC02A71-AEA7-4306-8101-1B6647A6AC4C}"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362BE3D-8BE9-425A-A082-7A351AE01E6F}" type="datetimeFigureOut">
              <a:rPr lang="ar-IQ" smtClean="0"/>
              <a:t>14/10/1442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CC02A71-AEA7-4306-8101-1B6647A6AC4C}"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362BE3D-8BE9-425A-A082-7A351AE01E6F}" type="datetimeFigureOut">
              <a:rPr lang="ar-IQ" smtClean="0"/>
              <a:t>14/10/1442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362BE3D-8BE9-425A-A082-7A351AE01E6F}" type="datetimeFigureOut">
              <a:rPr lang="ar-IQ" smtClean="0"/>
              <a:t>14/10/1442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CC02A71-AEA7-4306-8101-1B6647A6AC4C}"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IQ" dirty="0" smtClean="0"/>
              <a:t>المحاضرة الثامنة</a:t>
            </a:r>
            <a:endParaRPr lang="ar-IQ" dirty="0"/>
          </a:p>
        </p:txBody>
      </p:sp>
      <p:sp>
        <p:nvSpPr>
          <p:cNvPr id="2" name="Title 1"/>
          <p:cNvSpPr>
            <a:spLocks noGrp="1"/>
          </p:cNvSpPr>
          <p:nvPr>
            <p:ph type="ctrTitle"/>
          </p:nvPr>
        </p:nvSpPr>
        <p:spPr/>
        <p:txBody>
          <a:bodyPr/>
          <a:lstStyle/>
          <a:p>
            <a:r>
              <a:rPr lang="ar-IQ" dirty="0" smtClean="0"/>
              <a:t>محاضرات مادة ادارة المخاطر المالية</a:t>
            </a:r>
            <a:endParaRPr lang="ar-IQ" dirty="0"/>
          </a:p>
        </p:txBody>
      </p:sp>
    </p:spTree>
    <p:extLst>
      <p:ext uri="{BB962C8B-B14F-4D97-AF65-F5344CB8AC3E}">
        <p14:creationId xmlns:p14="http://schemas.microsoft.com/office/powerpoint/2010/main" val="2059311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smtClean="0"/>
              <a:t>7-</a:t>
            </a:r>
            <a:r>
              <a:rPr lang="ar-SA" dirty="0"/>
              <a:t>	وتقوم الشركة يومياً بتقييم الضمانات المقدمة بذات الأسس المشار إليها أعلاه، فإذا انخفضت قيمة تلك الضمانات تقوم الشركة بإخطار المستثمر لتقديم المزيد من الضمانات أو السداد النقدي لتخفيض نسبة مديونيته.</a:t>
            </a:r>
            <a:endParaRPr lang="en-US" dirty="0"/>
          </a:p>
          <a:p>
            <a:pPr algn="just"/>
            <a:r>
              <a:rPr lang="ar-SA" dirty="0" smtClean="0"/>
              <a:t>8-</a:t>
            </a:r>
            <a:r>
              <a:rPr lang="ar-SA" dirty="0"/>
              <a:t>	يكون للشركة في الحالات التالية إتخاذ إجراءات بيع الأوراق المالية وتسييل الضمانات المقدمة من المستثمر لخفض نسبة المديونية إلى 50% أو أقل (80٪) فى حالة السندات الحكومية).</a:t>
            </a:r>
            <a:endParaRPr lang="en-US" dirty="0"/>
          </a:p>
          <a:p>
            <a:pPr algn="just"/>
            <a:r>
              <a:rPr lang="ar-SA" dirty="0" smtClean="0"/>
              <a:t>9- إذا </a:t>
            </a:r>
            <a:r>
              <a:rPr lang="ar-SA" dirty="0"/>
              <a:t>لم تقم خلال يومين من تاريخ الإخطار بتخفيض نسبة مديونيته </a:t>
            </a:r>
            <a:r>
              <a:rPr lang="ar-SA" dirty="0" smtClean="0"/>
              <a:t>للشركة ،</a:t>
            </a:r>
            <a:r>
              <a:rPr lang="ar-SA" dirty="0"/>
              <a:t>	أو إذا بلغت نسبة مديونيته إلى القيمة السوقية لأوراقه المالية 70% أو أكثر (90٪ أو أكثر بالنسبة للسندات الحكومية).</a:t>
            </a:r>
            <a:endParaRPr lang="en-US" dirty="0"/>
          </a:p>
          <a:p>
            <a:pPr algn="just"/>
            <a:endParaRPr lang="ar-IQ" dirty="0"/>
          </a:p>
          <a:p>
            <a:endParaRPr lang="ar-IQ" dirty="0"/>
          </a:p>
        </p:txBody>
      </p:sp>
    </p:spTree>
    <p:extLst>
      <p:ext uri="{BB962C8B-B14F-4D97-AF65-F5344CB8AC3E}">
        <p14:creationId xmlns:p14="http://schemas.microsoft.com/office/powerpoint/2010/main" val="397786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الاوراق المالية التي يجوز شراؤها بالهامش أو قبولها كضمان</a:t>
            </a:r>
            <a:endParaRPr lang="ar-IQ" dirty="0"/>
          </a:p>
        </p:txBody>
      </p:sp>
      <p:sp>
        <p:nvSpPr>
          <p:cNvPr id="3" name="Content Placeholder 2"/>
          <p:cNvSpPr>
            <a:spLocks noGrp="1"/>
          </p:cNvSpPr>
          <p:nvPr>
            <p:ph sz="quarter" idx="1"/>
          </p:nvPr>
        </p:nvSpPr>
        <p:spPr/>
        <p:txBody>
          <a:bodyPr/>
          <a:lstStyle/>
          <a:p>
            <a:pPr algn="just"/>
            <a:r>
              <a:rPr lang="ar-SA" dirty="0"/>
              <a:t>يقتصر الشراء بالهامش علي الأوراق المالية الأكثر نشاطاً والتي يسمح في تداولها بتجاوز الحدود السعرية وتتوافر فيها الشروط والمعايير التي تضعها البورصة وتعتمدها الهيئة العامة للرقابة المالية، وتصدر البورصة دورياً قائمة بتلك الأوراق المالية، ويمكن الحصول على نسخة من تلك القائمة من الشركة التي يتم التعامل معها أو من موقع البورصة على شبكة المعلومات الدولية.</a:t>
            </a:r>
            <a:endParaRPr lang="ar-IQ" dirty="0"/>
          </a:p>
          <a:p>
            <a:endParaRPr lang="ar-IQ" dirty="0"/>
          </a:p>
        </p:txBody>
      </p:sp>
    </p:spTree>
    <p:extLst>
      <p:ext uri="{BB962C8B-B14F-4D97-AF65-F5344CB8AC3E}">
        <p14:creationId xmlns:p14="http://schemas.microsoft.com/office/powerpoint/2010/main" val="4270809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الشراء بالهامش</a:t>
            </a:r>
            <a:endParaRPr lang="ar-IQ" dirty="0"/>
          </a:p>
        </p:txBody>
      </p:sp>
      <p:sp>
        <p:nvSpPr>
          <p:cNvPr id="3" name="Content Placeholder 2"/>
          <p:cNvSpPr>
            <a:spLocks noGrp="1"/>
          </p:cNvSpPr>
          <p:nvPr>
            <p:ph sz="quarter" idx="1"/>
          </p:nvPr>
        </p:nvSpPr>
        <p:spPr/>
        <p:txBody>
          <a:bodyPr/>
          <a:lstStyle/>
          <a:p>
            <a:pPr algn="just"/>
            <a:r>
              <a:rPr lang="ar-SA" dirty="0"/>
              <a:t>يمكن للمستثمر شراء الأوراق المالية من خلال شركات السمسرة إما بسداد إجمالي ثمن الشراء فوراً إلى الشركة فيما يعرف بالشراء النقدي، كما يمكن أيضاً أن يتم ابرام اتفاقاً مع شركة السمسرة أو أحد البنوك أو الشركات المرخص لها بالعمل بنشاط أمناء الحفظ على سداد جزء من ثمن الأوراق المالية عند الشراء وتأجيل سداد باقي الثمن، على أن تقوم شركة السمسرة بتدبير الأموال اللازمة لتسوية عملية الشراء في المواعيد المقررة مقابل حصولها منه على تكلفة التمويل، وهو ما يعرف بالشراء بالهامش. أى أنه يمكن  للمستثمر الحصول على خدمة الشراء بالهامش من خلال شركة السمسرة ، لذا وسيشار إليهما فى الفقرات التالية بلفظ «الشركة».</a:t>
            </a:r>
            <a:endParaRPr lang="en-US" dirty="0"/>
          </a:p>
          <a:p>
            <a:pPr algn="just"/>
            <a:endParaRPr lang="ar-IQ" dirty="0"/>
          </a:p>
          <a:p>
            <a:endParaRPr lang="ar-IQ" dirty="0"/>
          </a:p>
        </p:txBody>
      </p:sp>
    </p:spTree>
    <p:extLst>
      <p:ext uri="{BB962C8B-B14F-4D97-AF65-F5344CB8AC3E}">
        <p14:creationId xmlns:p14="http://schemas.microsoft.com/office/powerpoint/2010/main" val="2057875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وفي حالة الشراء بالهامش يجب أن يتم ابرام عقد و فتح حساباً مع الشركة للشراء بالهامش، وهو ما يستلزم تقديم المعلومات والبيانات اللازمة لتقييم الجدارة الائتمانية والاهداف الاستثمارية التي ستقرر الشركة على أساسها أن تقدم للمستثمر خدمة الشراء بالهامش.</a:t>
            </a:r>
            <a:endParaRPr lang="en-US" dirty="0"/>
          </a:p>
          <a:p>
            <a:pPr algn="just"/>
            <a:r>
              <a:rPr lang="ar-SA" dirty="0"/>
              <a:t>     ويجب على المستثمر إذا رغب في التعامل في الأوراق المالية بنظام الشراء بالهامش أن يقرأ بعناية كاملة الاتفاقية أو العقد الذي ستبرمه الشركة معه، وأن يحصل من الشركة على إجابات على جميع ما لديه من أسئلة أو استفسارات في هذا الشأن.</a:t>
            </a:r>
            <a:endParaRPr lang="ar-IQ" dirty="0"/>
          </a:p>
          <a:p>
            <a:endParaRPr lang="ar-IQ" dirty="0"/>
          </a:p>
        </p:txBody>
      </p:sp>
    </p:spTree>
    <p:extLst>
      <p:ext uri="{BB962C8B-B14F-4D97-AF65-F5344CB8AC3E}">
        <p14:creationId xmlns:p14="http://schemas.microsoft.com/office/powerpoint/2010/main" val="3205485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اجراءات الشراء بالهامش</a:t>
            </a:r>
            <a:endParaRPr lang="ar-IQ" dirty="0"/>
          </a:p>
        </p:txBody>
      </p:sp>
      <p:sp>
        <p:nvSpPr>
          <p:cNvPr id="3" name="Content Placeholder 2"/>
          <p:cNvSpPr>
            <a:spLocks noGrp="1"/>
          </p:cNvSpPr>
          <p:nvPr>
            <p:ph sz="quarter" idx="1"/>
          </p:nvPr>
        </p:nvSpPr>
        <p:spPr/>
        <p:txBody>
          <a:bodyPr/>
          <a:lstStyle/>
          <a:p>
            <a:pPr algn="just"/>
            <a:r>
              <a:rPr lang="ar-SA" dirty="0"/>
              <a:t>بعد إبرام اتفاقية الشراء بالهامش وفتح الحساب لدى الشركة يمكن  للمستثمر أن يقوم بشراء أوراق مالية بنظام الشراء بالهامش وفقاً للإجراءات التالية:</a:t>
            </a:r>
            <a:endParaRPr lang="en-US" dirty="0"/>
          </a:p>
          <a:p>
            <a:pPr algn="just"/>
            <a:r>
              <a:rPr lang="ar-SA" dirty="0"/>
              <a:t>1.	إصدار أمر الشراء للشركة المتفق معها محدداً نوع الورقة المالية وكمية الأوراق المطلوب شراءها والحد الأقصى لسعر الشراء، ويجب الإشارة إلى أن الشراء سيتم بالهامش وذلك لتمييز هذه العملية عن عمليات الشراء النقدي.</a:t>
            </a:r>
            <a:endParaRPr lang="en-US" dirty="0"/>
          </a:p>
          <a:p>
            <a:endParaRPr lang="ar-IQ" dirty="0"/>
          </a:p>
        </p:txBody>
      </p:sp>
    </p:spTree>
    <p:extLst>
      <p:ext uri="{BB962C8B-B14F-4D97-AF65-F5344CB8AC3E}">
        <p14:creationId xmlns:p14="http://schemas.microsoft.com/office/powerpoint/2010/main" val="3286280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smtClean="0"/>
              <a:t>2-</a:t>
            </a:r>
            <a:r>
              <a:rPr lang="ar-SA" dirty="0"/>
              <a:t>	 يجب على المستثمر أن يسدد للشركة مقدم ثمن الأوراق المالية المشتراة (فيما يعرف بالهامش) وفقاً للنسبة المتفق عليها وبحد أدنى 50% من ثمن الشراء، (20٪) بالنسبة للسندات الحكومية) بالإضافة إلى سداد مصروفات وعمولات الشراء، ويجب أن يتم سداد هذا المقدم قبل تنفيذ العملية بالبورصة، كما يمكن تنفيذ عملية الشراء دون سداد مقدم الثمن إذا ما كان لديه حساب نقدي لدى الشركة وبه رصيد يكفي لتغطية مقدم الثمن، وأن يفوض للشركة في الخصم من رصيد هذا الحساب لسداد مقدم الثمن عند تنفيذ عملية الشراء.</a:t>
            </a:r>
            <a:endParaRPr lang="en-US" dirty="0"/>
          </a:p>
          <a:p>
            <a:pPr algn="just"/>
            <a:endParaRPr lang="ar-IQ" dirty="0"/>
          </a:p>
          <a:p>
            <a:endParaRPr lang="ar-IQ" dirty="0"/>
          </a:p>
        </p:txBody>
      </p:sp>
    </p:spTree>
    <p:extLst>
      <p:ext uri="{BB962C8B-B14F-4D97-AF65-F5344CB8AC3E}">
        <p14:creationId xmlns:p14="http://schemas.microsoft.com/office/powerpoint/2010/main" val="98019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3-	 وعند الشراء بالهامش فإن الأوراق المالية المشتراة ستوضع تحت تصرف الشركة لضمان قيامه بسداد باقي الثمن أو لحين بيع الأوراق المالية المشتراة بالهامش وقيام الشركة بخصم مستحقاتها من حصيلة البيع. ولذلك فإنه سيطلب من المستثمر أن تنيب الشركة كتابة في إدارة حسابات أوراقه المالية المشتراة بالهامش وكذلك الأوراق المالية الأخرى التي قد تقدمها للشركة كضمان لسداد المبالغ المستحقة له عن الشراء بالهامش.</a:t>
            </a:r>
            <a:endParaRPr lang="en-US" dirty="0"/>
          </a:p>
          <a:p>
            <a:endParaRPr lang="ar-IQ" dirty="0"/>
          </a:p>
        </p:txBody>
      </p:sp>
    </p:spTree>
    <p:extLst>
      <p:ext uri="{BB962C8B-B14F-4D97-AF65-F5344CB8AC3E}">
        <p14:creationId xmlns:p14="http://schemas.microsoft.com/office/powerpoint/2010/main" val="1366961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4-	 تقوم الشركة يومياً بإعادة تقييم الاوراق المالية المشتراة بالهامش بقيمتها السوقية على أساس أسعار أقفال تداولها بالبورصة، ومقارنة قيمة مديونية المستثمر للشركة بالقيمة السوقية للأوراق المالية، وفى أي وقت تزيد فيه نسبة مديونيته إلى القيمة السوقية لأوراقه المالية عن 60% (85٪ بالنسبة للسندات الحكومية) فإن الشركة ستقوم بإخطاره لتخفيض هذه النسبة سواء بالسداد النقدي أو بتقديم ضمانات إضافية، ويتم هذا الإخطار بالوسائل المتفق عليها بالعقد.</a:t>
            </a:r>
            <a:endParaRPr lang="en-US" dirty="0"/>
          </a:p>
          <a:p>
            <a:endParaRPr lang="ar-IQ" dirty="0"/>
          </a:p>
        </p:txBody>
      </p:sp>
    </p:spTree>
    <p:extLst>
      <p:ext uri="{BB962C8B-B14F-4D97-AF65-F5344CB8AC3E}">
        <p14:creationId xmlns:p14="http://schemas.microsoft.com/office/powerpoint/2010/main" val="2474944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a:t>5.	 وعند تلقي هذا الإخطار يجب على المستثمر أن يقوم خلال يومين من تاريخ الإخطار أما بالسداد النقدي لتخفيض نسبة المديونية إلى القيمة السوقية للأوراق المالية إلى 50% أو أقل (80٪ بالنسبة للسندات الحكومية)، أو بتقديم ضمانات إضافية تقبلها الشركة سواء أوراقاً مالية أو خطابات ضمان مصرفية أو ودائع مصرفية.</a:t>
            </a:r>
            <a:endParaRPr lang="en-US" dirty="0"/>
          </a:p>
          <a:p>
            <a:endParaRPr lang="ar-IQ" dirty="0"/>
          </a:p>
        </p:txBody>
      </p:sp>
    </p:spTree>
    <p:extLst>
      <p:ext uri="{BB962C8B-B14F-4D97-AF65-F5344CB8AC3E}">
        <p14:creationId xmlns:p14="http://schemas.microsoft.com/office/powerpoint/2010/main" val="34629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sz="quarter" idx="1"/>
          </p:nvPr>
        </p:nvSpPr>
        <p:spPr/>
        <p:txBody>
          <a:bodyPr/>
          <a:lstStyle/>
          <a:p>
            <a:pPr algn="just"/>
            <a:r>
              <a:rPr lang="ar-SA" dirty="0" smtClean="0"/>
              <a:t>6-</a:t>
            </a:r>
            <a:r>
              <a:rPr lang="ar-SA" dirty="0"/>
              <a:t>	 وتقوم الشركة بتقييم الضمانات المقدمة على النحو التالي:</a:t>
            </a:r>
            <a:endParaRPr lang="en-US" dirty="0"/>
          </a:p>
          <a:p>
            <a:pPr algn="just"/>
            <a:r>
              <a:rPr lang="en-US" dirty="0"/>
              <a:t>o</a:t>
            </a:r>
            <a:r>
              <a:rPr lang="ar-SA" dirty="0"/>
              <a:t>	100% من قيمة خطابات الضمان المصرفية غير المشروطة الصادرة عن البنوك وفروع البنوك الخاضعة لإشراف البنك المركزي .</a:t>
            </a:r>
            <a:endParaRPr lang="en-US" dirty="0"/>
          </a:p>
          <a:p>
            <a:pPr algn="just"/>
            <a:r>
              <a:rPr lang="en-US" dirty="0"/>
              <a:t>o</a:t>
            </a:r>
            <a:r>
              <a:rPr lang="ar-SA" dirty="0"/>
              <a:t>	90% من الودائع المصرفية لدى البنوك وفروع البنوك الخاضعة لإشراف البنك المركزى .</a:t>
            </a:r>
            <a:endParaRPr lang="en-US" dirty="0"/>
          </a:p>
          <a:p>
            <a:pPr algn="just"/>
            <a:r>
              <a:rPr lang="en-US" dirty="0"/>
              <a:t>o</a:t>
            </a:r>
            <a:r>
              <a:rPr lang="ar-SA" dirty="0"/>
              <a:t>	100% من القيمة السوقية للأوراق المالية الأخرى التي تقبلها الشركة ويتوافر فيها الشروط والمعايير التي تضعها البورصة وتعتمدها الهيئة العامة للرقابة المالية.</a:t>
            </a:r>
            <a:endParaRPr lang="en-US" dirty="0"/>
          </a:p>
          <a:p>
            <a:endParaRPr lang="ar-IQ" dirty="0"/>
          </a:p>
        </p:txBody>
      </p:sp>
    </p:spTree>
    <p:extLst>
      <p:ext uri="{BB962C8B-B14F-4D97-AF65-F5344CB8AC3E}">
        <p14:creationId xmlns:p14="http://schemas.microsoft.com/office/powerpoint/2010/main" val="37496432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TotalTime>
  <Words>304</Words>
  <Application>Microsoft Office PowerPoint</Application>
  <PresentationFormat>On-screen Show (4:3)</PresentationFormat>
  <Paragraphs>22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محاضرات مادة ادارة المخاطر المالية</vt:lpstr>
      <vt:lpstr>الشراء بالهامش</vt:lpstr>
      <vt:lpstr>PowerPoint Presentation</vt:lpstr>
      <vt:lpstr>اجراءات الشراء بالهامش</vt:lpstr>
      <vt:lpstr>PowerPoint Presentation</vt:lpstr>
      <vt:lpstr>PowerPoint Presentation</vt:lpstr>
      <vt:lpstr>PowerPoint Presentation</vt:lpstr>
      <vt:lpstr>PowerPoint Presentation</vt:lpstr>
      <vt:lpstr>PowerPoint Presentation</vt:lpstr>
      <vt:lpstr>PowerPoint Presentation</vt:lpstr>
      <vt:lpstr>الاوراق المالية التي يجوز شراؤها بالهامش أو قبولها كضمان</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ادارة المخاطر المالية</dc:title>
  <dc:creator>DR.Ahmed Saker 2o1O</dc:creator>
  <cp:lastModifiedBy>DR.Ahmed Saker 2o1O</cp:lastModifiedBy>
  <cp:revision>2</cp:revision>
  <dcterms:created xsi:type="dcterms:W3CDTF">2021-05-24T21:10:28Z</dcterms:created>
  <dcterms:modified xsi:type="dcterms:W3CDTF">2021-05-24T21:19:04Z</dcterms:modified>
</cp:coreProperties>
</file>