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3" r:id="rId6"/>
    <p:sldId id="260" r:id="rId7"/>
    <p:sldId id="261" r:id="rId8"/>
    <p:sldId id="262" r:id="rId9"/>
    <p:sldId id="264" r:id="rId10"/>
    <p:sldId id="265" r:id="rId11"/>
    <p:sldId id="266" r:id="rId12"/>
    <p:sldId id="267" r:id="rId13"/>
    <p:sldId id="268" r:id="rId14"/>
    <p:sldId id="269"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6F2F254-03E0-42F0-B41E-FB9987B568DD}" type="datetimeFigureOut">
              <a:rPr lang="ar-IQ" smtClean="0"/>
              <a:t>14/10/1442</a:t>
            </a:fld>
            <a:endParaRPr lang="ar-IQ"/>
          </a:p>
        </p:txBody>
      </p:sp>
      <p:sp>
        <p:nvSpPr>
          <p:cNvPr id="17" name="Footer Placeholder 16"/>
          <p:cNvSpPr>
            <a:spLocks noGrp="1"/>
          </p:cNvSpPr>
          <p:nvPr>
            <p:ph type="ftr" sz="quarter" idx="11"/>
          </p:nvPr>
        </p:nvSpPr>
        <p:spPr/>
        <p:txBody>
          <a:bodyPr/>
          <a:lstStyle/>
          <a:p>
            <a:endParaRPr lang="ar-IQ"/>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04C41FD-D129-4E59-9F18-2ADD43A04AB7}" type="slidenum">
              <a:rPr lang="ar-IQ" smtClean="0"/>
              <a:t>‹#›</a:t>
            </a:fld>
            <a:endParaRPr lang="ar-IQ"/>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F2F254-03E0-42F0-B41E-FB9987B568DD}" type="datetimeFigureOut">
              <a:rPr lang="ar-IQ" smtClean="0"/>
              <a:t>14/10/1442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04C41FD-D129-4E59-9F18-2ADD43A04AB7}"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04C41FD-D129-4E59-9F18-2ADD43A04AB7}" type="slidenum">
              <a:rPr lang="ar-IQ" smtClean="0"/>
              <a:t>‹#›</a:t>
            </a:fld>
            <a:endParaRPr lang="ar-IQ"/>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F2F254-03E0-42F0-B41E-FB9987B568DD}" type="datetimeFigureOut">
              <a:rPr lang="ar-IQ" smtClean="0"/>
              <a:t>14/10/1442</a:t>
            </a:fld>
            <a:endParaRPr lang="ar-IQ"/>
          </a:p>
        </p:txBody>
      </p:sp>
      <p:sp>
        <p:nvSpPr>
          <p:cNvPr id="5" name="Footer Placeholder 4"/>
          <p:cNvSpPr>
            <a:spLocks noGrp="1"/>
          </p:cNvSpPr>
          <p:nvPr>
            <p:ph type="ftr" sz="quarter" idx="11"/>
          </p:nvPr>
        </p:nvSpPr>
        <p:spPr/>
        <p:txBody>
          <a:bodyPr/>
          <a:lstStyle/>
          <a:p>
            <a:endParaRPr lang="ar-IQ"/>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6F2F254-03E0-42F0-B41E-FB9987B568DD}" type="datetimeFigureOut">
              <a:rPr lang="ar-IQ" smtClean="0"/>
              <a:t>14/10/1442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a:xfrm>
            <a:off x="4361688" y="1026372"/>
            <a:ext cx="457200" cy="441325"/>
          </a:xfrm>
        </p:spPr>
        <p:txBody>
          <a:bodyPr/>
          <a:lstStyle/>
          <a:p>
            <a:fld id="{004C41FD-D129-4E59-9F18-2ADD43A04AB7}" type="slidenum">
              <a:rPr lang="ar-IQ" smtClean="0"/>
              <a:t>‹#›</a:t>
            </a:fld>
            <a:endParaRPr lang="ar-IQ"/>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ar-IQ"/>
          </a:p>
        </p:txBody>
      </p:sp>
      <p:sp>
        <p:nvSpPr>
          <p:cNvPr id="4" name="Date Placeholder 3"/>
          <p:cNvSpPr>
            <a:spLocks noGrp="1"/>
          </p:cNvSpPr>
          <p:nvPr>
            <p:ph type="dt" sz="half" idx="10"/>
          </p:nvPr>
        </p:nvSpPr>
        <p:spPr/>
        <p:txBody>
          <a:bodyPr/>
          <a:lstStyle/>
          <a:p>
            <a:fld id="{D6F2F254-03E0-42F0-B41E-FB9987B568DD}" type="datetimeFigureOut">
              <a:rPr lang="ar-IQ" smtClean="0"/>
              <a:t>14/10/1442</a:t>
            </a:fld>
            <a:endParaRPr lang="ar-IQ"/>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04C41FD-D129-4E59-9F18-2ADD43A04AB7}" type="slidenum">
              <a:rPr lang="ar-IQ" smtClean="0"/>
              <a:t>‹#›</a:t>
            </a:fld>
            <a:endParaRPr lang="ar-IQ"/>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6F2F254-03E0-42F0-B41E-FB9987B568DD}" type="datetimeFigureOut">
              <a:rPr lang="ar-IQ" smtClean="0"/>
              <a:t>14/10/1442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04C41FD-D129-4E59-9F18-2ADD43A04AB7}" type="slidenum">
              <a:rPr lang="ar-IQ" smtClean="0"/>
              <a:t>‹#›</a:t>
            </a:fld>
            <a:endParaRPr lang="ar-IQ"/>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6F2F254-03E0-42F0-B41E-FB9987B568DD}" type="datetimeFigureOut">
              <a:rPr lang="ar-IQ" smtClean="0"/>
              <a:t>14/10/1442</a:t>
            </a:fld>
            <a:endParaRPr lang="ar-IQ"/>
          </a:p>
        </p:txBody>
      </p:sp>
      <p:sp>
        <p:nvSpPr>
          <p:cNvPr id="8" name="Footer Placeholder 7"/>
          <p:cNvSpPr>
            <a:spLocks noGrp="1"/>
          </p:cNvSpPr>
          <p:nvPr>
            <p:ph type="ftr" sz="quarter" idx="11"/>
          </p:nvPr>
        </p:nvSpPr>
        <p:spPr>
          <a:xfrm>
            <a:off x="304800" y="6409944"/>
            <a:ext cx="3581400" cy="365760"/>
          </a:xfrm>
        </p:spPr>
        <p:txBody>
          <a:bodyPr/>
          <a:lstStyle/>
          <a:p>
            <a:endParaRPr lang="ar-IQ"/>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04C41FD-D129-4E59-9F18-2ADD43A04AB7}" type="slidenum">
              <a:rPr lang="ar-IQ" smtClean="0"/>
              <a:t>‹#›</a:t>
            </a:fld>
            <a:endParaRPr lang="ar-IQ"/>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6F2F254-03E0-42F0-B41E-FB9987B568DD}" type="datetimeFigureOut">
              <a:rPr lang="ar-IQ" smtClean="0"/>
              <a:t>14/10/1442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a:xfrm>
            <a:off x="4343400" y="1036020"/>
            <a:ext cx="457200" cy="441325"/>
          </a:xfrm>
        </p:spPr>
        <p:txBody>
          <a:bodyPr/>
          <a:lstStyle/>
          <a:p>
            <a:fld id="{004C41FD-D129-4E59-9F18-2ADD43A04AB7}"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6F2F254-03E0-42F0-B41E-FB9987B568DD}" type="datetimeFigureOut">
              <a:rPr lang="ar-IQ" smtClean="0"/>
              <a:t>14/10/1442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04C41FD-D129-4E59-9F18-2ADD43A04AB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04C41FD-D129-4E59-9F18-2ADD43A04AB7}" type="slidenum">
              <a:rPr lang="ar-IQ" smtClean="0"/>
              <a:t>‹#›</a:t>
            </a:fld>
            <a:endParaRPr lang="ar-IQ"/>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6F2F254-03E0-42F0-B41E-FB9987B568DD}" type="datetimeFigureOut">
              <a:rPr lang="ar-IQ" smtClean="0"/>
              <a:t>14/10/1442</a:t>
            </a:fld>
            <a:endParaRPr lang="ar-IQ"/>
          </a:p>
        </p:txBody>
      </p:sp>
      <p:sp>
        <p:nvSpPr>
          <p:cNvPr id="6" name="Footer Placeholder 5"/>
          <p:cNvSpPr>
            <a:spLocks noGrp="1"/>
          </p:cNvSpPr>
          <p:nvPr>
            <p:ph type="ftr" sz="quarter" idx="11"/>
          </p:nvPr>
        </p:nvSpPr>
        <p:spPr>
          <a:xfrm>
            <a:off x="301752" y="6410848"/>
            <a:ext cx="3383280" cy="365760"/>
          </a:xfrm>
        </p:spPr>
        <p:txBody>
          <a:bodyPr/>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04C41FD-D129-4E59-9F18-2ADD43A04AB7}" type="slidenum">
              <a:rPr lang="ar-IQ" smtClean="0"/>
              <a:t>‹#›</a:t>
            </a:fld>
            <a:endParaRPr lang="ar-IQ"/>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6F2F254-03E0-42F0-B41E-FB9987B568DD}" type="datetimeFigureOut">
              <a:rPr lang="ar-IQ" smtClean="0"/>
              <a:t>14/10/1442</a:t>
            </a:fld>
            <a:endParaRPr lang="ar-IQ"/>
          </a:p>
        </p:txBody>
      </p:sp>
      <p:sp>
        <p:nvSpPr>
          <p:cNvPr id="6" name="Footer Placeholder 5"/>
          <p:cNvSpPr>
            <a:spLocks noGrp="1"/>
          </p:cNvSpPr>
          <p:nvPr>
            <p:ph type="ftr" sz="quarter" idx="11"/>
          </p:nvPr>
        </p:nvSpPr>
        <p:spPr>
          <a:xfrm>
            <a:off x="301752" y="6410848"/>
            <a:ext cx="3584448" cy="365760"/>
          </a:xfrm>
        </p:spPr>
        <p:txBody>
          <a:bodyPr/>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6F2F254-03E0-42F0-B41E-FB9987B568DD}" type="datetimeFigureOut">
              <a:rPr lang="ar-IQ" smtClean="0"/>
              <a:t>14/10/1442</a:t>
            </a:fld>
            <a:endParaRPr lang="ar-IQ"/>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IQ"/>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04C41FD-D129-4E59-9F18-2ADD43A04AB7}" type="slidenum">
              <a:rPr lang="ar-IQ" smtClean="0"/>
              <a:t>‹#›</a:t>
            </a:fld>
            <a:endParaRPr lang="ar-IQ"/>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ar-SA" dirty="0" smtClean="0"/>
              <a:t>المحاضرة التاسعة</a:t>
            </a:r>
            <a:endParaRPr lang="ar-IQ" dirty="0"/>
          </a:p>
        </p:txBody>
      </p:sp>
      <p:sp>
        <p:nvSpPr>
          <p:cNvPr id="2" name="Title 1"/>
          <p:cNvSpPr>
            <a:spLocks noGrp="1"/>
          </p:cNvSpPr>
          <p:nvPr>
            <p:ph type="ctrTitle"/>
          </p:nvPr>
        </p:nvSpPr>
        <p:spPr/>
        <p:txBody>
          <a:bodyPr/>
          <a:lstStyle/>
          <a:p>
            <a:r>
              <a:rPr lang="ar-SA" dirty="0" smtClean="0"/>
              <a:t>محاضرات مادة ادارة المخاطر المالية </a:t>
            </a:r>
            <a:endParaRPr lang="ar-IQ" dirty="0"/>
          </a:p>
        </p:txBody>
      </p:sp>
    </p:spTree>
    <p:extLst>
      <p:ext uri="{BB962C8B-B14F-4D97-AF65-F5344CB8AC3E}">
        <p14:creationId xmlns:p14="http://schemas.microsoft.com/office/powerpoint/2010/main" val="295111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normAutofit lnSpcReduction="10000"/>
          </a:bodyPr>
          <a:lstStyle/>
          <a:p>
            <a:pPr algn="just"/>
            <a:r>
              <a:rPr lang="ar-SA" dirty="0"/>
              <a:t>وفي حالة الشراء النقدي إذا انخفضت قيمة الأوراق المالية المشتراة في البورصة -لأي سبب كان- وليكن بنسبة 10% لتصبح 90 ألف دينار ؛ فمعنى ذلك أنك خسرت 10 آلاف دينار بنسبة 10% من قيمة استثماراتك (100 ألف دينار).</a:t>
            </a:r>
            <a:endParaRPr lang="en-US" dirty="0"/>
          </a:p>
          <a:p>
            <a:pPr algn="just"/>
            <a:r>
              <a:rPr lang="ar-SA" dirty="0"/>
              <a:t>     أما في حالة الشراء بالهامش إذا انخفضت قيمة الأوراق المالية المشتراة بنسبة 10% (10% من 200 ألف دينار) لتصبح 180 ألف دينار ، وحيث أنك مازلت مديناً للشركة بمبلغ 100 ألف دينار فإن قيمة استثماراتك ستصبح 80 ألف دينار فقط، وتكون الخسارة في هذه الحالة 20 ألف دينار بنسبة 20% من قيمة استثماراتك (100 ألف دينار). أي أن الشراء بالهامش في هذه الحالة سيؤدي إلى تحقيق خسارة بنسبة 20% وليس 10% كما في الشراء النقدي.</a:t>
            </a:r>
            <a:endParaRPr lang="ar-IQ" dirty="0"/>
          </a:p>
          <a:p>
            <a:endParaRPr lang="ar-SA" dirty="0" smtClean="0"/>
          </a:p>
          <a:p>
            <a:endParaRPr lang="ar-SA" dirty="0"/>
          </a:p>
          <a:p>
            <a:endParaRPr lang="ar-SA" dirty="0" smtClean="0"/>
          </a:p>
          <a:p>
            <a:endParaRPr lang="ar-SA" dirty="0"/>
          </a:p>
          <a:p>
            <a:endParaRPr lang="ar-IQ" dirty="0"/>
          </a:p>
        </p:txBody>
      </p:sp>
    </p:spTree>
    <p:extLst>
      <p:ext uri="{BB962C8B-B14F-4D97-AF65-F5344CB8AC3E}">
        <p14:creationId xmlns:p14="http://schemas.microsoft.com/office/powerpoint/2010/main" val="855085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just"/>
            <a:r>
              <a:rPr lang="ar-SA" dirty="0"/>
              <a:t>2- البيع الاضطراري للأوراق المالية :</a:t>
            </a:r>
            <a:endParaRPr lang="en-US" dirty="0"/>
          </a:p>
          <a:p>
            <a:pPr algn="just"/>
            <a:r>
              <a:rPr lang="ar-SA" dirty="0"/>
              <a:t>    كما أشرنا أعلاه فإنه عند زيادة نسبة مديونيته للشركة عن 60% من القيمة السوقية للأوراق المالية المشتراة بالهامش (85٪ بالنسبة للسندات الحكومية) عليه أن يقوم بالسداد النقدي أو تقديم ضمانات إضافية، فإذا لم يقم بالسداد أو تقديم الضمانات اللازمة خلال يومين من إخطاره بذلك يكون للشركة الحق في بيع أوراقه المالية، ويكمن الخطر هنا في أنه قد يتم البيع في ظروف سوق غير جيدة وبأسعار منخفضة يترتب عليها خسارة محققة لاستثماراته، فضلاً عن ضياع مكاسب كان من الممكن تحقيقها إذا ما تم البيع في وقت لاحق وظروف أفضل.</a:t>
            </a:r>
            <a:endParaRPr lang="en-US" dirty="0"/>
          </a:p>
          <a:p>
            <a:endParaRPr lang="ar-IQ" dirty="0"/>
          </a:p>
        </p:txBody>
      </p:sp>
    </p:spTree>
    <p:extLst>
      <p:ext uri="{BB962C8B-B14F-4D97-AF65-F5344CB8AC3E}">
        <p14:creationId xmlns:p14="http://schemas.microsoft.com/office/powerpoint/2010/main" val="1949226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just"/>
            <a:r>
              <a:rPr lang="ar-SA" dirty="0"/>
              <a:t>3- بيع الأوراق المالية قبل انتهاء مدة الإخطار :</a:t>
            </a:r>
            <a:endParaRPr lang="en-US" dirty="0"/>
          </a:p>
          <a:p>
            <a:pPr algn="just"/>
            <a:r>
              <a:rPr lang="ar-SA" dirty="0"/>
              <a:t>    إذا انخفضت القيمة السوقية لأوراقه المالية المشتراة بالهامش وزادت - نتيجة لذلك - نسبة مديونيته للشركة على 60% من قيمة هذه الأوراق المالية (85٪ بالنسبة للسندات الحكومية) وقامت الشركة بإخطاره على النحو الموضح في (2) أعلاه، ثم حدث انخفاض آخر في قيمة الأوراق المالية ترتب عليه زيادة نسبة المديونية إلى 70% فإن للشركة الحق في بيع أوراقه المالية دون الانتظار لانقضاء مدة الإخطار (يومين)، الأمر الذي قد لا يتمكن معه من الحفاظ على استثماراته حتى وإن كان بصدد تدبير الضمانات الإضافية أو السداد النقدي المطلوب.</a:t>
            </a:r>
            <a:endParaRPr lang="en-US" dirty="0"/>
          </a:p>
          <a:p>
            <a:endParaRPr lang="ar-IQ" dirty="0"/>
          </a:p>
        </p:txBody>
      </p:sp>
    </p:spTree>
    <p:extLst>
      <p:ext uri="{BB962C8B-B14F-4D97-AF65-F5344CB8AC3E}">
        <p14:creationId xmlns:p14="http://schemas.microsoft.com/office/powerpoint/2010/main" val="2956820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just"/>
            <a:r>
              <a:rPr lang="ar-SA" dirty="0" smtClean="0"/>
              <a:t>4- </a:t>
            </a:r>
            <a:r>
              <a:rPr lang="ar-SA" dirty="0"/>
              <a:t>عدم وجود فترة سماح للتأخير :</a:t>
            </a:r>
            <a:endParaRPr lang="en-US" dirty="0"/>
          </a:p>
          <a:p>
            <a:pPr algn="just"/>
            <a:r>
              <a:rPr lang="ar-SA" dirty="0"/>
              <a:t>     إذا أخطرت الشركة المستثمر بضرورة تقديم ضمانات إضافية أو السداد النقدي لخفض نسبة مديونيته فسيكون أمامه يومين فقط لتنفيذ ذلك، ولا يكون له الحق في طلب أي مهلة إضافية أو أن تمنع الشركة من بيع الأوراق المالية بعد انتهاء المدة المحددة حتى وإن كان يتوقع زيادة أسعار هذه الأوراق المالية خلال فترة قصيرة.</a:t>
            </a:r>
            <a:endParaRPr lang="en-US" dirty="0"/>
          </a:p>
          <a:p>
            <a:pPr algn="just"/>
            <a:endParaRPr lang="ar-IQ" dirty="0"/>
          </a:p>
          <a:p>
            <a:endParaRPr lang="ar-IQ" dirty="0"/>
          </a:p>
        </p:txBody>
      </p:sp>
    </p:spTree>
    <p:extLst>
      <p:ext uri="{BB962C8B-B14F-4D97-AF65-F5344CB8AC3E}">
        <p14:creationId xmlns:p14="http://schemas.microsoft.com/office/powerpoint/2010/main" val="638913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just"/>
            <a:r>
              <a:rPr lang="ar-SA" dirty="0"/>
              <a:t>5- عدم اختيار الأوراق المالية التي يتم بيعها :</a:t>
            </a:r>
            <a:endParaRPr lang="en-US" dirty="0"/>
          </a:p>
          <a:p>
            <a:pPr algn="just"/>
            <a:r>
              <a:rPr lang="ar-SA" dirty="0"/>
              <a:t>    إذا اشترى المستثمر بالهامش أكثر من ورقة مالية واحدة أو قدم للشركة أكثر من ورقة مالية كضمان، ولم تقم بالسداد أو تقديم الضمانات الإضافية المطلوبة عند إخطاره بذلك ، فستقوم الشركة ببيع بعض من أوراقه المالية لاستيفاء المبالغ المطلوبة منه ، وعند البيع تختار الشركة أي من أوراقه المالية للبيع دون أن يكون له الحق في الاعتراض على ما يتم اختياره للبيع من أوراقه المالية أو أن يطلب الإبقاء على أوراق بعينها وبيع الأوراق الأخرى، حتى وإن كان يرى مصلحة خاصة.</a:t>
            </a:r>
            <a:endParaRPr lang="en-US"/>
          </a:p>
          <a:p>
            <a:endParaRPr lang="ar-IQ"/>
          </a:p>
        </p:txBody>
      </p:sp>
    </p:spTree>
    <p:extLst>
      <p:ext uri="{BB962C8B-B14F-4D97-AF65-F5344CB8AC3E}">
        <p14:creationId xmlns:p14="http://schemas.microsoft.com/office/powerpoint/2010/main" val="2700345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التزامات المستثمر</a:t>
            </a:r>
            <a:endParaRPr lang="ar-IQ" dirty="0"/>
          </a:p>
        </p:txBody>
      </p:sp>
      <p:sp>
        <p:nvSpPr>
          <p:cNvPr id="3" name="Content Placeholder 2"/>
          <p:cNvSpPr>
            <a:spLocks noGrp="1"/>
          </p:cNvSpPr>
          <p:nvPr>
            <p:ph sz="quarter" idx="1"/>
          </p:nvPr>
        </p:nvSpPr>
        <p:spPr/>
        <p:txBody>
          <a:bodyPr/>
          <a:lstStyle/>
          <a:p>
            <a:pPr algn="just"/>
            <a:r>
              <a:rPr lang="ar-SA" dirty="0"/>
              <a:t>1- تقديم المعلومات التي تطلبها الشركة قبل التعاقد وتحديثها دورياً، والموافقة للشركة على الإطلاع على حسابات الأوراق المالية للمستثمر لدي أي جهة للوقوف على ملاءته المالية ومدى وفاءه بالتزاماته المالية.</a:t>
            </a:r>
            <a:endParaRPr lang="en-US" dirty="0"/>
          </a:p>
          <a:p>
            <a:pPr algn="just"/>
            <a:r>
              <a:rPr lang="ar-SA" dirty="0"/>
              <a:t>	 2- سداد جزء من ثمن الشراء نقداً مقدماً لا يقل عن 50% من ثمن الأوراق المالية المطلوب شراءها ، 20٪ بالنسبة للسندات الحكومية، أو تفويض الشركة في خصم القيمة من الحساب النقدي للمستثمر طرف الشركة بشرط كفاية رصيد هذا الحساب، أو تقديم ضمانات بذات القيمة.</a:t>
            </a:r>
            <a:endParaRPr lang="en-US" dirty="0"/>
          </a:p>
          <a:p>
            <a:pPr algn="just"/>
            <a:r>
              <a:rPr lang="ar-SA" dirty="0"/>
              <a:t>	3- تفويض الشركة في إدارة حسابات الأوراق المالية المشتراة بالهامش والأوراق المالية الأخرى التي يقدمها المستثمر كضمان.</a:t>
            </a:r>
            <a:endParaRPr lang="en-US" dirty="0"/>
          </a:p>
          <a:p>
            <a:endParaRPr lang="ar-IQ" dirty="0"/>
          </a:p>
        </p:txBody>
      </p:sp>
    </p:spTree>
    <p:extLst>
      <p:ext uri="{BB962C8B-B14F-4D97-AF65-F5344CB8AC3E}">
        <p14:creationId xmlns:p14="http://schemas.microsoft.com/office/powerpoint/2010/main" val="221216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just"/>
            <a:r>
              <a:rPr lang="ar-SA" dirty="0"/>
              <a:t>4- تقديم الضمانات الإضافية التي تطلبها الشركة إذا زادت مديونية المستثمر عن 60% من القيمة السوقية للأوراق المالية المشتراة بالهامش (58٪ بالنسبة للسندات الحكومية).</a:t>
            </a:r>
            <a:endParaRPr lang="en-US" dirty="0"/>
          </a:p>
          <a:p>
            <a:pPr algn="just"/>
            <a:r>
              <a:rPr lang="ar-SA" dirty="0"/>
              <a:t>	5- عدم التصرف في الأوراق المالية المشتراة بالهامش أو المقدمة كضمان بدون موافقة الشركة قبل سداد باقي الثمن ومستحقات الشركة.</a:t>
            </a:r>
            <a:endParaRPr lang="en-US" dirty="0"/>
          </a:p>
          <a:p>
            <a:pPr algn="just"/>
            <a:r>
              <a:rPr lang="ar-SA" dirty="0"/>
              <a:t>	 6- سداد المصروفات والعمولات ومقابل تكلفة التمويل المستحقة للشركة.</a:t>
            </a:r>
            <a:endParaRPr lang="en-US" dirty="0"/>
          </a:p>
          <a:p>
            <a:pPr algn="just"/>
            <a:endParaRPr lang="ar-IQ" dirty="0"/>
          </a:p>
        </p:txBody>
      </p:sp>
    </p:spTree>
    <p:extLst>
      <p:ext uri="{BB962C8B-B14F-4D97-AF65-F5344CB8AC3E}">
        <p14:creationId xmlns:p14="http://schemas.microsoft.com/office/powerpoint/2010/main" val="1850289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حقوق المستثمر</a:t>
            </a:r>
            <a:endParaRPr lang="ar-IQ" dirty="0"/>
          </a:p>
        </p:txBody>
      </p:sp>
      <p:sp>
        <p:nvSpPr>
          <p:cNvPr id="3" name="Content Placeholder 2"/>
          <p:cNvSpPr>
            <a:spLocks noGrp="1"/>
          </p:cNvSpPr>
          <p:nvPr>
            <p:ph sz="quarter" idx="1"/>
          </p:nvPr>
        </p:nvSpPr>
        <p:spPr/>
        <p:txBody>
          <a:bodyPr/>
          <a:lstStyle/>
          <a:p>
            <a:pPr algn="just"/>
            <a:r>
              <a:rPr lang="ar-SA" dirty="0"/>
              <a:t>1- التمتع بكافة الحقوق التي ترتبها الأوراق المالية المشتراة بالهامش بما في ذلك كوبونات توزيعات الأرباح أو الفوائد وتوزيعات الأسهم المجانية وحضور الجمعيات العامة للمساهمين.</a:t>
            </a:r>
            <a:endParaRPr lang="en-US" dirty="0"/>
          </a:p>
          <a:p>
            <a:pPr algn="just"/>
            <a:r>
              <a:rPr lang="ar-SA" dirty="0"/>
              <a:t>	 2- تعجيل سداد باقي ثمن الأوراق المالية المشتراة بالهامش لتخفيض تكلفة التمويل.</a:t>
            </a:r>
            <a:endParaRPr lang="en-US" dirty="0"/>
          </a:p>
          <a:p>
            <a:pPr algn="just"/>
            <a:r>
              <a:rPr lang="ar-SA" dirty="0"/>
              <a:t>	 3- استرداد الضمانات الزائدة إذا انخفضت نسبة المديونية عن المتفق عليه مع الشركة، أو استخدامها كضمان لعمليات جديدة للشراء بالهامش.</a:t>
            </a:r>
            <a:endParaRPr lang="en-US" dirty="0"/>
          </a:p>
          <a:p>
            <a:pPr algn="just"/>
            <a:r>
              <a:rPr lang="ar-SA" dirty="0"/>
              <a:t>	 4- استبدال أوراق مالية أخرى تقبلها الشركة وتتوافر فيها الشروط والمعايير الواجبة بالأوراق المالية المقدمة كضمان.</a:t>
            </a:r>
            <a:endParaRPr lang="en-US" dirty="0"/>
          </a:p>
          <a:p>
            <a:pPr algn="just"/>
            <a:r>
              <a:rPr lang="ar-SA" dirty="0"/>
              <a:t> </a:t>
            </a:r>
            <a:endParaRPr lang="en-US" dirty="0"/>
          </a:p>
          <a:p>
            <a:endParaRPr lang="ar-IQ" dirty="0"/>
          </a:p>
        </p:txBody>
      </p:sp>
    </p:spTree>
    <p:extLst>
      <p:ext uri="{BB962C8B-B14F-4D97-AF65-F5344CB8AC3E}">
        <p14:creationId xmlns:p14="http://schemas.microsoft.com/office/powerpoint/2010/main" val="1252495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التزامات شركة السمسرة</a:t>
            </a:r>
            <a:endParaRPr lang="ar-IQ" dirty="0"/>
          </a:p>
        </p:txBody>
      </p:sp>
      <p:sp>
        <p:nvSpPr>
          <p:cNvPr id="3" name="Content Placeholder 2"/>
          <p:cNvSpPr>
            <a:spLocks noGrp="1"/>
          </p:cNvSpPr>
          <p:nvPr>
            <p:ph sz="quarter" idx="1"/>
          </p:nvPr>
        </p:nvSpPr>
        <p:spPr/>
        <p:txBody>
          <a:bodyPr/>
          <a:lstStyle/>
          <a:p>
            <a:pPr algn="just"/>
            <a:r>
              <a:rPr lang="ar-SA" dirty="0"/>
              <a:t>1- الحصول على موافقة الهيئة العامة للرقابة المالية على مزاولة نشاط الشراء بالهامش.</a:t>
            </a:r>
            <a:endParaRPr lang="en-US" dirty="0"/>
          </a:p>
          <a:p>
            <a:pPr algn="just"/>
            <a:r>
              <a:rPr lang="ar-SA" dirty="0"/>
              <a:t>	 2- التحقق من قدرة المستثمر على الوفاء بإلتزاماته ومصادر تمويله.</a:t>
            </a:r>
            <a:endParaRPr lang="en-US" dirty="0"/>
          </a:p>
          <a:p>
            <a:pPr algn="just"/>
            <a:r>
              <a:rPr lang="ar-SA" dirty="0"/>
              <a:t>	 3- تسليم المستثمر بيان بمفهوم وإجراءات ومزايا ومخاطر الشراء بالهامش عند التعاقد لأول مرة ثم مرة واحدة على الأقل سنويا.</a:t>
            </a:r>
            <a:endParaRPr lang="en-US" dirty="0"/>
          </a:p>
          <a:p>
            <a:pPr algn="just"/>
            <a:r>
              <a:rPr lang="ar-SA" dirty="0"/>
              <a:t>	 4- تقديم تقارير دورية إلى الهيئة والبورصة يومياً بتقرير منفصل عن عمليات التداول التى تتم عن طريق الشراء بالهامش.</a:t>
            </a:r>
            <a:endParaRPr lang="en-US" dirty="0"/>
          </a:p>
          <a:p>
            <a:endParaRPr lang="ar-IQ" dirty="0"/>
          </a:p>
        </p:txBody>
      </p:sp>
    </p:spTree>
    <p:extLst>
      <p:ext uri="{BB962C8B-B14F-4D97-AF65-F5344CB8AC3E}">
        <p14:creationId xmlns:p14="http://schemas.microsoft.com/office/powerpoint/2010/main" val="2014020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just"/>
            <a:r>
              <a:rPr lang="ar-SA" dirty="0"/>
              <a:t>5- إبلاغ شركة الإيداع و القيد المركزى بأية عملية شراء بالهامش فى ذات يوم تنفيذ العملية.</a:t>
            </a:r>
            <a:endParaRPr lang="en-US" dirty="0"/>
          </a:p>
          <a:p>
            <a:pPr algn="just"/>
            <a:r>
              <a:rPr lang="ar-SA" dirty="0"/>
              <a:t>	6- تمكين الهيئة والبورصة من الإطلاع والحصول على جميع البيانات والمستندات المتعلقة بأوامر الشراء بالهامش.</a:t>
            </a:r>
            <a:endParaRPr lang="en-US" dirty="0"/>
          </a:p>
          <a:p>
            <a:pPr algn="just"/>
            <a:r>
              <a:rPr lang="ar-SA" dirty="0"/>
              <a:t>	 7- بذل العناية والحرص في إدارة حسابات الأوراق المالية للمستثمر بيعاً وشراءً.</a:t>
            </a:r>
            <a:endParaRPr lang="en-US" dirty="0"/>
          </a:p>
          <a:p>
            <a:pPr algn="just"/>
            <a:r>
              <a:rPr lang="ar-SA" dirty="0"/>
              <a:t>	 8- إمساك دفاتر وحسابات مستقلة لعمليات الشراء بالهامش. </a:t>
            </a:r>
            <a:endParaRPr lang="en-US" dirty="0"/>
          </a:p>
          <a:p>
            <a:pPr algn="just"/>
            <a:r>
              <a:rPr lang="ar-SA" dirty="0"/>
              <a:t> </a:t>
            </a:r>
            <a:endParaRPr lang="en-US" dirty="0"/>
          </a:p>
          <a:p>
            <a:endParaRPr lang="ar-IQ" dirty="0"/>
          </a:p>
        </p:txBody>
      </p:sp>
    </p:spTree>
    <p:extLst>
      <p:ext uri="{BB962C8B-B14F-4D97-AF65-F5344CB8AC3E}">
        <p14:creationId xmlns:p14="http://schemas.microsoft.com/office/powerpoint/2010/main" val="2773150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حقوق شركة السمسرة</a:t>
            </a:r>
            <a:endParaRPr lang="ar-IQ" dirty="0"/>
          </a:p>
        </p:txBody>
      </p:sp>
      <p:sp>
        <p:nvSpPr>
          <p:cNvPr id="3" name="Content Placeholder 2"/>
          <p:cNvSpPr>
            <a:spLocks noGrp="1"/>
          </p:cNvSpPr>
          <p:nvPr>
            <p:ph sz="quarter" idx="1"/>
          </p:nvPr>
        </p:nvSpPr>
        <p:spPr/>
        <p:txBody>
          <a:bodyPr/>
          <a:lstStyle/>
          <a:p>
            <a:pPr algn="just"/>
            <a:r>
              <a:rPr lang="ar-SA" dirty="0"/>
              <a:t>1- تحديد نسبة مقدم الثمن التي تطلبها الشركة من المستثمر (50% أو أكثر) طبقاً لتقييمه لكل مستثمر على حدة.</a:t>
            </a:r>
            <a:endParaRPr lang="en-US" dirty="0"/>
          </a:p>
          <a:p>
            <a:pPr algn="just"/>
            <a:r>
              <a:rPr lang="ar-SA" dirty="0"/>
              <a:t>	2- تحميل حساب المستثمر بالمصروفات والعمولات ومقابل تكلفة التمويل لعمليات الشراء بالهامش.</a:t>
            </a:r>
            <a:endParaRPr lang="en-US" dirty="0"/>
          </a:p>
          <a:p>
            <a:pPr algn="just"/>
            <a:r>
              <a:rPr lang="ar-SA" dirty="0"/>
              <a:t>	3- بيع الأوراق المالية وتصفية الضمانات المقدمة من المستثمر في حالة عدم الوفاء بإلتزاماته.</a:t>
            </a:r>
            <a:endParaRPr lang="en-US" dirty="0"/>
          </a:p>
          <a:p>
            <a:endParaRPr lang="ar-IQ" dirty="0"/>
          </a:p>
        </p:txBody>
      </p:sp>
    </p:spTree>
    <p:extLst>
      <p:ext uri="{BB962C8B-B14F-4D97-AF65-F5344CB8AC3E}">
        <p14:creationId xmlns:p14="http://schemas.microsoft.com/office/powerpoint/2010/main" val="1716251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مزايا الشراء بالهامش</a:t>
            </a:r>
            <a:endParaRPr lang="ar-IQ" dirty="0"/>
          </a:p>
        </p:txBody>
      </p:sp>
      <p:sp>
        <p:nvSpPr>
          <p:cNvPr id="3" name="Content Placeholder 2"/>
          <p:cNvSpPr>
            <a:spLocks noGrp="1"/>
          </p:cNvSpPr>
          <p:nvPr>
            <p:ph sz="quarter" idx="1"/>
          </p:nvPr>
        </p:nvSpPr>
        <p:spPr/>
        <p:txBody>
          <a:bodyPr/>
          <a:lstStyle/>
          <a:p>
            <a:pPr algn="just"/>
            <a:r>
              <a:rPr lang="ar-SA" dirty="0"/>
              <a:t>الهدف الأساسي للشراء بالهامش بالنسبة للمستثمر هو مضاعفة قيمة الاستثمارات وبالتالي زيادة قيمة العائد من الاستثمار، فإذا كنت تمتلك مبلغاً من المال وليكن 100 ألف دينار تريد استثماره في شراء أوراق مالية (شراء نقدي)، وتم بيع الأوراق المالية لاحقاً بمبلغ 110 ألف دينار فإنه يتحقق عائد من الاستثمار قدره 10 آلاف دينار بنسبة 10%.</a:t>
            </a:r>
            <a:endParaRPr lang="en-US" dirty="0"/>
          </a:p>
          <a:p>
            <a:pPr algn="just"/>
            <a:r>
              <a:rPr lang="ar-SA" dirty="0"/>
              <a:t>ويمكن عند التعامل بالهامش شراء أوراق مالية بمبلغ 200 ألف دينار عن طريق سداد 100 ألف دينار مقدما بنسبة 50% من الثمن، ويمكن بيع هذه الأوراق لاحقاً بمبلغ 220 ألف دينار وسداد باقي الثمن للشركة بمبلغ 100 ألف دينار ، ويتبقي للمستثمر مبلغ 120 ألف دينار، ويكون العائد على الاستثمار20 ألف دينار بنسبة 20% بدلاً من 10% في حالة الشراء النقدي.</a:t>
            </a:r>
            <a:endParaRPr lang="ar-IQ" dirty="0"/>
          </a:p>
          <a:p>
            <a:endParaRPr lang="ar-IQ" dirty="0"/>
          </a:p>
        </p:txBody>
      </p:sp>
    </p:spTree>
    <p:extLst>
      <p:ext uri="{BB962C8B-B14F-4D97-AF65-F5344CB8AC3E}">
        <p14:creationId xmlns:p14="http://schemas.microsoft.com/office/powerpoint/2010/main" val="3649840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مخاطر الشراء بالهامش</a:t>
            </a:r>
            <a:endParaRPr lang="ar-IQ" dirty="0"/>
          </a:p>
        </p:txBody>
      </p:sp>
      <p:sp>
        <p:nvSpPr>
          <p:cNvPr id="3" name="Content Placeholder 2"/>
          <p:cNvSpPr>
            <a:spLocks noGrp="1"/>
          </p:cNvSpPr>
          <p:nvPr>
            <p:ph sz="quarter" idx="1"/>
          </p:nvPr>
        </p:nvSpPr>
        <p:spPr/>
        <p:txBody>
          <a:bodyPr/>
          <a:lstStyle/>
          <a:p>
            <a:pPr algn="just"/>
            <a:r>
              <a:rPr lang="ar-SA" dirty="0"/>
              <a:t>كما أن الشراء بالهامش قد يحقق بعض المزايا للمستثمر فإن نظام شراء الأوراق المالية بالهامش يرتبط بالعديد من المخاطر التي يجب على المستثمر دراستها قبل أن يقرر التعامل بهذا النظام، وتشمل المخاطر:</a:t>
            </a:r>
            <a:endParaRPr lang="en-US" dirty="0"/>
          </a:p>
          <a:p>
            <a:pPr algn="just"/>
            <a:r>
              <a:rPr lang="ar-SA" dirty="0"/>
              <a:t>	 1- احتمال مضاعفة الخسارة :</a:t>
            </a:r>
            <a:endParaRPr lang="en-US" dirty="0"/>
          </a:p>
          <a:p>
            <a:pPr algn="just"/>
            <a:r>
              <a:rPr lang="ar-SA" dirty="0"/>
              <a:t>     كما في المثال السابق أعلاه إذا قررت أن تستثمر مبلغاً من المال في شراء الأوراق المالية وليكن 100 ألف دينار ، فيمكنك إما أن تشتري نقداً أوراقاً مالية قيمتها 100 ألف دينار ، أو أن تشتري بالهامش أوراقاً مالية قيمتها 200 ألف دينار حيث ستقوم بسداد 100 ألف دينار كمقدم ثمن.</a:t>
            </a:r>
            <a:endParaRPr lang="en-US" dirty="0"/>
          </a:p>
          <a:p>
            <a:pPr algn="just"/>
            <a:endParaRPr lang="ar-IQ" dirty="0"/>
          </a:p>
          <a:p>
            <a:endParaRPr lang="ar-IQ" dirty="0"/>
          </a:p>
        </p:txBody>
      </p:sp>
    </p:spTree>
    <p:extLst>
      <p:ext uri="{BB962C8B-B14F-4D97-AF65-F5344CB8AC3E}">
        <p14:creationId xmlns:p14="http://schemas.microsoft.com/office/powerpoint/2010/main" val="42168403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TotalTime>
  <Words>818</Words>
  <Application>Microsoft Office PowerPoint</Application>
  <PresentationFormat>On-screen Show (4:3)</PresentationFormat>
  <Paragraphs>49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Civic</vt:lpstr>
      <vt:lpstr>محاضرات مادة ادارة المخاطر المالية </vt:lpstr>
      <vt:lpstr>التزامات المستثمر</vt:lpstr>
      <vt:lpstr>PowerPoint Presentation</vt:lpstr>
      <vt:lpstr>حقوق المستثمر</vt:lpstr>
      <vt:lpstr>التزامات شركة السمسرة</vt:lpstr>
      <vt:lpstr>PowerPoint Presentation</vt:lpstr>
      <vt:lpstr>حقوق شركة السمسرة</vt:lpstr>
      <vt:lpstr>مزايا الشراء بالهامش</vt:lpstr>
      <vt:lpstr>مخاطر الشراء بالهامش</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مادة ادارة المخاطر المالية</dc:title>
  <dc:creator>DR.Ahmed Saker 2o1O</dc:creator>
  <cp:lastModifiedBy>DR.Ahmed Saker 2o1O</cp:lastModifiedBy>
  <cp:revision>2</cp:revision>
  <dcterms:created xsi:type="dcterms:W3CDTF">2021-05-24T21:19:13Z</dcterms:created>
  <dcterms:modified xsi:type="dcterms:W3CDTF">2021-05-24T21:29:52Z</dcterms:modified>
</cp:coreProperties>
</file>