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1" r:id="rId7"/>
    <p:sldId id="269" r:id="rId8"/>
    <p:sldId id="270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672" y="-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4696627-1D2B-4AC1-AB7A-0A2EB1F2BB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94FEA0C-302F-4AE0-A13C-C447ED5CFB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09ADEB3-501F-4AD0-BB75-DFA0456D3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A3C-A979-45BD-A0E7-8D104ACC1651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EC67F88-87D6-45C5-AD89-2FBA54826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A70CBA5-ABC5-4CFB-8F7F-65D7A0A2E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7824-3356-4E2A-B76D-F1D1F381C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37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243F0F-0D4D-4367-BC1A-14056FBEA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5BA8F9B-74B7-4B98-98D0-73BAB5233A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FD239A5-F039-4B63-84B2-F0D450F33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A3C-A979-45BD-A0E7-8D104ACC1651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5F3852F-2315-4F18-A8A9-0F1B01369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825C9FC-A397-44D2-8E3E-70EEF677C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7824-3356-4E2A-B76D-F1D1F381C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97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730F52E-BEDF-41A7-B12E-8ABC00EABA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F75D677-FFE1-4916-993F-3548A3DF9A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4082383-F9B3-450A-9FAE-08F4506F0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A3C-A979-45BD-A0E7-8D104ACC1651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A212A7F-333D-4584-99B4-00616D6A9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4623F32-2940-49E8-9B8C-129C13E3D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7824-3356-4E2A-B76D-F1D1F381C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30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F699358-FCB1-4E57-AFC9-78C7EA8D8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C7A7CDF-0E37-455E-AF57-2A0570A17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758C928-1D1D-48B6-8C8F-9D29C01CA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A3C-A979-45BD-A0E7-8D104ACC1651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6AA48A4-8B6F-48F9-8159-BF6AF63AA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E2468EF-2D2F-4224-A917-670FA07E5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7824-3356-4E2A-B76D-F1D1F381C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08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785770-2A0F-4F63-8742-5D7FCA90C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32DE095-7136-47D4-B7A1-7BB7EFD36A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D281795-CADF-45E0-BB48-9842E4A7D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A3C-A979-45BD-A0E7-8D104ACC1651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67C2D43-DCC4-420F-B95C-0BE60C492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21A869E-8F22-4821-A040-D96BCD47A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7824-3356-4E2A-B76D-F1D1F381C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33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587E0FF-463A-4889-9B0A-1C8E24694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BBE2BDE-881B-404C-B364-F88830EE3E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0C53F22-DA55-46DD-A3FB-CEA8046BC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BFAB71F-628D-40DA-AB72-95F19C52E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A3C-A979-45BD-A0E7-8D104ACC1651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CDE38B0-BEF5-4DFC-B9F8-B0771CED7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FF586BC-DFD4-4E03-9D2D-1F0375030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7824-3356-4E2A-B76D-F1D1F381C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972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448805-4590-403C-B7EB-FAB55DB76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BF89B74-1091-46B7-B35F-1DA5E5111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63DD1D0-78C7-4B91-9D51-2EC9C3ACF2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0BB0D5DF-4314-4D8C-A44E-CA94DBB84F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EA053CB-7FA5-44AB-A42B-68B68E98CC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FF0CD30F-67CA-4503-BE6B-98D4BF550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A3C-A979-45BD-A0E7-8D104ACC1651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51994299-5398-4E3D-A01F-30965585D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38519E1-7AB7-4F2D-801A-3055A45F3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7824-3356-4E2A-B76D-F1D1F381C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91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973F008-7F68-4008-8783-32F04FDAA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2564ADF-6734-47EE-9C67-31A5C4348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A3C-A979-45BD-A0E7-8D104ACC1651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6BDDB06-6C4E-40E6-B1A9-C3C89919D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6659693-1BCD-4DC3-B4F6-CA451904E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7824-3356-4E2A-B76D-F1D1F381C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73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79582625-B34C-4AC7-9443-57E4F4C96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A3C-A979-45BD-A0E7-8D104ACC1651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A0F35DCF-256C-48DE-A83F-9020ED0E7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01F2B55-93A9-4599-A645-C760CBF29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7824-3356-4E2A-B76D-F1D1F381C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65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7D53AB-486D-431B-BD78-5102F3A31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DB77E51-CF1E-46B7-9157-960809B3B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C2D92AF-815B-464F-B2CB-2C21CA5702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4091AB9-5042-4098-B90C-D096AD036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A3C-A979-45BD-A0E7-8D104ACC1651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E80EBF8-3346-48FC-903A-229F1B6D9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DFDCD63-472A-4F2E-BB5C-AD7A5C2F2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7824-3356-4E2A-B76D-F1D1F381C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3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A2DE4A-05BD-4116-9DE6-F08F9E0F0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4B6140B2-AB26-4117-AF37-D7A90A525D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1F08975-591E-4E3A-88AF-03AE7F0F8A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A935419-98C3-43FA-89AF-E517A175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A3C-A979-45BD-A0E7-8D104ACC1651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8303089-5040-4164-8D3E-F31B28BC3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B319B34-82ED-434D-882D-69CA6C4FC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7824-3356-4E2A-B76D-F1D1F381C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196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6A6A59B6-AEE9-4868-9F28-A5D941E51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2690ED4-731A-4E2A-9D01-3DFD3C390C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0DFD5B9-E03A-46E9-9E3E-E05FB37868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F4A3C-A979-45BD-A0E7-8D104ACC1651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AE4A44E-26A2-4105-BA45-BAF6574BF8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078C651-9B07-4831-887F-E1CB26579D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C7824-3356-4E2A-B76D-F1D1F381C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432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3352DF-5BFC-41A8-8CDB-021611E9A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4009"/>
            <a:ext cx="10515600" cy="2256817"/>
          </a:xfrm>
        </p:spPr>
        <p:txBody>
          <a:bodyPr>
            <a:normAutofit/>
          </a:bodyPr>
          <a:lstStyle/>
          <a:p>
            <a:pPr algn="ctr" rtl="1"/>
            <a:r>
              <a:rPr lang="ar-IQ" sz="2800" b="1" dirty="0" smtClean="0">
                <a:solidFill>
                  <a:srgbClr val="FF0000"/>
                </a:solidFill>
              </a:rPr>
              <a:t>جامعة بغداد/ كلية الادارة والاقتصاد</a:t>
            </a:r>
            <a:br>
              <a:rPr lang="ar-IQ" sz="2800" b="1" dirty="0" smtClean="0">
                <a:solidFill>
                  <a:srgbClr val="FF0000"/>
                </a:solidFill>
              </a:rPr>
            </a:br>
            <a:r>
              <a:rPr lang="ar-IQ" sz="2800" b="1" dirty="0" smtClean="0">
                <a:solidFill>
                  <a:srgbClr val="FF0000"/>
                </a:solidFill>
              </a:rPr>
              <a:t>قسم ادارة الاعمال</a:t>
            </a:r>
            <a:br>
              <a:rPr lang="ar-IQ" sz="2800" b="1" dirty="0" smtClean="0">
                <a:solidFill>
                  <a:srgbClr val="FF0000"/>
                </a:solidFill>
              </a:rPr>
            </a:br>
            <a:r>
              <a:rPr lang="ar-IQ" sz="2800" b="1" dirty="0" smtClean="0"/>
              <a:t>دبلوم تخطيط استراتيجي</a:t>
            </a:r>
            <a:br>
              <a:rPr lang="ar-IQ" sz="2800" b="1" dirty="0" smtClean="0"/>
            </a:br>
            <a:r>
              <a:rPr lang="ar-IQ" sz="2800" b="1" dirty="0" smtClean="0"/>
              <a:t>ادارة الموارد </a:t>
            </a:r>
            <a:r>
              <a:rPr lang="ar-IQ" sz="2800" b="1" dirty="0"/>
              <a:t>البشرية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BC15FD7-831B-4B04-976D-8241A5914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3531"/>
            <a:ext cx="10515600" cy="3873432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ar-IQ" sz="3600" dirty="0" smtClean="0"/>
          </a:p>
          <a:p>
            <a:pPr marL="0" indent="0" algn="r" rtl="1">
              <a:buNone/>
            </a:pPr>
            <a:r>
              <a:rPr lang="ar-IQ" sz="3600" dirty="0" smtClean="0"/>
              <a:t>ادارة الجودة </a:t>
            </a:r>
            <a:r>
              <a:rPr lang="ar-IQ" sz="3600" dirty="0"/>
              <a:t>الشاملة للموارد </a:t>
            </a:r>
            <a:r>
              <a:rPr lang="ar-IQ" sz="3600" dirty="0" smtClean="0"/>
              <a:t>البشرية</a:t>
            </a:r>
          </a:p>
          <a:p>
            <a:pPr marL="0" indent="0" algn="r" rtl="1">
              <a:buNone/>
            </a:pPr>
            <a:endParaRPr lang="ar-IQ" sz="3600" dirty="0"/>
          </a:p>
          <a:p>
            <a:pPr marL="0" indent="0" algn="r" rtl="1">
              <a:buNone/>
            </a:pPr>
            <a:r>
              <a:rPr lang="ar-IQ" b="1" dirty="0" smtClean="0">
                <a:solidFill>
                  <a:srgbClr val="FF0000"/>
                </a:solidFill>
              </a:rPr>
              <a:t>الطالبة: مينا مظفر</a:t>
            </a:r>
          </a:p>
          <a:p>
            <a:pPr marL="0" indent="0" algn="r" rtl="1">
              <a:buNone/>
            </a:pPr>
            <a:r>
              <a:rPr lang="ar-IQ" b="1" dirty="0" smtClean="0">
                <a:solidFill>
                  <a:srgbClr val="FF0000"/>
                </a:solidFill>
              </a:rPr>
              <a:t>اشراف : أ.م.د. ندى اسماعيل جبوري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69B8B425-7B5F-49A9-98E3-27D26E06E1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62" y="2303531"/>
            <a:ext cx="5355351" cy="400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712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E3C34E0-3F24-48F9-8CEF-903BC6322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4000" dirty="0"/>
              <a:t>العوامل المؤثرة في الميزة التنافسية المستندة للموارد البشرية</a:t>
            </a:r>
            <a:endParaRPr lang="en-US" sz="40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2D1B4357-85EA-45A5-A54B-2E55E9863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4400" dirty="0"/>
              <a:t>العوامل الخارجية</a:t>
            </a:r>
          </a:p>
          <a:p>
            <a:pPr algn="r" rtl="1"/>
            <a:r>
              <a:rPr lang="ar-IQ" sz="4400" dirty="0"/>
              <a:t>العوامل الداخلية                         </a:t>
            </a:r>
            <a:endParaRPr lang="en-US" sz="4400" dirty="0"/>
          </a:p>
        </p:txBody>
      </p:sp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51E6EC60-4622-4E71-9910-127E7FCBF9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21" y="2028655"/>
            <a:ext cx="5989834" cy="3498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0682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62A0DE-1F03-4A16-ADE0-7B4B6CEB6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/>
              <a:t>الميزة التنافسية المستدامة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CA6DC34-DA59-445D-8DA4-831E1AAB1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u="sng" dirty="0"/>
              <a:t>مفهوم الميزة التنافسية المستدامة</a:t>
            </a:r>
            <a:r>
              <a:rPr lang="ar-IQ" dirty="0"/>
              <a:t>                                                          </a:t>
            </a:r>
          </a:p>
          <a:p>
            <a:pPr algn="r" rtl="1">
              <a:buFont typeface="Wingdings" panose="05000000000000000000" pitchFamily="2" charset="2"/>
              <a:buChar char="v"/>
            </a:pPr>
            <a:endParaRPr lang="ar-IQ" u="sng" dirty="0"/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IQ" u="sng" dirty="0"/>
              <a:t>الانواع  الاساسية من المزايا التي تتمتع بها المنظمة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IQ" dirty="0"/>
              <a:t>ميزة قيادة الكلفة المنخفضة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IQ" dirty="0"/>
              <a:t>ميزة القيمة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IQ" dirty="0"/>
              <a:t>ميزة التركيز                 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EE48B5D1-088A-4F84-9F28-0F7A268C7A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83" y="1099335"/>
            <a:ext cx="5024063" cy="5212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479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8BD727-45FB-4EBE-B7D3-767FC0D28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/>
              <a:t>مفهوم ممارسات ادارة الموارد البشرية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0E1C44E-35FB-4A5E-A2D3-E33003EB1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3600" dirty="0"/>
              <a:t>ممارسات ادارة الموارد البشرية</a:t>
            </a:r>
          </a:p>
          <a:p>
            <a:pPr algn="r" rtl="1"/>
            <a:r>
              <a:rPr lang="ar-IQ" sz="2400" dirty="0"/>
              <a:t>تخطيط الموارد البشرية</a:t>
            </a:r>
          </a:p>
          <a:p>
            <a:pPr algn="r" rtl="1"/>
            <a:r>
              <a:rPr lang="ar-IQ" sz="2400" dirty="0"/>
              <a:t>تحليل الوظيفة</a:t>
            </a:r>
          </a:p>
          <a:p>
            <a:pPr algn="r" rtl="1"/>
            <a:r>
              <a:rPr lang="ar-IQ" sz="2400" dirty="0"/>
              <a:t>الاستقطاب</a:t>
            </a:r>
          </a:p>
          <a:p>
            <a:pPr algn="r" rtl="1"/>
            <a:r>
              <a:rPr lang="ar-IQ" sz="2400" dirty="0"/>
              <a:t>الاختيار</a:t>
            </a:r>
          </a:p>
          <a:p>
            <a:pPr algn="r" rtl="1"/>
            <a:r>
              <a:rPr lang="ar-IQ" sz="2400" dirty="0"/>
              <a:t>التوجيه</a:t>
            </a:r>
          </a:p>
          <a:p>
            <a:pPr algn="r" rtl="1"/>
            <a:r>
              <a:rPr lang="ar-IQ" sz="2400" dirty="0"/>
              <a:t>التدريب</a:t>
            </a:r>
          </a:p>
          <a:p>
            <a:pPr algn="r" rtl="1"/>
            <a:r>
              <a:rPr lang="ar-IQ" sz="2400" dirty="0"/>
              <a:t>تقييم الاداء</a:t>
            </a:r>
          </a:p>
          <a:p>
            <a:pPr algn="r" rtl="1"/>
            <a:r>
              <a:rPr lang="ar-IQ" sz="2400" dirty="0"/>
              <a:t>التعويض</a:t>
            </a:r>
            <a:endParaRPr lang="en-US" sz="1200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58EFE0E-8926-4421-894F-2F82E04784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83" y="1606891"/>
            <a:ext cx="6277510" cy="4495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120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2EA876-6F6B-4B72-821C-BF8A428C7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/>
              <a:t>متطلبات الجودة الشاملة للموارد البشرية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9A2062B-DF12-4C21-B520-636705C1A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3600" dirty="0"/>
              <a:t>التحسين المستمر</a:t>
            </a:r>
          </a:p>
          <a:p>
            <a:pPr algn="r" rtl="1"/>
            <a:r>
              <a:rPr lang="ar-IQ" sz="3600" dirty="0"/>
              <a:t>بناء العمل الجماعي                                             </a:t>
            </a:r>
          </a:p>
          <a:p>
            <a:pPr algn="r" rtl="1"/>
            <a:r>
              <a:rPr lang="ar-IQ" sz="3600" dirty="0"/>
              <a:t>رضى الزبون</a:t>
            </a:r>
          </a:p>
          <a:p>
            <a:pPr algn="r" rtl="1"/>
            <a:r>
              <a:rPr lang="ar-IQ" sz="3600" dirty="0"/>
              <a:t>تغيير ثقافة العاملين</a:t>
            </a:r>
            <a:endParaRPr lang="en-US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3070D3B-5F4A-4F0C-AE0B-A5059D79F0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434" y="1472805"/>
            <a:ext cx="5260368" cy="3910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177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CB13E4-2D97-4206-A8AD-2B80DBAC5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BA4B2EFA-0EAD-4931-B574-8C6B71CD0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3600" dirty="0"/>
              <a:t>دور المورد البشري في ادارة الجودة الشاملة       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5256A07-23DB-4A11-8012-C87C888DB5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319" y="2722651"/>
            <a:ext cx="5373383" cy="3369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170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9CD426-BE79-47DF-9EC1-1B65F31B9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/>
              <a:t>اهمية تطبيقات ادارة الموارد البشرية لادارة الجودة الشاملة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CE41E2E-BD01-4712-BD28-358DC7732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3600" dirty="0"/>
              <a:t>الاختيار</a:t>
            </a:r>
          </a:p>
          <a:p>
            <a:pPr algn="r" rtl="1"/>
            <a:r>
              <a:rPr lang="ar-IQ" sz="3600" dirty="0"/>
              <a:t>التدريب                                                                      </a:t>
            </a:r>
          </a:p>
          <a:p>
            <a:pPr algn="r" rtl="1"/>
            <a:r>
              <a:rPr lang="ar-IQ" sz="3600" dirty="0"/>
              <a:t>تقييم الاداء</a:t>
            </a:r>
          </a:p>
          <a:p>
            <a:pPr algn="r" rtl="1"/>
            <a:r>
              <a:rPr lang="ar-IQ" sz="3600" dirty="0"/>
              <a:t>انظمة التعويضات</a:t>
            </a:r>
            <a:endParaRPr lang="en-US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E723018B-D213-4279-A5C9-AD6B54C0BA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432" y="1551024"/>
            <a:ext cx="4150758" cy="22548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EEF0EFD-D9B4-4A18-BAC8-0D99F726B8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433" y="4171308"/>
            <a:ext cx="4150758" cy="2140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960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65A3AD9-F692-41AB-8031-15208C1C0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/>
              <a:t>الميزة التنافسية المستندة للموارد البشرية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03F496E-6C08-4FBE-8327-EBD40A24A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/>
              <a:t>بناء القدرة التنافسية</a:t>
            </a:r>
          </a:p>
          <a:p>
            <a:pPr algn="r" rtl="1"/>
            <a:r>
              <a:rPr lang="ar-IQ" dirty="0"/>
              <a:t>أ.ريادة التكلفة                                                     </a:t>
            </a:r>
          </a:p>
          <a:p>
            <a:pPr algn="r" rtl="1"/>
            <a:r>
              <a:rPr lang="ar-IQ" dirty="0"/>
              <a:t>ب.التمييز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B776CDB-B3FD-49A1-B510-B90AFC6A18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593" y="1910992"/>
            <a:ext cx="4890499" cy="3423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136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5461F84-7FDC-488A-BBDD-22FBEDD05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/>
              <a:t>اهمية الميزة التنافسية المستندة للموارد البشرية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="" xmlns:a16="http://schemas.microsoft.com/office/drawing/2014/main" id="{BC500486-285D-445E-B55C-867793073C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022" y="1825625"/>
            <a:ext cx="8693955" cy="4351338"/>
          </a:xfrm>
        </p:spPr>
      </p:pic>
    </p:spTree>
    <p:extLst>
      <p:ext uri="{BB962C8B-B14F-4D97-AF65-F5344CB8AC3E}">
        <p14:creationId xmlns:p14="http://schemas.microsoft.com/office/powerpoint/2010/main" val="3353179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898A77-F799-4497-8C07-EC84B03A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/>
              <a:t>خصائص الميزة التنافسية المستندة للموارد البشرية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8780BD38-480D-4074-855C-52B7ACE2F0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301" y="1761527"/>
            <a:ext cx="6109699" cy="3683775"/>
          </a:xfrm>
        </p:spPr>
      </p:pic>
    </p:spTree>
    <p:extLst>
      <p:ext uri="{BB962C8B-B14F-4D97-AF65-F5344CB8AC3E}">
        <p14:creationId xmlns:p14="http://schemas.microsoft.com/office/powerpoint/2010/main" val="1072058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B5105A-A5EA-4718-BDF8-4F78F3AB0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/>
              <a:t>مصادر بناء الميزة التنافسية وتعزيزها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74D493E-C657-448E-8C5B-5E9305AB2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3600" dirty="0"/>
              <a:t>الموجودات الملموسة</a:t>
            </a:r>
          </a:p>
          <a:p>
            <a:pPr algn="r" rtl="1"/>
            <a:r>
              <a:rPr lang="ar-IQ" sz="3600" dirty="0"/>
              <a:t>الموجودات غير الملموسة</a:t>
            </a:r>
          </a:p>
          <a:p>
            <a:pPr algn="r" rtl="1"/>
            <a:r>
              <a:rPr lang="ar-IQ" sz="3600" dirty="0"/>
              <a:t>المقدرات التنظيمية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01554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27850A-01A6-4B82-B004-7573E57F5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IQ" dirty="0"/>
              <a:t>انواع الميزة التنافسية</a:t>
            </a:r>
            <a:br>
              <a:rPr lang="ar-IQ" dirty="0"/>
            </a:br>
            <a:r>
              <a:rPr lang="ar-IQ" dirty="0"/>
              <a:t/>
            </a:r>
            <a:br>
              <a:rPr lang="ar-IQ" dirty="0"/>
            </a:b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8E930508-5363-483C-BF1A-80661D37C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8512"/>
            <a:ext cx="10515600" cy="5108451"/>
          </a:xfrm>
        </p:spPr>
        <p:txBody>
          <a:bodyPr/>
          <a:lstStyle/>
          <a:p>
            <a:pPr algn="r" rtl="1"/>
            <a:r>
              <a:rPr lang="ar-IQ" sz="3200" dirty="0"/>
              <a:t>ميزة قيادة الكلفة المنخفضة</a:t>
            </a:r>
          </a:p>
          <a:p>
            <a:pPr algn="r" rtl="1"/>
            <a:r>
              <a:rPr lang="ar-IQ" sz="3200" dirty="0"/>
              <a:t>التمييز                                                                    </a:t>
            </a:r>
          </a:p>
          <a:p>
            <a:pPr algn="r" rtl="1"/>
            <a:r>
              <a:rPr lang="ar-IQ" sz="3200" dirty="0"/>
              <a:t>ميزة تمييز المنتج وبكلفة اقل</a:t>
            </a:r>
          </a:p>
          <a:p>
            <a:pPr algn="r" rtl="1"/>
            <a:r>
              <a:rPr lang="ar-IQ" sz="3200" dirty="0"/>
              <a:t>الابداع</a:t>
            </a:r>
          </a:p>
          <a:p>
            <a:pPr algn="r" rtl="1"/>
            <a:r>
              <a:rPr lang="ar-IQ" sz="3200" dirty="0"/>
              <a:t>الاستجابة</a:t>
            </a:r>
          </a:p>
          <a:p>
            <a:pPr algn="r" rtl="1"/>
            <a:r>
              <a:rPr lang="ar-IQ" sz="3200" dirty="0"/>
              <a:t>المعرفة</a:t>
            </a:r>
          </a:p>
          <a:p>
            <a:pPr algn="r" rtl="1"/>
            <a:r>
              <a:rPr lang="ar-IQ" sz="3200" dirty="0"/>
              <a:t>اختصار الوقت</a:t>
            </a:r>
          </a:p>
          <a:p>
            <a:pPr algn="r" rtl="1"/>
            <a:r>
              <a:rPr lang="ar-IQ" sz="3200" dirty="0"/>
              <a:t>المرونة</a:t>
            </a:r>
          </a:p>
          <a:p>
            <a:pPr algn="r" rtl="1"/>
            <a:r>
              <a:rPr lang="ar-IQ" sz="3200" dirty="0"/>
              <a:t>الجودة</a:t>
            </a:r>
          </a:p>
          <a:p>
            <a:pPr algn="r" rtl="1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6D6265B-A142-4E4C-9554-12790F9172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88" y="1390436"/>
            <a:ext cx="5815173" cy="3684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984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169</Words>
  <Application>Microsoft Office PowerPoint</Application>
  <PresentationFormat>Custom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جامعة بغداد/ كلية الادارة والاقتصاد قسم ادارة الاعمال دبلوم تخطيط استراتيجي ادارة الموارد البشرية</vt:lpstr>
      <vt:lpstr>متطلبات الجودة الشاملة للموارد البشرية</vt:lpstr>
      <vt:lpstr>PowerPoint Presentation</vt:lpstr>
      <vt:lpstr>اهمية تطبيقات ادارة الموارد البشرية لادارة الجودة الشاملة </vt:lpstr>
      <vt:lpstr>الميزة التنافسية المستندة للموارد البشرية</vt:lpstr>
      <vt:lpstr>اهمية الميزة التنافسية المستندة للموارد البشرية</vt:lpstr>
      <vt:lpstr>خصائص الميزة التنافسية المستندة للموارد البشرية</vt:lpstr>
      <vt:lpstr>مصادر بناء الميزة التنافسية وتعزيزها</vt:lpstr>
      <vt:lpstr>انواع الميزة التنافسية  </vt:lpstr>
      <vt:lpstr>العوامل المؤثرة في الميزة التنافسية المستندة للموارد البشرية</vt:lpstr>
      <vt:lpstr>الميزة التنافسية المستدامة</vt:lpstr>
      <vt:lpstr>مفهوم ممارسات ادارة الموارد البشرية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ادارة الجودة الشاملة للموارد البشرية</dc:title>
  <dc:creator>Suad Mohammed</dc:creator>
  <cp:lastModifiedBy>SamaOffice</cp:lastModifiedBy>
  <cp:revision>25</cp:revision>
  <dcterms:created xsi:type="dcterms:W3CDTF">2021-11-30T17:47:01Z</dcterms:created>
  <dcterms:modified xsi:type="dcterms:W3CDTF">2022-02-01T08:52:33Z</dcterms:modified>
</cp:coreProperties>
</file>