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56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D200B3F0-A9BC-48CE-8EB6-ECE965069900}" type="datetimeFigureOut">
              <a:rPr lang="en-US" dirty="0"/>
              <a:pPr/>
              <a:t>2/1/2022</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US" dirty="0"/>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3DF9FFFF-3106-4DDB-AA62-0C80862170D6}" type="datetimeFigureOut">
              <a:rPr lang="en-US" dirty="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ar-SA" smtClean="0"/>
              <a:t>انقر لتحرير نمط العنوان الرئيسي</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A3DA38B7-AE95-4DC8-9A51-7A71F545B098}"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اقتباس مع تسمية توضيحية">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ar-SA" smtClean="0"/>
              <a:t>انقر لتحرير نمط العنوان الرئيسي</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6F1EC2B-8188-4AC2-9F0D-8D09C51D505A}"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بطاقة اسم">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9212B75E-944F-430B-BE5F-C69FA8823C04}"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AE0DC7-7F53-471C-A711-B3DA6F2535F3}" type="datetimeFigureOut">
              <a:rPr lang="en-US" dirty="0"/>
              <a:t>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1F4C9D-4618-451D-80C1-6A376BB42AB4}" type="datetimeFigureOut">
              <a:rPr lang="en-US" dirty="0"/>
              <a:t>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324507B7-F2DC-4B2C-B14D-58A9766807A2}"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dirty="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dirty="0"/>
              <a:t>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dirty="0"/>
              <a:t>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dirty="0"/>
              <a:t>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D8CF2683-E6E7-4CC3-9EEE-7854DD4F3545}" type="datetimeFigureOut">
              <a:rPr lang="en-US" dirty="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7E120F81-B39D-4CBB-8BF3-5D6E395D0F72}" type="datetimeFigureOut">
              <a:rPr lang="en-US" dirty="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64B320A-89BA-47B2-A525-92E8D10B06E4}" type="datetimeFigureOut">
              <a:rPr lang="en-US" dirty="0"/>
              <a:t>2/1/2022</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1" eaLnBrk="1" latinLnBrk="0" hangingPunct="1">
        <a:spcBef>
          <a:spcPct val="0"/>
        </a:spcBef>
        <a:buNone/>
        <a:defRPr sz="36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154955" y="914400"/>
            <a:ext cx="8825658" cy="4996873"/>
          </a:xfrm>
        </p:spPr>
        <p:txBody>
          <a:bodyPr/>
          <a:lstStyle/>
          <a:p>
            <a:pPr algn="ct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ar-IQ" dirty="0" smtClean="0"/>
              <a:t>ادارة الموارد البشرية </a:t>
            </a:r>
            <a:br>
              <a:rPr lang="ar-IQ" dirty="0" smtClean="0"/>
            </a:br>
            <a:r>
              <a:rPr lang="ar-IQ" dirty="0" smtClean="0"/>
              <a:t>دبلوم تخطيط استراتيجي</a:t>
            </a:r>
            <a:r>
              <a:rPr lang="en-US" dirty="0"/>
              <a:t/>
            </a:r>
            <a:br>
              <a:rPr lang="en-US" dirty="0"/>
            </a:br>
            <a:r>
              <a:rPr lang="ar-IQ" dirty="0"/>
              <a:t>إدارة الموهبة ـ  والمقدرات الجوهرية</a:t>
            </a:r>
            <a:r>
              <a:rPr lang="en-US" dirty="0" smtClean="0"/>
              <a:t/>
            </a:r>
            <a:br>
              <a:rPr lang="en-US" dirty="0" smtClean="0"/>
            </a:br>
            <a:r>
              <a:rPr lang="en-US" dirty="0"/>
              <a:t/>
            </a:r>
            <a:br>
              <a:rPr lang="en-US" dirty="0"/>
            </a:br>
            <a:r>
              <a:rPr lang="ar-IQ" dirty="0" smtClean="0"/>
              <a:t/>
            </a:r>
            <a:br>
              <a:rPr lang="ar-IQ" dirty="0" smtClean="0"/>
            </a:br>
            <a:endParaRPr lang="ar-SA" dirty="0"/>
          </a:p>
        </p:txBody>
      </p:sp>
      <p:sp>
        <p:nvSpPr>
          <p:cNvPr id="3" name="عنوان فرعي 2"/>
          <p:cNvSpPr>
            <a:spLocks noGrp="1"/>
          </p:cNvSpPr>
          <p:nvPr>
            <p:ph type="subTitle" idx="1"/>
          </p:nvPr>
        </p:nvSpPr>
        <p:spPr>
          <a:xfrm>
            <a:off x="1431636" y="4306325"/>
            <a:ext cx="8881486" cy="1660365"/>
          </a:xfrm>
        </p:spPr>
        <p:txBody>
          <a:bodyPr>
            <a:noAutofit/>
          </a:bodyPr>
          <a:lstStyle/>
          <a:p>
            <a:pPr algn="ctr"/>
            <a:r>
              <a:rPr lang="ar-IQ" sz="2800" b="1" dirty="0" smtClean="0">
                <a:solidFill>
                  <a:schemeClr val="bg1"/>
                </a:solidFill>
              </a:rPr>
              <a:t> الطالبة: منار علي </a:t>
            </a:r>
          </a:p>
          <a:p>
            <a:pPr algn="ctr"/>
            <a:r>
              <a:rPr lang="ar-IQ" sz="2800" b="1" dirty="0" smtClean="0">
                <a:solidFill>
                  <a:schemeClr val="bg1"/>
                </a:solidFill>
              </a:rPr>
              <a:t>بأشراف : أ.م.د.  ندى إسماعيل جبوري </a:t>
            </a:r>
            <a:endParaRPr lang="ar-SA" sz="2800" b="1" dirty="0">
              <a:solidFill>
                <a:schemeClr val="bg1"/>
              </a:solidFill>
            </a:endParaRPr>
          </a:p>
        </p:txBody>
      </p:sp>
    </p:spTree>
    <p:extLst>
      <p:ext uri="{BB962C8B-B14F-4D97-AF65-F5344CB8AC3E}">
        <p14:creationId xmlns:p14="http://schemas.microsoft.com/office/powerpoint/2010/main" val="3321316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عمليات إدارة الموهبة </a:t>
            </a:r>
            <a:endParaRPr lang="ar-SA" dirty="0"/>
          </a:p>
        </p:txBody>
      </p:sp>
      <p:sp>
        <p:nvSpPr>
          <p:cNvPr id="3" name="عنصر نائب للمحتوى 2"/>
          <p:cNvSpPr>
            <a:spLocks noGrp="1"/>
          </p:cNvSpPr>
          <p:nvPr>
            <p:ph idx="1"/>
          </p:nvPr>
        </p:nvSpPr>
        <p:spPr/>
        <p:txBody>
          <a:bodyPr/>
          <a:lstStyle/>
          <a:p>
            <a:r>
              <a:rPr lang="ar-IQ" sz="2000" b="1" dirty="0" smtClean="0"/>
              <a:t>1ـ تخطيط الموهبة : أي التنبؤ باحتياجات المنظمة للموهبة </a:t>
            </a:r>
          </a:p>
          <a:p>
            <a:r>
              <a:rPr lang="ar-IQ" sz="2000" b="1" dirty="0" smtClean="0"/>
              <a:t>2ـ استقطاب الموهبة :بسبب التحديات الكبيرة التي تواجه المنظمة برزت أهمية الاستقطاب كواحدة من الأنشطة المهمة </a:t>
            </a:r>
          </a:p>
          <a:p>
            <a:r>
              <a:rPr lang="ar-IQ" sz="2000" b="1" dirty="0" smtClean="0"/>
              <a:t>3ـ اختيار الموهبة : وهي مرحلة حاسمة لكل المنظمة والعاملين حيث تكشف عن مؤهلات الافراد وتقدم فرصة للأفراد والعاملين ويجب مراعاة الحرص في تنفيذها </a:t>
            </a:r>
          </a:p>
          <a:p>
            <a:r>
              <a:rPr lang="ar-IQ" sz="2000" b="1" dirty="0" smtClean="0"/>
              <a:t>4ـ تقييم أداء الموهبة :وفيها تقوم إدارة الموهبة بتقييم الأداء من خلال تحليل الفرد العامل بكل أدوات التحليل البدنية والنفسية والفكرية والسلوكية بهدف تحقيق نقاط القوة والضعف </a:t>
            </a:r>
          </a:p>
          <a:p>
            <a:pPr marL="0" indent="0">
              <a:buNone/>
            </a:pPr>
            <a:endParaRPr lang="ar-IQ" dirty="0" smtClean="0"/>
          </a:p>
          <a:p>
            <a:endParaRPr lang="ar-SA" dirty="0"/>
          </a:p>
        </p:txBody>
      </p:sp>
    </p:spTree>
    <p:extLst>
      <p:ext uri="{BB962C8B-B14F-4D97-AF65-F5344CB8AC3E}">
        <p14:creationId xmlns:p14="http://schemas.microsoft.com/office/powerpoint/2010/main" val="2427306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r>
              <a:rPr lang="ar-IQ" b="1" dirty="0" smtClean="0"/>
              <a:t>5ـ تدريب وتطوير العاملين : يجب على المنظمة عند توظيف أصحاب المهارات تدريبهم وتطويرهم وتمكينهم من أداء وظائفهم بسرعة اكبر ويعتقد ان التدريب والتطوير من إجراءات المنظمة الفعالة للحفاظ على الموهبة داخل المنظمة </a:t>
            </a:r>
          </a:p>
          <a:p>
            <a:endParaRPr lang="ar-IQ" b="1" dirty="0" smtClean="0"/>
          </a:p>
          <a:p>
            <a:r>
              <a:rPr lang="ar-IQ" b="1" dirty="0" smtClean="0"/>
              <a:t>6ـ تعويض الموهبة : للتعويض أهمية كبرى في أداء وعمل الموظفين فيجب تعويضهم بالمقدار المتناسب مه الجهد والمهارة وخطورة في العمل </a:t>
            </a:r>
          </a:p>
          <a:p>
            <a:endParaRPr lang="ar-IQ" b="1" dirty="0" smtClean="0"/>
          </a:p>
          <a:p>
            <a:r>
              <a:rPr lang="ar-IQ" b="1" dirty="0" smtClean="0"/>
              <a:t>7: الاحتفاظ بالموهبة : أي العمل عاي إبقاء الموهبة داخل المنظمة من خلال تشجيع الاستثمار من الافراد العاملين وهناك عوامل ضرورية تدفع بالمنظمة بالاحتفاظ بالموهبة مثل التقدم الاقتصادي وكذلك ندرة العاملين </a:t>
            </a:r>
            <a:endParaRPr lang="ar-SA" b="1" dirty="0"/>
          </a:p>
        </p:txBody>
      </p:sp>
    </p:spTree>
    <p:extLst>
      <p:ext uri="{BB962C8B-B14F-4D97-AF65-F5344CB8AC3E}">
        <p14:creationId xmlns:p14="http://schemas.microsoft.com/office/powerpoint/2010/main" val="3667084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انتهى القسم الأول </a:t>
            </a:r>
            <a:endParaRPr lang="ar-SA" dirty="0"/>
          </a:p>
        </p:txBody>
      </p:sp>
      <p:pic>
        <p:nvPicPr>
          <p:cNvPr id="4" name="عنصر نائب للمحتوى 3"/>
          <p:cNvPicPr>
            <a:picLocks noGrp="1" noChangeAspect="1"/>
          </p:cNvPicPr>
          <p:nvPr>
            <p:ph idx="1"/>
          </p:nvPr>
        </p:nvPicPr>
        <p:blipFill>
          <a:blip r:embed="rId2"/>
          <a:stretch>
            <a:fillRect/>
          </a:stretch>
        </p:blipFill>
        <p:spPr>
          <a:xfrm>
            <a:off x="2524968" y="2681905"/>
            <a:ext cx="7391399" cy="3986326"/>
          </a:xfrm>
          <a:prstGeom prst="rect">
            <a:avLst/>
          </a:prstGeom>
        </p:spPr>
      </p:pic>
    </p:spTree>
    <p:extLst>
      <p:ext uri="{BB962C8B-B14F-4D97-AF65-F5344CB8AC3E}">
        <p14:creationId xmlns:p14="http://schemas.microsoft.com/office/powerpoint/2010/main" val="411045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المقدرات الجوهرية للموارد البشرية </a:t>
            </a:r>
            <a:endParaRPr lang="ar-SA" dirty="0"/>
          </a:p>
        </p:txBody>
      </p:sp>
      <p:sp>
        <p:nvSpPr>
          <p:cNvPr id="3" name="عنصر نائب للمحتوى 2"/>
          <p:cNvSpPr>
            <a:spLocks noGrp="1"/>
          </p:cNvSpPr>
          <p:nvPr>
            <p:ph idx="1"/>
          </p:nvPr>
        </p:nvSpPr>
        <p:spPr/>
        <p:txBody>
          <a:bodyPr/>
          <a:lstStyle/>
          <a:p>
            <a:r>
              <a:rPr lang="ar-IQ" b="1" dirty="0" smtClean="0"/>
              <a:t>أولا: التطور التاريخي لمفهوم المقدرات الجوهرية </a:t>
            </a:r>
          </a:p>
          <a:p>
            <a:r>
              <a:rPr lang="ar-IQ" b="1" dirty="0" smtClean="0"/>
              <a:t>يمتد اهتمام العلوم الإدارية بالمقدرات الجوهرية الى المدراس الفكرية عبر مراحل تطور الإدارة المختلفة </a:t>
            </a:r>
          </a:p>
          <a:p>
            <a:r>
              <a:rPr lang="ar-IQ" b="1" dirty="0" smtClean="0"/>
              <a:t>ـ مدرسة الإدارة العلمية لـ هنري </a:t>
            </a:r>
            <a:r>
              <a:rPr lang="ar-IQ" b="1" dirty="0" err="1" smtClean="0"/>
              <a:t>تايلوراكدت</a:t>
            </a:r>
            <a:r>
              <a:rPr lang="ar-IQ" b="1" dirty="0" smtClean="0"/>
              <a:t> على منح الخبراء الصلاحيات الفنية لوضع الطريقة اللازمة لإنجاز مهمات العاملين </a:t>
            </a:r>
          </a:p>
          <a:p>
            <a:r>
              <a:rPr lang="ar-IQ" b="1" dirty="0" smtClean="0"/>
              <a:t>ـ مدرسة التقسيمات الإدارية لـ هنري </a:t>
            </a:r>
            <a:r>
              <a:rPr lang="ar-IQ" b="1" dirty="0" err="1" smtClean="0"/>
              <a:t>فايول</a:t>
            </a:r>
            <a:r>
              <a:rPr lang="ar-IQ" b="1" dirty="0" smtClean="0"/>
              <a:t> وضع 14 قاعدة إدارية تساهم في بناء المقدرات الجوهرية </a:t>
            </a:r>
          </a:p>
          <a:p>
            <a:r>
              <a:rPr lang="ar-IQ" b="1" dirty="0" smtClean="0"/>
              <a:t>ـ المدرسة البيروقراطية لـ ماكس فيبر اكدت على الاختيار السليم للمديرين وعلى تأهيلهم </a:t>
            </a:r>
          </a:p>
          <a:p>
            <a:r>
              <a:rPr lang="ar-IQ" b="1" dirty="0" smtClean="0"/>
              <a:t>ـ وأخيرا اكدت المدرسة العصرية على أهمية الترابط بين مكونات المنظمة </a:t>
            </a:r>
            <a:endParaRPr lang="ar-SA" b="1" dirty="0"/>
          </a:p>
        </p:txBody>
      </p:sp>
    </p:spTree>
    <p:extLst>
      <p:ext uri="{BB962C8B-B14F-4D97-AF65-F5344CB8AC3E}">
        <p14:creationId xmlns:p14="http://schemas.microsoft.com/office/powerpoint/2010/main" val="1327957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ثانيا : مفهوم المقدرات الجوهرية </a:t>
            </a:r>
            <a:endParaRPr lang="ar-SA" dirty="0"/>
          </a:p>
        </p:txBody>
      </p:sp>
      <p:sp>
        <p:nvSpPr>
          <p:cNvPr id="3" name="عنصر نائب للمحتوى 2"/>
          <p:cNvSpPr>
            <a:spLocks noGrp="1"/>
          </p:cNvSpPr>
          <p:nvPr>
            <p:ph idx="1"/>
          </p:nvPr>
        </p:nvSpPr>
        <p:spPr>
          <a:xfrm>
            <a:off x="1370854" y="2692400"/>
            <a:ext cx="8761413" cy="3416300"/>
          </a:xfrm>
        </p:spPr>
        <p:txBody>
          <a:bodyPr/>
          <a:lstStyle/>
          <a:p>
            <a:r>
              <a:rPr lang="ar-IQ" sz="2000" b="1" dirty="0" smtClean="0"/>
              <a:t>يعتمد المفهوم على الاتجاه الاستراتيجي للمنظمة اذ يعتمد على الاتجاه والتفكير الاستراتيجي وطبيعة وحدة الاعمال فضلا عن خصائصه أي مفهوم المقدرات الجوهرية يعتمد على الموارد والامكانيات وبالتالي تصبح ميزه تنافسية وتتألف المقدرات الجوهرية من الموجودات الملموسة وهي الثقافة والافراد والموجودات غير الملموسة وعي التكنلوجيا مثلا </a:t>
            </a:r>
          </a:p>
          <a:p>
            <a:endParaRPr lang="ar-IQ" sz="2000" b="1" dirty="0" smtClean="0"/>
          </a:p>
          <a:p>
            <a:r>
              <a:rPr lang="ar-IQ" sz="2000" b="1" dirty="0" smtClean="0"/>
              <a:t>أخيرا يمكن تعريف المقدرات الجوهرية هي جميع الموجودات الملموسة وغير الملموسة ذات الخصائص النادرة التي تتمتع بها المنظمة على المنافسين الاخرين وتستخدمها في أداء أنشطتها ومهامها المختلفة لكي تحقق الميزة التنافسية </a:t>
            </a:r>
            <a:endParaRPr lang="ar-SA" sz="2000" b="1" dirty="0"/>
          </a:p>
        </p:txBody>
      </p:sp>
    </p:spTree>
    <p:extLst>
      <p:ext uri="{BB962C8B-B14F-4D97-AF65-F5344CB8AC3E}">
        <p14:creationId xmlns:p14="http://schemas.microsoft.com/office/powerpoint/2010/main" val="1105548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مقدرات جوهرية </a:t>
            </a:r>
            <a:endParaRPr lang="ar-SA" dirty="0"/>
          </a:p>
        </p:txBody>
      </p:sp>
      <p:pic>
        <p:nvPicPr>
          <p:cNvPr id="4" name="عنصر نائب للمحتوى 3"/>
          <p:cNvPicPr>
            <a:picLocks noGrp="1" noChangeAspect="1"/>
          </p:cNvPicPr>
          <p:nvPr>
            <p:ph idx="1"/>
          </p:nvPr>
        </p:nvPicPr>
        <p:blipFill>
          <a:blip r:embed="rId2"/>
          <a:stretch>
            <a:fillRect/>
          </a:stretch>
        </p:blipFill>
        <p:spPr>
          <a:xfrm>
            <a:off x="889000" y="2335600"/>
            <a:ext cx="9588500" cy="4272539"/>
          </a:xfrm>
          <a:prstGeom prst="rect">
            <a:avLst/>
          </a:prstGeom>
        </p:spPr>
      </p:pic>
    </p:spTree>
    <p:extLst>
      <p:ext uri="{BB962C8B-B14F-4D97-AF65-F5344CB8AC3E}">
        <p14:creationId xmlns:p14="http://schemas.microsoft.com/office/powerpoint/2010/main" val="4202557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ثالثا : مفهوم المقدرات للموارد البشرية </a:t>
            </a:r>
            <a:endParaRPr lang="ar-SA" dirty="0"/>
          </a:p>
        </p:txBody>
      </p:sp>
      <p:sp>
        <p:nvSpPr>
          <p:cNvPr id="3" name="عنصر نائب للمحتوى 2"/>
          <p:cNvSpPr>
            <a:spLocks noGrp="1"/>
          </p:cNvSpPr>
          <p:nvPr>
            <p:ph idx="1"/>
          </p:nvPr>
        </p:nvSpPr>
        <p:spPr/>
        <p:txBody>
          <a:bodyPr/>
          <a:lstStyle/>
          <a:p>
            <a:r>
              <a:rPr lang="ar-IQ" sz="2000" b="1" dirty="0" smtClean="0"/>
              <a:t>ازداد الاهتمام بالمقدرات الجوهرية للموارد البشرية للموارد البشرية بسبب الخصائص الفريدة التي تتمتع بها وإمكانية استخدامها لمواجهة التغييرات البيئية ومواكبة المستجدات المتسارعة ومع التأكد على ان المورد البشري هي اهم الموارد للمنظمة لأنه تمكنها من التميز وتخل بجميع أنشطة الموارد البشرية من الاختيار والتطوير وإدارة الوظائف والتخطيط التعاقبي اما مفهوم المقدرات الجوهرية للموارد البشرية هو : </a:t>
            </a:r>
          </a:p>
          <a:p>
            <a:r>
              <a:rPr lang="ar-IQ" sz="2000" b="1" dirty="0" smtClean="0"/>
              <a:t>1ـ المهارات والقيم والمعارف 2ـ ارتباطها بالإدارة الفاعلة والتفوق </a:t>
            </a:r>
          </a:p>
          <a:p>
            <a:r>
              <a:rPr lang="ar-IQ" sz="2000" b="1" dirty="0" smtClean="0"/>
              <a:t>3ـ قابلة للقياس 4ـ مرتبطة بالاتجاهات الاستراتيجية </a:t>
            </a:r>
            <a:endParaRPr lang="ar-SA" sz="2000" b="1" dirty="0"/>
          </a:p>
        </p:txBody>
      </p:sp>
    </p:spTree>
    <p:extLst>
      <p:ext uri="{BB962C8B-B14F-4D97-AF65-F5344CB8AC3E}">
        <p14:creationId xmlns:p14="http://schemas.microsoft.com/office/powerpoint/2010/main" val="3020921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56554" y="1087620"/>
            <a:ext cx="8761413" cy="728480"/>
          </a:xfrm>
        </p:spPr>
        <p:txBody>
          <a:bodyPr/>
          <a:lstStyle/>
          <a:p>
            <a:pPr algn="ctr"/>
            <a:r>
              <a:rPr lang="ar-IQ" dirty="0" smtClean="0"/>
              <a:t>خامسا: اهداف المقدرات الجوهرية للموارد البشرية </a:t>
            </a:r>
            <a:endParaRPr lang="ar-SA" dirty="0"/>
          </a:p>
        </p:txBody>
      </p:sp>
      <p:sp>
        <p:nvSpPr>
          <p:cNvPr id="3" name="عنصر نائب للمحتوى 2"/>
          <p:cNvSpPr>
            <a:spLocks noGrp="1"/>
          </p:cNvSpPr>
          <p:nvPr>
            <p:ph idx="1"/>
          </p:nvPr>
        </p:nvSpPr>
        <p:spPr/>
        <p:txBody>
          <a:bodyPr>
            <a:normAutofit/>
          </a:bodyPr>
          <a:lstStyle/>
          <a:p>
            <a:r>
              <a:rPr lang="ar-IQ" sz="2000" b="1" dirty="0" smtClean="0"/>
              <a:t>1ـ تحديد التقنيات المطلوبة لتطوير المقدرات في المنظمة </a:t>
            </a:r>
          </a:p>
          <a:p>
            <a:endParaRPr lang="ar-IQ" sz="2000" b="1" dirty="0" smtClean="0"/>
          </a:p>
          <a:p>
            <a:r>
              <a:rPr lang="ar-IQ" sz="2000" b="1" dirty="0" smtClean="0"/>
              <a:t>2ـ اعداد قائمة بالتقييم الذاتي للمهارات </a:t>
            </a:r>
          </a:p>
          <a:p>
            <a:endParaRPr lang="ar-IQ" sz="2000" b="1" dirty="0" smtClean="0"/>
          </a:p>
          <a:p>
            <a:r>
              <a:rPr lang="ar-IQ" sz="2000" b="1" dirty="0" smtClean="0"/>
              <a:t>3ـ تحديد برامج تدريب للعاملين </a:t>
            </a:r>
          </a:p>
          <a:p>
            <a:endParaRPr lang="ar-IQ" sz="2000" b="1" dirty="0" smtClean="0"/>
          </a:p>
          <a:p>
            <a:r>
              <a:rPr lang="ar-IQ" sz="2000" b="1" dirty="0" smtClean="0"/>
              <a:t>4ـ تحديد المناطق الوظيفية التي تحتاج الى مقدرات </a:t>
            </a:r>
            <a:endParaRPr lang="ar-SA" sz="2000" b="1" dirty="0"/>
          </a:p>
        </p:txBody>
      </p:sp>
      <p:pic>
        <p:nvPicPr>
          <p:cNvPr id="4" name="صورة 3"/>
          <p:cNvPicPr>
            <a:picLocks noChangeAspect="1"/>
          </p:cNvPicPr>
          <p:nvPr/>
        </p:nvPicPr>
        <p:blipFill>
          <a:blip r:embed="rId2"/>
          <a:stretch>
            <a:fillRect/>
          </a:stretch>
        </p:blipFill>
        <p:spPr>
          <a:xfrm>
            <a:off x="1256555" y="2467817"/>
            <a:ext cx="2820145" cy="3793283"/>
          </a:xfrm>
          <a:prstGeom prst="rect">
            <a:avLst/>
          </a:prstGeom>
        </p:spPr>
      </p:pic>
    </p:spTree>
    <p:extLst>
      <p:ext uri="{BB962C8B-B14F-4D97-AF65-F5344CB8AC3E}">
        <p14:creationId xmlns:p14="http://schemas.microsoft.com/office/powerpoint/2010/main" val="2522255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سادسا: بناء المقدرات الجوهرية للموارد البشرية </a:t>
            </a:r>
            <a:endParaRPr lang="ar-SA" dirty="0"/>
          </a:p>
        </p:txBody>
      </p:sp>
      <p:sp>
        <p:nvSpPr>
          <p:cNvPr id="3" name="عنصر نائب للمحتوى 2"/>
          <p:cNvSpPr>
            <a:spLocks noGrp="1"/>
          </p:cNvSpPr>
          <p:nvPr>
            <p:ph idx="1"/>
          </p:nvPr>
        </p:nvSpPr>
        <p:spPr/>
        <p:txBody>
          <a:bodyPr/>
          <a:lstStyle/>
          <a:p>
            <a:r>
              <a:rPr lang="ar-IQ" sz="2400" b="1" dirty="0" smtClean="0"/>
              <a:t>المرحلة الأولى : اختيار العاملين من ذوي الخبرة والمهارة وتحسين المقدرات الجوهرية وتوسيعها </a:t>
            </a:r>
          </a:p>
          <a:p>
            <a:endParaRPr lang="ar-IQ" sz="2400" b="1" dirty="0" smtClean="0"/>
          </a:p>
          <a:p>
            <a:r>
              <a:rPr lang="ar-IQ" sz="2400" b="1" dirty="0" smtClean="0"/>
              <a:t>المرحلة الثانية : الاستمرار بصقل خبراتهم وتحسين أدائهم لكي تصبح المنظمة الأفضل في بين المنافسين </a:t>
            </a:r>
            <a:endParaRPr lang="ar-SA" sz="2400" b="1" dirty="0"/>
          </a:p>
        </p:txBody>
      </p:sp>
    </p:spTree>
    <p:extLst>
      <p:ext uri="{BB962C8B-B14F-4D97-AF65-F5344CB8AC3E}">
        <p14:creationId xmlns:p14="http://schemas.microsoft.com/office/powerpoint/2010/main" val="3504119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IQ" sz="2400" dirty="0" smtClean="0"/>
              <a:t>أنواع من المقدرات الجوهرية التنظيمية التي تلعب دور أساسي في بناء وتطوير المقدرات الجوهرية داخل المنظمة </a:t>
            </a:r>
            <a:endParaRPr lang="ar-SA" sz="2400" dirty="0"/>
          </a:p>
        </p:txBody>
      </p:sp>
      <p:sp>
        <p:nvSpPr>
          <p:cNvPr id="3" name="عنصر نائب للمحتوى 2"/>
          <p:cNvSpPr>
            <a:spLocks noGrp="1"/>
          </p:cNvSpPr>
          <p:nvPr>
            <p:ph idx="1"/>
          </p:nvPr>
        </p:nvSpPr>
        <p:spPr/>
        <p:txBody>
          <a:bodyPr/>
          <a:lstStyle/>
          <a:p>
            <a:r>
              <a:rPr lang="ar-IQ" b="1" dirty="0" smtClean="0"/>
              <a:t>1ـ المقدرات الجوهرية لبناء الفريق الناجح : وهي مجموعة صغيرة من مزج المهارات والقدرات من خلال الجهد المتماسك ويستخدم للمنظمات ضعيفة الأداء </a:t>
            </a:r>
          </a:p>
          <a:p>
            <a:r>
              <a:rPr lang="ar-IQ" b="1" dirty="0" smtClean="0"/>
              <a:t>2ـ المقدرة الجوهرية لتطوير الموارد البشرية : وتأتي على راس المقدرات الجوهرية لتطوير القوى ورفع مستوى الأداء </a:t>
            </a:r>
          </a:p>
          <a:p>
            <a:r>
              <a:rPr lang="ar-IQ" dirty="0" smtClean="0"/>
              <a:t>3ـ </a:t>
            </a:r>
            <a:r>
              <a:rPr lang="ar-IQ" b="1" dirty="0" smtClean="0"/>
              <a:t>المقدرة الجوهرية لتمكين العاملين : والمقصود بتمكين تعميق مشاعر المقدرة الذاتية للأعضاء من خلال تأشير الظروف التي تودي الى الشعور بالضعف والعمل على انهائها </a:t>
            </a:r>
          </a:p>
          <a:p>
            <a:r>
              <a:rPr lang="ar-IQ" b="1" dirty="0" smtClean="0"/>
              <a:t>4ـ المقدرة الجوهرية للموارد البشرية : وهي مجموعه الأساليب التي تساعد العاملين على إتمام أعمالهم سواء كانت شفهية ام سمعية </a:t>
            </a:r>
          </a:p>
          <a:p>
            <a:r>
              <a:rPr lang="ar-IQ" b="1" dirty="0" smtClean="0"/>
              <a:t>5ـ المقدرة الجوهرية لحل الصراعات التنظيمية :وهي القدرة على تحويل الصراعات الى قوة إيجابية </a:t>
            </a:r>
          </a:p>
        </p:txBody>
      </p:sp>
    </p:spTree>
    <p:extLst>
      <p:ext uri="{BB962C8B-B14F-4D97-AF65-F5344CB8AC3E}">
        <p14:creationId xmlns:p14="http://schemas.microsoft.com/office/powerpoint/2010/main" val="1372783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a:t> </a:t>
            </a:r>
            <a:r>
              <a:rPr lang="ar-IQ" dirty="0" smtClean="0"/>
              <a:t>مفهوم الموهبة </a:t>
            </a:r>
            <a:endParaRPr lang="ar-SA" dirty="0"/>
          </a:p>
        </p:txBody>
      </p:sp>
      <p:sp>
        <p:nvSpPr>
          <p:cNvPr id="3" name="عنصر نائب للمحتوى 2"/>
          <p:cNvSpPr>
            <a:spLocks noGrp="1"/>
          </p:cNvSpPr>
          <p:nvPr>
            <p:ph idx="1"/>
          </p:nvPr>
        </p:nvSpPr>
        <p:spPr>
          <a:xfrm>
            <a:off x="1574054" y="2730500"/>
            <a:ext cx="9233646" cy="3467100"/>
          </a:xfrm>
        </p:spPr>
        <p:txBody>
          <a:bodyPr/>
          <a:lstStyle/>
          <a:p>
            <a:r>
              <a:rPr lang="ar-IQ" sz="2400" b="1" dirty="0" smtClean="0"/>
              <a:t>يمكن توضيح مفهوم الموهبة حسب اراء ووجهات نظر عدد من الباحثين :</a:t>
            </a:r>
          </a:p>
          <a:p>
            <a:endParaRPr lang="ar-IQ" sz="2400" b="1" dirty="0" smtClean="0"/>
          </a:p>
          <a:p>
            <a:r>
              <a:rPr lang="ar-IQ" sz="2400" b="1" dirty="0" smtClean="0"/>
              <a:t>1ـ أولئك الافراد ذوي الإمكانيات العالية الذين يساهمون في خدمة المجتمع </a:t>
            </a:r>
          </a:p>
          <a:p>
            <a:r>
              <a:rPr lang="ar-IQ" sz="2400" b="1" dirty="0" smtClean="0"/>
              <a:t>2ـ المصادر الذهنية التي تعتمدها المنظمة لتوليد الأفكار اللازمة للقيادة واختراق الأسواق </a:t>
            </a:r>
          </a:p>
          <a:p>
            <a:r>
              <a:rPr lang="ar-IQ" sz="2400" b="1" dirty="0" smtClean="0"/>
              <a:t>3ـ العدد الصغير من الافراد الذين يتمتعون بالإمكانيات العالية </a:t>
            </a:r>
            <a:endParaRPr lang="ar-SA" sz="2400" b="1" dirty="0"/>
          </a:p>
        </p:txBody>
      </p:sp>
    </p:spTree>
    <p:extLst>
      <p:ext uri="{BB962C8B-B14F-4D97-AF65-F5344CB8AC3E}">
        <p14:creationId xmlns:p14="http://schemas.microsoft.com/office/powerpoint/2010/main" val="3515774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سابعا : خصائص المقدرات الجوهرية </a:t>
            </a:r>
            <a:endParaRPr lang="ar-SA" dirty="0"/>
          </a:p>
        </p:txBody>
      </p:sp>
      <p:sp>
        <p:nvSpPr>
          <p:cNvPr id="3" name="عنصر نائب للمحتوى 2"/>
          <p:cNvSpPr>
            <a:spLocks noGrp="1"/>
          </p:cNvSpPr>
          <p:nvPr>
            <p:ph idx="1"/>
          </p:nvPr>
        </p:nvSpPr>
        <p:spPr/>
        <p:txBody>
          <a:bodyPr>
            <a:normAutofit/>
          </a:bodyPr>
          <a:lstStyle/>
          <a:p>
            <a:r>
              <a:rPr lang="ar-IQ" sz="2000" b="1" dirty="0" smtClean="0"/>
              <a:t>1ـ القيمة : ذات قدرة عالية مقارنة مع المقدرات المتاحة الأخرى في نفس المنظمة </a:t>
            </a:r>
          </a:p>
          <a:p>
            <a:endParaRPr lang="ar-IQ" sz="2000" b="1" dirty="0" smtClean="0"/>
          </a:p>
          <a:p>
            <a:r>
              <a:rPr lang="ar-IQ" sz="2000" b="1" dirty="0" smtClean="0"/>
              <a:t>2ـ الندرة ـ يجب ان تكون نادرة ومحدودة </a:t>
            </a:r>
          </a:p>
          <a:p>
            <a:endParaRPr lang="ar-IQ" sz="2000" b="1" dirty="0" smtClean="0"/>
          </a:p>
          <a:p>
            <a:r>
              <a:rPr lang="ar-IQ" sz="2000" b="1" dirty="0" smtClean="0"/>
              <a:t>3ـ غير قابلة للاستبدال : أي لا تتمكن المنظمة من استبدالها بشي اخر </a:t>
            </a:r>
            <a:endParaRPr lang="ar-SA" sz="2000" b="1" dirty="0"/>
          </a:p>
        </p:txBody>
      </p:sp>
    </p:spTree>
    <p:extLst>
      <p:ext uri="{BB962C8B-B14F-4D97-AF65-F5344CB8AC3E}">
        <p14:creationId xmlns:p14="http://schemas.microsoft.com/office/powerpoint/2010/main" val="2463143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ثامنا : أنواع المقدرات الجوهرية </a:t>
            </a:r>
            <a:endParaRPr lang="ar-SA" dirty="0"/>
          </a:p>
        </p:txBody>
      </p:sp>
      <p:sp>
        <p:nvSpPr>
          <p:cNvPr id="3" name="عنصر نائب للمحتوى 2"/>
          <p:cNvSpPr>
            <a:spLocks noGrp="1"/>
          </p:cNvSpPr>
          <p:nvPr>
            <p:ph idx="1"/>
          </p:nvPr>
        </p:nvSpPr>
        <p:spPr/>
        <p:txBody>
          <a:bodyPr/>
          <a:lstStyle/>
          <a:p>
            <a:pPr lvl="2"/>
            <a:r>
              <a:rPr lang="ar-IQ" sz="2400" b="1" dirty="0" smtClean="0"/>
              <a:t>تصنف المقدرات الجوهرية الى قسمين :</a:t>
            </a:r>
            <a:r>
              <a:rPr lang="ar-IQ" b="1" dirty="0" smtClean="0"/>
              <a:t>ـ </a:t>
            </a:r>
          </a:p>
          <a:p>
            <a:r>
              <a:rPr lang="ar-IQ" sz="2400" b="1" dirty="0" smtClean="0"/>
              <a:t>1ـ المقدرات العقلية ( التبصر ) : وهي التي </a:t>
            </a:r>
            <a:r>
              <a:rPr lang="ar-IQ" sz="2400" b="1" dirty="0" err="1" smtClean="0"/>
              <a:t>تاتي</a:t>
            </a:r>
            <a:r>
              <a:rPr lang="ar-IQ" sz="2400" b="1" dirty="0" smtClean="0"/>
              <a:t> نت خلال الحقائق والنماذج مثلا المعرفة التكنلوجية التي تنتج الابداع ، الملكية الفردية ، الابداع الناجح </a:t>
            </a:r>
          </a:p>
          <a:p>
            <a:endParaRPr lang="ar-IQ" sz="2400" b="1" dirty="0" smtClean="0"/>
          </a:p>
          <a:p>
            <a:r>
              <a:rPr lang="ar-IQ" sz="2400" b="1" dirty="0" smtClean="0"/>
              <a:t>2ـمقدرات التنفيذ المميز: والمرتبطة بالعاملين وتوظيفهم لها بالإنتاج والخدمات النهائية وزيادتها </a:t>
            </a:r>
          </a:p>
          <a:p>
            <a:endParaRPr lang="ar-SA" sz="2400" b="1" dirty="0"/>
          </a:p>
        </p:txBody>
      </p:sp>
    </p:spTree>
    <p:extLst>
      <p:ext uri="{BB962C8B-B14F-4D97-AF65-F5344CB8AC3E}">
        <p14:creationId xmlns:p14="http://schemas.microsoft.com/office/powerpoint/2010/main" val="3619226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اهم أنواع المقدرات الجوهرية للموارد البشرية </a:t>
            </a:r>
            <a:endParaRPr lang="ar-SA" dirty="0"/>
          </a:p>
        </p:txBody>
      </p:sp>
      <p:sp>
        <p:nvSpPr>
          <p:cNvPr id="3" name="عنصر نائب للمحتوى 2"/>
          <p:cNvSpPr>
            <a:spLocks noGrp="1"/>
          </p:cNvSpPr>
          <p:nvPr>
            <p:ph idx="1"/>
          </p:nvPr>
        </p:nvSpPr>
        <p:spPr/>
        <p:txBody>
          <a:bodyPr/>
          <a:lstStyle/>
          <a:p>
            <a:r>
              <a:rPr lang="ar-IQ" b="1" dirty="0" smtClean="0"/>
              <a:t>1ـ المعرفة الضمنية : فهم العاملين للقضايا التنافسية المؤثرة على المنظمة ( سوق ، منتجات ، تكنلوجيا، عمليات ) </a:t>
            </a:r>
          </a:p>
          <a:p>
            <a:r>
              <a:rPr lang="ar-IQ" b="1" dirty="0" smtClean="0"/>
              <a:t>2ـ ترجمة الزبون :قدرة العاملين النظر من وجهه نظر الزبون </a:t>
            </a:r>
          </a:p>
          <a:p>
            <a:r>
              <a:rPr lang="ar-IQ" b="1" dirty="0" smtClean="0"/>
              <a:t>3ـالاتصال الفعال :قدرة العاملين على تزويد الإدارة والعاملين بالمعلومات الشفوية والمكتوبة بشكل واضح ومقنع </a:t>
            </a:r>
          </a:p>
          <a:p>
            <a:r>
              <a:rPr lang="ar-IQ" b="1" dirty="0" smtClean="0"/>
              <a:t>4ـ المصداقية والسلامة اعتماد المصداقية والسلامة من العاملين في العمل </a:t>
            </a:r>
          </a:p>
          <a:p>
            <a:r>
              <a:rPr lang="ar-IQ" b="1" dirty="0" smtClean="0"/>
              <a:t>5ـ امتلاك القدرة على حل المشاكل </a:t>
            </a:r>
          </a:p>
          <a:p>
            <a:r>
              <a:rPr lang="ar-IQ" b="1" dirty="0" smtClean="0"/>
              <a:t>6ـ مهارات المفاوضات وحل الصراعات أي الاتفاق بين العمال على الرغم من اختلاف الأهداف والاولويات </a:t>
            </a:r>
            <a:endParaRPr lang="ar-SA" b="1" dirty="0"/>
          </a:p>
        </p:txBody>
      </p:sp>
    </p:spTree>
    <p:extLst>
      <p:ext uri="{BB962C8B-B14F-4D97-AF65-F5344CB8AC3E}">
        <p14:creationId xmlns:p14="http://schemas.microsoft.com/office/powerpoint/2010/main" val="1776534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شــــكرا لأصــــغائكــــم </a:t>
            </a:r>
            <a:endParaRPr lang="ar-SA" dirty="0"/>
          </a:p>
        </p:txBody>
      </p:sp>
      <p:pic>
        <p:nvPicPr>
          <p:cNvPr id="4" name="عنصر نائب للمحتوى 3"/>
          <p:cNvPicPr>
            <a:picLocks noGrp="1" noChangeAspect="1"/>
          </p:cNvPicPr>
          <p:nvPr>
            <p:ph idx="1"/>
          </p:nvPr>
        </p:nvPicPr>
        <p:blipFill>
          <a:blip r:embed="rId2"/>
          <a:stretch>
            <a:fillRect/>
          </a:stretch>
        </p:blipFill>
        <p:spPr>
          <a:xfrm>
            <a:off x="1536700" y="2390243"/>
            <a:ext cx="6904051" cy="4176782"/>
          </a:xfrm>
          <a:prstGeom prst="rect">
            <a:avLst/>
          </a:prstGeom>
        </p:spPr>
      </p:pic>
    </p:spTree>
    <p:extLst>
      <p:ext uri="{BB962C8B-B14F-4D97-AF65-F5344CB8AC3E}">
        <p14:creationId xmlns:p14="http://schemas.microsoft.com/office/powerpoint/2010/main" val="721060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التطور التاريخي لإدارة الموهبة </a:t>
            </a:r>
            <a:endParaRPr lang="ar-SA" dirty="0"/>
          </a:p>
        </p:txBody>
      </p:sp>
      <p:sp>
        <p:nvSpPr>
          <p:cNvPr id="3" name="عنصر نائب للمحتوى 2"/>
          <p:cNvSpPr>
            <a:spLocks noGrp="1"/>
          </p:cNvSpPr>
          <p:nvPr>
            <p:ph idx="1"/>
          </p:nvPr>
        </p:nvSpPr>
        <p:spPr/>
        <p:txBody>
          <a:bodyPr/>
          <a:lstStyle/>
          <a:p>
            <a:r>
              <a:rPr lang="ar-IQ" sz="2400" b="1" dirty="0" smtClean="0"/>
              <a:t>التطور التاريخي لإدارة الموهبة : </a:t>
            </a:r>
          </a:p>
          <a:p>
            <a:r>
              <a:rPr lang="ar-IQ" sz="2400" b="1" dirty="0" smtClean="0"/>
              <a:t>1ـ قسم الافراد : بدأت من السبعينات والتي اتسمت بتوظيف الافراد وتقديم التعويضات لهم </a:t>
            </a:r>
          </a:p>
          <a:p>
            <a:r>
              <a:rPr lang="ar-IQ" sz="2400" b="1" dirty="0" smtClean="0"/>
              <a:t>2ـ إدارة الموارد البشرية : بدأت من الثمانينيات فيها ادركت المنظمات بأن الموارد البشرية أصبحت اكثر أهمية وتحولت الى وظيفة استراتيجية ومن ثم شريك اعمال </a:t>
            </a:r>
          </a:p>
          <a:p>
            <a:r>
              <a:rPr lang="ar-IQ" sz="2400" b="1" dirty="0" smtClean="0"/>
              <a:t>3ـ إدارة الموهبة : بدأت مطلع القرن الحادي عشر ولازالت وتتضمن نظم موارد الاعمال وتحولت من شريك اعمال الى تكامل اعمال </a:t>
            </a:r>
            <a:endParaRPr lang="ar-SA" sz="2400" b="1" dirty="0"/>
          </a:p>
        </p:txBody>
      </p:sp>
    </p:spTree>
    <p:extLst>
      <p:ext uri="{BB962C8B-B14F-4D97-AF65-F5344CB8AC3E}">
        <p14:creationId xmlns:p14="http://schemas.microsoft.com/office/powerpoint/2010/main" val="2438956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أهمية إدارة الموهبة </a:t>
            </a:r>
            <a:endParaRPr lang="ar-SA" dirty="0"/>
          </a:p>
        </p:txBody>
      </p:sp>
      <p:sp>
        <p:nvSpPr>
          <p:cNvPr id="3" name="عنصر نائب للمحتوى 2"/>
          <p:cNvSpPr>
            <a:spLocks noGrp="1"/>
          </p:cNvSpPr>
          <p:nvPr>
            <p:ph idx="1"/>
          </p:nvPr>
        </p:nvSpPr>
        <p:spPr>
          <a:xfrm>
            <a:off x="1510554" y="2641600"/>
            <a:ext cx="8761413" cy="3416300"/>
          </a:xfrm>
        </p:spPr>
        <p:txBody>
          <a:bodyPr/>
          <a:lstStyle/>
          <a:p>
            <a:r>
              <a:rPr lang="ar-IQ" b="1" dirty="0" smtClean="0"/>
              <a:t>تكتسب إدارة الموهبة أهمية كبيرة لدورها في اختيار القادة </a:t>
            </a:r>
          </a:p>
          <a:p>
            <a:r>
              <a:rPr lang="ar-IQ" b="1" dirty="0" smtClean="0"/>
              <a:t>والمديرين والموظفين وتطور جودة الموارد البشرية وتستخدم </a:t>
            </a:r>
          </a:p>
          <a:p>
            <a:r>
              <a:rPr lang="ar-IQ" b="1" dirty="0" smtClean="0"/>
              <a:t>لحل المواقف والمشكلات وكذلك تستخدم في جعل المنظمة </a:t>
            </a:r>
          </a:p>
          <a:p>
            <a:r>
              <a:rPr lang="ar-IQ" b="1" dirty="0"/>
              <a:t>ب</a:t>
            </a:r>
            <a:r>
              <a:rPr lang="ar-IQ" b="1" dirty="0" smtClean="0"/>
              <a:t>موقع جاذبية ولإدارة الموهبة الدور الفعال في التخطيط التعاقبي</a:t>
            </a:r>
          </a:p>
          <a:p>
            <a:r>
              <a:rPr lang="ar-IQ" b="1" dirty="0" smtClean="0"/>
              <a:t> الناجح وأخيرا لها الدور في تحقيق النمو الدائم عن المعرفة ولإبداع </a:t>
            </a:r>
          </a:p>
          <a:p>
            <a:r>
              <a:rPr lang="ar-IQ" b="1" dirty="0" smtClean="0"/>
              <a:t>من خلال البرامج التدريبية ولها الأهمية بالمساهمة بالنمو داخل </a:t>
            </a:r>
          </a:p>
          <a:p>
            <a:r>
              <a:rPr lang="ar-IQ" b="1" dirty="0" smtClean="0"/>
              <a:t>المنظمة بدلا من اكتسابها من الخارج </a:t>
            </a:r>
            <a:endParaRPr lang="ar-SA" b="1" dirty="0"/>
          </a:p>
        </p:txBody>
      </p:sp>
      <p:pic>
        <p:nvPicPr>
          <p:cNvPr id="4" name="صورة 3"/>
          <p:cNvPicPr>
            <a:picLocks noChangeAspect="1"/>
          </p:cNvPicPr>
          <p:nvPr/>
        </p:nvPicPr>
        <p:blipFill>
          <a:blip r:embed="rId2"/>
          <a:stretch>
            <a:fillRect/>
          </a:stretch>
        </p:blipFill>
        <p:spPr>
          <a:xfrm flipH="1">
            <a:off x="1955798" y="2925762"/>
            <a:ext cx="2120901" cy="2120901"/>
          </a:xfrm>
          <a:prstGeom prst="rect">
            <a:avLst/>
          </a:prstGeom>
        </p:spPr>
      </p:pic>
    </p:spTree>
    <p:extLst>
      <p:ext uri="{BB962C8B-B14F-4D97-AF65-F5344CB8AC3E}">
        <p14:creationId xmlns:p14="http://schemas.microsoft.com/office/powerpoint/2010/main" val="3049610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مداخل قرارات إدارة الموهبة </a:t>
            </a:r>
            <a:endParaRPr lang="ar-SA" dirty="0"/>
          </a:p>
        </p:txBody>
      </p:sp>
      <p:sp>
        <p:nvSpPr>
          <p:cNvPr id="3" name="عنصر نائب للمحتوى 2"/>
          <p:cNvSpPr>
            <a:spLocks noGrp="1"/>
          </p:cNvSpPr>
          <p:nvPr>
            <p:ph idx="1"/>
          </p:nvPr>
        </p:nvSpPr>
        <p:spPr/>
        <p:txBody>
          <a:bodyPr>
            <a:normAutofit/>
          </a:bodyPr>
          <a:lstStyle/>
          <a:p>
            <a:r>
              <a:rPr lang="ar-IQ" sz="2000" b="1" dirty="0" smtClean="0"/>
              <a:t>1ـ التركيز على الموهبة من اجل الالتزام حيث يركز على العدالة </a:t>
            </a:r>
          </a:p>
          <a:p>
            <a:r>
              <a:rPr lang="ar-IQ" sz="2000" b="1" dirty="0" smtClean="0"/>
              <a:t>2ـ التركيز على الموهبة من اجل التكييف حيث يركز على العمل </a:t>
            </a:r>
          </a:p>
          <a:p>
            <a:r>
              <a:rPr lang="ar-IQ" sz="2000" b="1" dirty="0" smtClean="0"/>
              <a:t>3ـ التركيز على الموهبة من اجل المساواة أي اتخاذ قرارات الموهبة بشكل عادل </a:t>
            </a:r>
          </a:p>
          <a:p>
            <a:r>
              <a:rPr lang="ar-IQ" sz="2000" b="1" dirty="0" smtClean="0"/>
              <a:t>4ـ التركيز على الموهبة من اجل الإنجاز أي اتخاذ قرارات الموهبة بين التأثير</a:t>
            </a:r>
          </a:p>
          <a:p>
            <a:r>
              <a:rPr lang="ar-IQ" sz="2000" b="1" dirty="0"/>
              <a:t> </a:t>
            </a:r>
            <a:r>
              <a:rPr lang="ar-IQ" sz="2000" b="1" dirty="0" smtClean="0"/>
              <a:t>     التنظيمي والنجاح الاستراتيجي </a:t>
            </a:r>
          </a:p>
          <a:p>
            <a:endParaRPr lang="ar-SA" sz="2000" b="1" dirty="0"/>
          </a:p>
        </p:txBody>
      </p:sp>
    </p:spTree>
    <p:extLst>
      <p:ext uri="{BB962C8B-B14F-4D97-AF65-F5344CB8AC3E}">
        <p14:creationId xmlns:p14="http://schemas.microsoft.com/office/powerpoint/2010/main" val="1305311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أهداف إدارة الموهبة </a:t>
            </a:r>
            <a:endParaRPr lang="ar-SA" dirty="0"/>
          </a:p>
        </p:txBody>
      </p:sp>
      <p:sp>
        <p:nvSpPr>
          <p:cNvPr id="3" name="عنصر نائب للمحتوى 2"/>
          <p:cNvSpPr>
            <a:spLocks noGrp="1"/>
          </p:cNvSpPr>
          <p:nvPr>
            <p:ph idx="1"/>
          </p:nvPr>
        </p:nvSpPr>
        <p:spPr/>
        <p:txBody>
          <a:bodyPr>
            <a:normAutofit/>
          </a:bodyPr>
          <a:lstStyle/>
          <a:p>
            <a:r>
              <a:rPr lang="ar-IQ" sz="2400" b="1" dirty="0" smtClean="0"/>
              <a:t>1ـ مساعدة المنظمة في الحصول على الموهبة الازمة لتنفيذ العمليات الخاصة بها </a:t>
            </a:r>
          </a:p>
          <a:p>
            <a:r>
              <a:rPr lang="ar-IQ" sz="2400" b="1" dirty="0" smtClean="0"/>
              <a:t>2ـ تحديد برامج التدريب والتطوير اللازمة لتنمية مهارات ومقدرات العاملين </a:t>
            </a:r>
          </a:p>
          <a:p>
            <a:r>
              <a:rPr lang="ar-IQ" sz="2400" b="1" dirty="0" smtClean="0"/>
              <a:t>3ـ تحديد أساليب للحفاظ على المواهب النادرة </a:t>
            </a:r>
          </a:p>
          <a:p>
            <a:r>
              <a:rPr lang="ar-IQ" sz="2400" b="1" dirty="0" smtClean="0"/>
              <a:t>4ـ تقديم الدعم الكافي لتنفيذ استراتيجية المنظمة </a:t>
            </a:r>
          </a:p>
          <a:p>
            <a:endParaRPr lang="ar-SA" sz="2400" b="1" dirty="0"/>
          </a:p>
        </p:txBody>
      </p:sp>
    </p:spTree>
    <p:extLst>
      <p:ext uri="{BB962C8B-B14F-4D97-AF65-F5344CB8AC3E}">
        <p14:creationId xmlns:p14="http://schemas.microsoft.com/office/powerpoint/2010/main" val="751126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العوامل التي ساعدت على نمو إدارة الموهبة </a:t>
            </a:r>
            <a:endParaRPr lang="ar-SA" dirty="0"/>
          </a:p>
        </p:txBody>
      </p:sp>
      <p:sp>
        <p:nvSpPr>
          <p:cNvPr id="3" name="عنصر نائب للمحتوى 2"/>
          <p:cNvSpPr>
            <a:spLocks noGrp="1"/>
          </p:cNvSpPr>
          <p:nvPr>
            <p:ph idx="1"/>
          </p:nvPr>
        </p:nvSpPr>
        <p:spPr/>
        <p:txBody>
          <a:bodyPr/>
          <a:lstStyle/>
          <a:p>
            <a:r>
              <a:rPr lang="ar-IQ" sz="2000" b="1" dirty="0" smtClean="0"/>
              <a:t>ظهرت العديد من العوامل التي ساعدت على نمو إدارة الموهبة في المنظمات ولقد ازداد الضغط لاعتماد إدارة الموهبة ومنها :</a:t>
            </a:r>
          </a:p>
          <a:p>
            <a:r>
              <a:rPr lang="ar-IQ" b="1" dirty="0" smtClean="0"/>
              <a:t>1ـ نمو الاعمال </a:t>
            </a:r>
          </a:p>
          <a:p>
            <a:r>
              <a:rPr lang="ar-IQ" b="1" dirty="0" smtClean="0"/>
              <a:t>2ـ انتقال الاعمال </a:t>
            </a:r>
          </a:p>
          <a:p>
            <a:r>
              <a:rPr lang="ar-IQ" b="1" dirty="0" smtClean="0"/>
              <a:t>3ـ الاستثمار في اعمال جوهرية جديدة </a:t>
            </a:r>
          </a:p>
          <a:p>
            <a:r>
              <a:rPr lang="ar-IQ" b="1" dirty="0" smtClean="0"/>
              <a:t>4ـ ظهور اشكال جديدة من الشركات </a:t>
            </a:r>
          </a:p>
          <a:p>
            <a:r>
              <a:rPr lang="ar-IQ" b="1" dirty="0" smtClean="0"/>
              <a:t>5ـ الضغط لاستئجار المهارات الجديدة </a:t>
            </a:r>
            <a:endParaRPr lang="ar-SA" b="1" dirty="0"/>
          </a:p>
        </p:txBody>
      </p:sp>
    </p:spTree>
    <p:extLst>
      <p:ext uri="{BB962C8B-B14F-4D97-AF65-F5344CB8AC3E}">
        <p14:creationId xmlns:p14="http://schemas.microsoft.com/office/powerpoint/2010/main" val="3550016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العوامل المؤثرة في نجاح إدارة التطبيق </a:t>
            </a:r>
            <a:endParaRPr lang="ar-SA" dirty="0"/>
          </a:p>
        </p:txBody>
      </p:sp>
      <p:sp>
        <p:nvSpPr>
          <p:cNvPr id="3" name="عنصر نائب للمحتوى 2"/>
          <p:cNvSpPr>
            <a:spLocks noGrp="1"/>
          </p:cNvSpPr>
          <p:nvPr>
            <p:ph idx="1"/>
          </p:nvPr>
        </p:nvSpPr>
        <p:spPr/>
        <p:txBody>
          <a:bodyPr/>
          <a:lstStyle/>
          <a:p>
            <a:r>
              <a:rPr lang="ar-IQ" sz="2000" b="1" dirty="0" smtClean="0"/>
              <a:t>يجب ضمان تعاون واشتراك جميع المدراء في كافة مستويات التنفيذ النشيط لأجمالي خطوات إدارة الموهبة ، </a:t>
            </a:r>
            <a:r>
              <a:rPr lang="ar-IQ" sz="2000" b="1" dirty="0" err="1" smtClean="0"/>
              <a:t>بدأمن</a:t>
            </a:r>
            <a:r>
              <a:rPr lang="ar-IQ" sz="2000" b="1" dirty="0" smtClean="0"/>
              <a:t> تعريف العاملين بالمستوى العالي للأداء  والقدرات العالية وفيما يلي خمس عناصر أساسية لضمان التطبيق الفعال برنامج إدارة الموهبة :</a:t>
            </a:r>
          </a:p>
          <a:p>
            <a:r>
              <a:rPr lang="ar-IQ" sz="2000" b="1" dirty="0" smtClean="0"/>
              <a:t>1ـ </a:t>
            </a:r>
            <a:r>
              <a:rPr lang="ar-IQ" b="1" dirty="0" smtClean="0"/>
              <a:t>اعتناق فكر الموهبة أي تصبح الموهبة من أولويات الإدارة </a:t>
            </a:r>
          </a:p>
          <a:p>
            <a:r>
              <a:rPr lang="ar-IQ" b="1" dirty="0" smtClean="0"/>
              <a:t>2ـ خلق مقترح قيمة العامل الأفضل أي تعويض الموظف وتقييم الموظف الموهوب </a:t>
            </a:r>
          </a:p>
          <a:p>
            <a:r>
              <a:rPr lang="ar-IQ" b="1" dirty="0" smtClean="0"/>
              <a:t>3ـ اتباع استراتيجية الاستقطاب المستمر للأفراد </a:t>
            </a:r>
          </a:p>
          <a:p>
            <a:r>
              <a:rPr lang="ar-IQ" b="1" dirty="0" smtClean="0"/>
              <a:t>4ـ تطوير التماسك داخل المنظمة والتركيز على التدريب والتطوير والثقافة </a:t>
            </a:r>
          </a:p>
          <a:p>
            <a:r>
              <a:rPr lang="ar-IQ" b="1" dirty="0" smtClean="0"/>
              <a:t>5ـ تحديد وتثبيت الأداء لا استخدام لا داره الموهبة  في تطوير الافراد ذوي المهارات العالية </a:t>
            </a:r>
            <a:endParaRPr lang="ar-SA" b="1" dirty="0"/>
          </a:p>
        </p:txBody>
      </p:sp>
    </p:spTree>
    <p:extLst>
      <p:ext uri="{BB962C8B-B14F-4D97-AF65-F5344CB8AC3E}">
        <p14:creationId xmlns:p14="http://schemas.microsoft.com/office/powerpoint/2010/main" val="933821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تحديات إدارة الموهبة </a:t>
            </a:r>
            <a:endParaRPr lang="ar-SA" dirty="0"/>
          </a:p>
        </p:txBody>
      </p:sp>
      <p:sp>
        <p:nvSpPr>
          <p:cNvPr id="3" name="عنصر نائب للمحتوى 2"/>
          <p:cNvSpPr>
            <a:spLocks noGrp="1"/>
          </p:cNvSpPr>
          <p:nvPr>
            <p:ph idx="1"/>
          </p:nvPr>
        </p:nvSpPr>
        <p:spPr/>
        <p:txBody>
          <a:bodyPr>
            <a:normAutofit/>
          </a:bodyPr>
          <a:lstStyle/>
          <a:p>
            <a:r>
              <a:rPr lang="ar-IQ" sz="2000" b="1" dirty="0" smtClean="0"/>
              <a:t>1ـ إدارة الموهبة تدرك كقضية افراد الامر الذي يحدد ممارساتها في الموارد البشرية فقط </a:t>
            </a:r>
          </a:p>
          <a:p>
            <a:endParaRPr lang="ar-IQ" sz="2000" b="1" dirty="0" smtClean="0"/>
          </a:p>
          <a:p>
            <a:r>
              <a:rPr lang="ar-IQ" sz="2000" b="1" dirty="0" smtClean="0"/>
              <a:t>2ـ تركز إدارة الموهبة على العمال الحاليين والمستقبليين وبذلك تهمل موهبة سوق العمل </a:t>
            </a:r>
          </a:p>
          <a:p>
            <a:endParaRPr lang="ar-IQ" sz="2000" b="1" dirty="0" smtClean="0"/>
          </a:p>
          <a:p>
            <a:r>
              <a:rPr lang="ar-IQ" sz="2000" b="1" dirty="0" smtClean="0"/>
              <a:t>3ـلادارة الموهبة التأثير القليل على سمعة المنظمة وبذلك تؤثر على استقطاب الموهبة والاحتفاظ بها </a:t>
            </a:r>
          </a:p>
          <a:p>
            <a:endParaRPr lang="ar-IQ" sz="2000" b="1" dirty="0" smtClean="0"/>
          </a:p>
          <a:p>
            <a:r>
              <a:rPr lang="ar-IQ" sz="2000" b="1" dirty="0" smtClean="0"/>
              <a:t>4ـ ضعف قناعة المنظمة بدور إدارة الموهبة في خلق الجاذبية للمبدعين </a:t>
            </a:r>
            <a:endParaRPr lang="ar-SA" sz="2000" b="1" dirty="0"/>
          </a:p>
        </p:txBody>
      </p:sp>
    </p:spTree>
    <p:extLst>
      <p:ext uri="{BB962C8B-B14F-4D97-AF65-F5344CB8AC3E}">
        <p14:creationId xmlns:p14="http://schemas.microsoft.com/office/powerpoint/2010/main" val="13171887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جلس إدارة أيون">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مجلس إدارة أيون</Template>
  <TotalTime>264</TotalTime>
  <Words>1259</Words>
  <Application>Microsoft Office PowerPoint</Application>
  <PresentationFormat>Custom</PresentationFormat>
  <Paragraphs>119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مجلس إدارة أيون</vt:lpstr>
      <vt:lpstr>                                                              ادارة الموارد البشرية  دبلوم تخطيط استراتيجي إدارة الموهبة ـ  والمقدرات الجوهرية   </vt:lpstr>
      <vt:lpstr> مفهوم الموهبة </vt:lpstr>
      <vt:lpstr>التطور التاريخي لإدارة الموهبة </vt:lpstr>
      <vt:lpstr>أهمية إدارة الموهبة </vt:lpstr>
      <vt:lpstr>مداخل قرارات إدارة الموهبة </vt:lpstr>
      <vt:lpstr>أهداف إدارة الموهبة </vt:lpstr>
      <vt:lpstr>العوامل التي ساعدت على نمو إدارة الموهبة </vt:lpstr>
      <vt:lpstr>العوامل المؤثرة في نجاح إدارة التطبيق </vt:lpstr>
      <vt:lpstr>تحديات إدارة الموهبة </vt:lpstr>
      <vt:lpstr>عمليات إدارة الموهبة </vt:lpstr>
      <vt:lpstr>PowerPoint Presentation</vt:lpstr>
      <vt:lpstr>انتهى القسم الأول </vt:lpstr>
      <vt:lpstr>المقدرات الجوهرية للموارد البشرية </vt:lpstr>
      <vt:lpstr>ثانيا : مفهوم المقدرات الجوهرية </vt:lpstr>
      <vt:lpstr>مقدرات جوهرية </vt:lpstr>
      <vt:lpstr>ثالثا : مفهوم المقدرات للموارد البشرية </vt:lpstr>
      <vt:lpstr>خامسا: اهداف المقدرات الجوهرية للموارد البشرية </vt:lpstr>
      <vt:lpstr>سادسا: بناء المقدرات الجوهرية للموارد البشرية </vt:lpstr>
      <vt:lpstr>أنواع من المقدرات الجوهرية التنظيمية التي تلعب دور أساسي في بناء وتطوير المقدرات الجوهرية داخل المنظمة </vt:lpstr>
      <vt:lpstr>سابعا : خصائص المقدرات الجوهرية </vt:lpstr>
      <vt:lpstr>ثامنا : أنواع المقدرات الجوهرية </vt:lpstr>
      <vt:lpstr>اهم أنواع المقدرات الجوهرية للموارد البشرية </vt:lpstr>
      <vt:lpstr>شــــكرا لأصــــغائكــــم </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الموارد البشرية  إدارة الموهبة ـ والمقدرات الجوهرية</dc:title>
  <dc:creator>حساب Microsoft</dc:creator>
  <cp:lastModifiedBy>SamaOffice</cp:lastModifiedBy>
  <cp:revision>26</cp:revision>
  <dcterms:created xsi:type="dcterms:W3CDTF">2021-11-28T20:06:03Z</dcterms:created>
  <dcterms:modified xsi:type="dcterms:W3CDTF">2022-02-01T08:48:39Z</dcterms:modified>
</cp:coreProperties>
</file>