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87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D1D4F3-E11C-460A-881B-6E7E6C59AFBC}" type="doc">
      <dgm:prSet loTypeId="urn:microsoft.com/office/officeart/2005/8/layout/vList5" loCatId="list" qsTypeId="urn:microsoft.com/office/officeart/2005/8/quickstyle/simple1" qsCatId="simple" csTypeId="urn:microsoft.com/office/officeart/2005/8/colors/colorful1#1" csCatId="colorful" phldr="1"/>
      <dgm:spPr/>
      <dgm:t>
        <a:bodyPr/>
        <a:lstStyle/>
        <a:p>
          <a:pPr rtl="1"/>
          <a:endParaRPr lang="ar-IQ"/>
        </a:p>
      </dgm:t>
    </dgm:pt>
    <dgm:pt modelId="{E50DD697-EBE9-4C38-94D3-03012322D710}">
      <dgm:prSet phldrT="[نص]"/>
      <dgm:spPr/>
      <dgm:t>
        <a:bodyPr/>
        <a:lstStyle/>
        <a:p>
          <a:pPr rtl="1"/>
          <a:endParaRPr lang="ar-IQ" dirty="0"/>
        </a:p>
      </dgm:t>
    </dgm:pt>
    <dgm:pt modelId="{6372718D-7C69-4762-8718-80A7855D936A}" type="parTrans" cxnId="{5F661B5C-C750-44D8-A650-BD0352FE7FD7}">
      <dgm:prSet/>
      <dgm:spPr/>
      <dgm:t>
        <a:bodyPr/>
        <a:lstStyle/>
        <a:p>
          <a:pPr rtl="1"/>
          <a:endParaRPr lang="ar-IQ"/>
        </a:p>
      </dgm:t>
    </dgm:pt>
    <dgm:pt modelId="{817A7887-749E-4467-B3EA-022BBB5D632D}" type="sibTrans" cxnId="{5F661B5C-C750-44D8-A650-BD0352FE7FD7}">
      <dgm:prSet/>
      <dgm:spPr/>
      <dgm:t>
        <a:bodyPr/>
        <a:lstStyle/>
        <a:p>
          <a:pPr rtl="1"/>
          <a:endParaRPr lang="ar-IQ"/>
        </a:p>
      </dgm:t>
    </dgm:pt>
    <dgm:pt modelId="{692556E8-7E4D-4512-846D-EEE991307D1D}">
      <dgm:prSet phldrT="[نص]"/>
      <dgm:spPr/>
      <dgm:t>
        <a:bodyPr/>
        <a:lstStyle/>
        <a:p>
          <a:pPr rtl="1"/>
          <a:r>
            <a:rPr lang="ar-IQ" dirty="0" smtClean="0"/>
            <a:t>غياب دور ادارة الموارد البشرية في المنظمة </a:t>
          </a:r>
          <a:endParaRPr lang="ar-IQ" dirty="0"/>
        </a:p>
      </dgm:t>
    </dgm:pt>
    <dgm:pt modelId="{F373D4E5-9675-492C-AC70-A2052CE64EE6}" type="parTrans" cxnId="{BDBE9D14-656D-4E26-8583-94B3C2350CEB}">
      <dgm:prSet/>
      <dgm:spPr/>
      <dgm:t>
        <a:bodyPr/>
        <a:lstStyle/>
        <a:p>
          <a:pPr rtl="1"/>
          <a:endParaRPr lang="ar-IQ"/>
        </a:p>
      </dgm:t>
    </dgm:pt>
    <dgm:pt modelId="{DB7C735D-F347-42DF-9DD8-D26D5781C9E6}" type="sibTrans" cxnId="{BDBE9D14-656D-4E26-8583-94B3C2350CEB}">
      <dgm:prSet/>
      <dgm:spPr/>
      <dgm:t>
        <a:bodyPr/>
        <a:lstStyle/>
        <a:p>
          <a:pPr rtl="1"/>
          <a:endParaRPr lang="ar-IQ"/>
        </a:p>
      </dgm:t>
    </dgm:pt>
    <dgm:pt modelId="{0EB11B9C-6AF0-473A-8BE8-66BA79296BBE}">
      <dgm:prSet phldrT="[نص]"/>
      <dgm:spPr/>
      <dgm:t>
        <a:bodyPr/>
        <a:lstStyle/>
        <a:p>
          <a:pPr rtl="1"/>
          <a:r>
            <a:rPr lang="ar-IQ" dirty="0" smtClean="0"/>
            <a:t>سؤ تخطيط ادارة الموارد البشرية </a:t>
          </a:r>
          <a:endParaRPr lang="ar-IQ" dirty="0"/>
        </a:p>
      </dgm:t>
    </dgm:pt>
    <dgm:pt modelId="{8D6A2164-A75C-46D6-9A8A-DFAFE5949D67}" type="parTrans" cxnId="{C71364EA-2561-4494-B351-D7CEEC2322F8}">
      <dgm:prSet/>
      <dgm:spPr/>
      <dgm:t>
        <a:bodyPr/>
        <a:lstStyle/>
        <a:p>
          <a:pPr rtl="1"/>
          <a:endParaRPr lang="ar-IQ"/>
        </a:p>
      </dgm:t>
    </dgm:pt>
    <dgm:pt modelId="{F9A339E0-C9FB-4110-B7BF-FF47EE12724A}" type="sibTrans" cxnId="{C71364EA-2561-4494-B351-D7CEEC2322F8}">
      <dgm:prSet/>
      <dgm:spPr/>
      <dgm:t>
        <a:bodyPr/>
        <a:lstStyle/>
        <a:p>
          <a:pPr rtl="1"/>
          <a:endParaRPr lang="ar-IQ"/>
        </a:p>
      </dgm:t>
    </dgm:pt>
    <dgm:pt modelId="{3C1A334F-F958-4104-A601-65A19A595E74}">
      <dgm:prSet phldrT="[نص]" phldr="1"/>
      <dgm:spPr/>
      <dgm:t>
        <a:bodyPr/>
        <a:lstStyle/>
        <a:p>
          <a:pPr rtl="1"/>
          <a:endParaRPr lang="ar-IQ" dirty="0"/>
        </a:p>
      </dgm:t>
    </dgm:pt>
    <dgm:pt modelId="{B8531BFB-E2E5-47E9-9BDA-F7503A89FC85}" type="parTrans" cxnId="{6B805178-10D6-4DA7-86F9-F8F456961D47}">
      <dgm:prSet/>
      <dgm:spPr/>
      <dgm:t>
        <a:bodyPr/>
        <a:lstStyle/>
        <a:p>
          <a:pPr rtl="1"/>
          <a:endParaRPr lang="ar-IQ"/>
        </a:p>
      </dgm:t>
    </dgm:pt>
    <dgm:pt modelId="{CC111625-92F2-467C-9F9E-AA1F6F335E1D}" type="sibTrans" cxnId="{6B805178-10D6-4DA7-86F9-F8F456961D47}">
      <dgm:prSet/>
      <dgm:spPr/>
      <dgm:t>
        <a:bodyPr/>
        <a:lstStyle/>
        <a:p>
          <a:pPr rtl="1"/>
          <a:endParaRPr lang="ar-IQ"/>
        </a:p>
      </dgm:t>
    </dgm:pt>
    <dgm:pt modelId="{ABE4B75E-3B6D-4F15-91C0-453609A4F56F}">
      <dgm:prSet phldrT="[نص]"/>
      <dgm:spPr/>
      <dgm:t>
        <a:bodyPr/>
        <a:lstStyle/>
        <a:p>
          <a:pPr rtl="1"/>
          <a:r>
            <a:rPr lang="ar-IQ" dirty="0" smtClean="0"/>
            <a:t>ضعف الوعي التخطيطي لدى العاملين </a:t>
          </a:r>
          <a:endParaRPr lang="ar-IQ" dirty="0"/>
        </a:p>
      </dgm:t>
    </dgm:pt>
    <dgm:pt modelId="{D6853DCA-64C2-48E7-B8A4-91307D66F795}" type="parTrans" cxnId="{F4D39754-CA7F-4E2E-967A-5FA9C771DCC1}">
      <dgm:prSet/>
      <dgm:spPr/>
      <dgm:t>
        <a:bodyPr/>
        <a:lstStyle/>
        <a:p>
          <a:pPr rtl="1"/>
          <a:endParaRPr lang="ar-IQ"/>
        </a:p>
      </dgm:t>
    </dgm:pt>
    <dgm:pt modelId="{944346F4-6663-4576-A816-7220EE3CD9FF}" type="sibTrans" cxnId="{F4D39754-CA7F-4E2E-967A-5FA9C771DCC1}">
      <dgm:prSet/>
      <dgm:spPr/>
      <dgm:t>
        <a:bodyPr/>
        <a:lstStyle/>
        <a:p>
          <a:pPr rtl="1"/>
          <a:endParaRPr lang="ar-IQ"/>
        </a:p>
      </dgm:t>
    </dgm:pt>
    <dgm:pt modelId="{6D4049EA-C2A8-44E5-858B-81694B26E2C6}">
      <dgm:prSet phldrT="[نص]"/>
      <dgm:spPr/>
      <dgm:t>
        <a:bodyPr/>
        <a:lstStyle/>
        <a:p>
          <a:pPr rtl="1"/>
          <a:r>
            <a:rPr lang="ar-IQ" dirty="0" smtClean="0"/>
            <a:t>غياب او ضعف عملية الاستقطاب </a:t>
          </a:r>
          <a:endParaRPr lang="ar-IQ" dirty="0"/>
        </a:p>
      </dgm:t>
    </dgm:pt>
    <dgm:pt modelId="{E0286D32-920F-43D0-83BD-715DA4EC718D}" type="parTrans" cxnId="{2C441C02-AB16-487A-BBA8-ED397DF02C26}">
      <dgm:prSet/>
      <dgm:spPr/>
      <dgm:t>
        <a:bodyPr/>
        <a:lstStyle/>
        <a:p>
          <a:pPr rtl="1"/>
          <a:endParaRPr lang="ar-IQ"/>
        </a:p>
      </dgm:t>
    </dgm:pt>
    <dgm:pt modelId="{B7222BDA-F099-4AB8-8BD2-9CB0A979D691}" type="sibTrans" cxnId="{2C441C02-AB16-487A-BBA8-ED397DF02C26}">
      <dgm:prSet/>
      <dgm:spPr/>
      <dgm:t>
        <a:bodyPr/>
        <a:lstStyle/>
        <a:p>
          <a:pPr rtl="1"/>
          <a:endParaRPr lang="ar-IQ"/>
        </a:p>
      </dgm:t>
    </dgm:pt>
    <dgm:pt modelId="{855F9E9F-0F94-4B27-8D42-D828617A2F40}">
      <dgm:prSet phldrT="[نص]" phldr="1"/>
      <dgm:spPr/>
      <dgm:t>
        <a:bodyPr/>
        <a:lstStyle/>
        <a:p>
          <a:pPr rtl="1"/>
          <a:endParaRPr lang="ar-IQ" dirty="0"/>
        </a:p>
      </dgm:t>
    </dgm:pt>
    <dgm:pt modelId="{54C45CA5-F58C-423A-96E2-FF22644F4E1B}" type="parTrans" cxnId="{5CEC179E-CD4D-4699-82D5-C7FEC30F21A7}">
      <dgm:prSet/>
      <dgm:spPr/>
      <dgm:t>
        <a:bodyPr/>
        <a:lstStyle/>
        <a:p>
          <a:pPr rtl="1"/>
          <a:endParaRPr lang="ar-IQ"/>
        </a:p>
      </dgm:t>
    </dgm:pt>
    <dgm:pt modelId="{9715B1C1-13A1-4019-9CBE-4613391A3803}" type="sibTrans" cxnId="{5CEC179E-CD4D-4699-82D5-C7FEC30F21A7}">
      <dgm:prSet/>
      <dgm:spPr/>
      <dgm:t>
        <a:bodyPr/>
        <a:lstStyle/>
        <a:p>
          <a:pPr rtl="1"/>
          <a:endParaRPr lang="ar-IQ"/>
        </a:p>
      </dgm:t>
    </dgm:pt>
    <dgm:pt modelId="{BC137D87-DA9E-490E-9038-E68B5B39A594}">
      <dgm:prSet phldrT="[نص]"/>
      <dgm:spPr/>
      <dgm:t>
        <a:bodyPr/>
        <a:lstStyle/>
        <a:p>
          <a:pPr rtl="1"/>
          <a:r>
            <a:rPr lang="ar-IQ" dirty="0" smtClean="0"/>
            <a:t>اغفال المحددات البيئية والقانونية والاجتماعية</a:t>
          </a:r>
          <a:endParaRPr lang="ar-IQ" dirty="0"/>
        </a:p>
      </dgm:t>
    </dgm:pt>
    <dgm:pt modelId="{B47BE575-7DAA-444C-B6BE-FD72482B48D4}" type="parTrans" cxnId="{15988703-DD3F-4C1B-82A5-412797BB12B2}">
      <dgm:prSet/>
      <dgm:spPr/>
      <dgm:t>
        <a:bodyPr/>
        <a:lstStyle/>
        <a:p>
          <a:pPr rtl="1"/>
          <a:endParaRPr lang="ar-IQ"/>
        </a:p>
      </dgm:t>
    </dgm:pt>
    <dgm:pt modelId="{F293AE1E-D071-45C5-8171-6EE3058D0C82}" type="sibTrans" cxnId="{15988703-DD3F-4C1B-82A5-412797BB12B2}">
      <dgm:prSet/>
      <dgm:spPr/>
      <dgm:t>
        <a:bodyPr/>
        <a:lstStyle/>
        <a:p>
          <a:pPr rtl="1"/>
          <a:endParaRPr lang="ar-IQ"/>
        </a:p>
      </dgm:t>
    </dgm:pt>
    <dgm:pt modelId="{46FF0169-145A-48E5-B220-3238BBCC6007}">
      <dgm:prSet phldrT="[نص]"/>
      <dgm:spPr/>
      <dgm:t>
        <a:bodyPr/>
        <a:lstStyle/>
        <a:p>
          <a:pPr rtl="1"/>
          <a:r>
            <a:rPr lang="ar-IQ" dirty="0" smtClean="0"/>
            <a:t>عدم دعم الادارة لعملية الاستقطاب</a:t>
          </a:r>
          <a:endParaRPr lang="ar-IQ" dirty="0"/>
        </a:p>
      </dgm:t>
    </dgm:pt>
    <dgm:pt modelId="{5B142D09-728E-470C-A8C1-37960986D55B}" type="parTrans" cxnId="{5BB5EE2D-BBAE-45DF-A312-C3D273438425}">
      <dgm:prSet/>
      <dgm:spPr/>
      <dgm:t>
        <a:bodyPr/>
        <a:lstStyle/>
        <a:p>
          <a:pPr rtl="1"/>
          <a:endParaRPr lang="ar-IQ"/>
        </a:p>
      </dgm:t>
    </dgm:pt>
    <dgm:pt modelId="{F4CA7975-BF44-4128-B0FE-BEF0A40C6EB1}" type="sibTrans" cxnId="{5BB5EE2D-BBAE-45DF-A312-C3D273438425}">
      <dgm:prSet/>
      <dgm:spPr/>
      <dgm:t>
        <a:bodyPr/>
        <a:lstStyle/>
        <a:p>
          <a:pPr rtl="1"/>
          <a:endParaRPr lang="ar-IQ"/>
        </a:p>
      </dgm:t>
    </dgm:pt>
    <dgm:pt modelId="{7E5B2212-AF96-4FC3-8713-6F9C93B03657}">
      <dgm:prSet phldrT="[نص]"/>
      <dgm:spPr/>
      <dgm:t>
        <a:bodyPr/>
        <a:lstStyle/>
        <a:p>
          <a:pPr rtl="1"/>
          <a:r>
            <a:rPr lang="ar-IQ" smtClean="0"/>
            <a:t> الظروف التي تؤدي الى استقطاب اشخاص غير اكفاء</a:t>
          </a:r>
          <a:endParaRPr lang="ar-IQ" dirty="0"/>
        </a:p>
      </dgm:t>
    </dgm:pt>
    <dgm:pt modelId="{C8EE2839-22D6-4481-8E4F-643D0DEEBC9A}" type="parTrans" cxnId="{16F9753B-9B2E-4BB9-A1A4-4E37E0B56F71}">
      <dgm:prSet/>
      <dgm:spPr/>
      <dgm:t>
        <a:bodyPr/>
        <a:lstStyle/>
        <a:p>
          <a:pPr rtl="1"/>
          <a:endParaRPr lang="ar-IQ"/>
        </a:p>
      </dgm:t>
    </dgm:pt>
    <dgm:pt modelId="{07AA1E68-94AA-4570-8117-08B107999365}" type="sibTrans" cxnId="{16F9753B-9B2E-4BB9-A1A4-4E37E0B56F71}">
      <dgm:prSet/>
      <dgm:spPr/>
      <dgm:t>
        <a:bodyPr/>
        <a:lstStyle/>
        <a:p>
          <a:pPr rtl="1"/>
          <a:endParaRPr lang="ar-IQ"/>
        </a:p>
      </dgm:t>
    </dgm:pt>
    <dgm:pt modelId="{B4ACD8F5-EB49-4949-A668-6B0CFB336F92}">
      <dgm:prSet phldrT="[نص]"/>
      <dgm:spPr/>
      <dgm:t>
        <a:bodyPr/>
        <a:lstStyle/>
        <a:p>
          <a:pPr rtl="1"/>
          <a:r>
            <a:rPr lang="ar-IQ" smtClean="0"/>
            <a:t>ضعف عمليات التحليل الوظيفي</a:t>
          </a:r>
          <a:endParaRPr lang="ar-IQ" dirty="0"/>
        </a:p>
      </dgm:t>
    </dgm:pt>
    <dgm:pt modelId="{E233C9CC-6ACA-438D-8CD9-22C14A5994E8}" type="parTrans" cxnId="{586ED81D-7BFC-48AB-9674-41AB397EBFC3}">
      <dgm:prSet/>
      <dgm:spPr/>
      <dgm:t>
        <a:bodyPr/>
        <a:lstStyle/>
        <a:p>
          <a:pPr rtl="1"/>
          <a:endParaRPr lang="ar-IQ"/>
        </a:p>
      </dgm:t>
    </dgm:pt>
    <dgm:pt modelId="{B7BC1EDF-F851-446C-8642-90538D8211F9}" type="sibTrans" cxnId="{586ED81D-7BFC-48AB-9674-41AB397EBFC3}">
      <dgm:prSet/>
      <dgm:spPr/>
      <dgm:t>
        <a:bodyPr/>
        <a:lstStyle/>
        <a:p>
          <a:pPr rtl="1"/>
          <a:endParaRPr lang="ar-IQ"/>
        </a:p>
      </dgm:t>
    </dgm:pt>
    <dgm:pt modelId="{DC489B95-A51F-4DD9-8F2D-BEECFF038086}" type="pres">
      <dgm:prSet presAssocID="{0BD1D4F3-E11C-460A-881B-6E7E6C59AFBC}" presName="Name0" presStyleCnt="0">
        <dgm:presLayoutVars>
          <dgm:dir/>
          <dgm:animLvl val="lvl"/>
          <dgm:resizeHandles val="exact"/>
        </dgm:presLayoutVars>
      </dgm:prSet>
      <dgm:spPr/>
      <dgm:t>
        <a:bodyPr/>
        <a:lstStyle/>
        <a:p>
          <a:endParaRPr lang="en-US"/>
        </a:p>
      </dgm:t>
    </dgm:pt>
    <dgm:pt modelId="{646C5A40-AC67-4529-8340-874D88E21EF1}" type="pres">
      <dgm:prSet presAssocID="{E50DD697-EBE9-4C38-94D3-03012322D710}" presName="linNode" presStyleCnt="0"/>
      <dgm:spPr/>
    </dgm:pt>
    <dgm:pt modelId="{E0AC4E35-EFC2-4BA9-8604-ACEE381D25BF}" type="pres">
      <dgm:prSet presAssocID="{E50DD697-EBE9-4C38-94D3-03012322D710}" presName="parentText" presStyleLbl="node1" presStyleIdx="0" presStyleCnt="3">
        <dgm:presLayoutVars>
          <dgm:chMax val="1"/>
          <dgm:bulletEnabled val="1"/>
        </dgm:presLayoutVars>
      </dgm:prSet>
      <dgm:spPr/>
      <dgm:t>
        <a:bodyPr/>
        <a:lstStyle/>
        <a:p>
          <a:endParaRPr lang="en-US"/>
        </a:p>
      </dgm:t>
    </dgm:pt>
    <dgm:pt modelId="{1C2E9A19-7A22-4778-8301-D8B4CA646AF5}" type="pres">
      <dgm:prSet presAssocID="{E50DD697-EBE9-4C38-94D3-03012322D710}" presName="descendantText" presStyleLbl="alignAccFollowNode1" presStyleIdx="0" presStyleCnt="3" custScaleX="2000000">
        <dgm:presLayoutVars>
          <dgm:bulletEnabled val="1"/>
        </dgm:presLayoutVars>
      </dgm:prSet>
      <dgm:spPr/>
      <dgm:t>
        <a:bodyPr/>
        <a:lstStyle/>
        <a:p>
          <a:endParaRPr lang="en-US"/>
        </a:p>
      </dgm:t>
    </dgm:pt>
    <dgm:pt modelId="{0A624AB9-BC3B-4A25-AB28-C991FE02ACA4}" type="pres">
      <dgm:prSet presAssocID="{817A7887-749E-4467-B3EA-022BBB5D632D}" presName="sp" presStyleCnt="0"/>
      <dgm:spPr/>
    </dgm:pt>
    <dgm:pt modelId="{6D1F451F-D197-47F9-84A1-3431AE5B814A}" type="pres">
      <dgm:prSet presAssocID="{3C1A334F-F958-4104-A601-65A19A595E74}" presName="linNode" presStyleCnt="0"/>
      <dgm:spPr/>
    </dgm:pt>
    <dgm:pt modelId="{9FE70279-347E-4C2D-B0AF-DFC5EFF61AC2}" type="pres">
      <dgm:prSet presAssocID="{3C1A334F-F958-4104-A601-65A19A595E74}" presName="parentText" presStyleLbl="node1" presStyleIdx="1" presStyleCnt="3">
        <dgm:presLayoutVars>
          <dgm:chMax val="1"/>
          <dgm:bulletEnabled val="1"/>
        </dgm:presLayoutVars>
      </dgm:prSet>
      <dgm:spPr/>
      <dgm:t>
        <a:bodyPr/>
        <a:lstStyle/>
        <a:p>
          <a:endParaRPr lang="en-US"/>
        </a:p>
      </dgm:t>
    </dgm:pt>
    <dgm:pt modelId="{E017FE29-9F03-428A-82B6-8001F5C4808D}" type="pres">
      <dgm:prSet presAssocID="{3C1A334F-F958-4104-A601-65A19A595E74}" presName="descendantText" presStyleLbl="alignAccFollowNode1" presStyleIdx="1" presStyleCnt="3" custScaleX="2000000">
        <dgm:presLayoutVars>
          <dgm:bulletEnabled val="1"/>
        </dgm:presLayoutVars>
      </dgm:prSet>
      <dgm:spPr/>
      <dgm:t>
        <a:bodyPr/>
        <a:lstStyle/>
        <a:p>
          <a:pPr rtl="1"/>
          <a:endParaRPr lang="ar-IQ"/>
        </a:p>
      </dgm:t>
    </dgm:pt>
    <dgm:pt modelId="{E0C3C65B-E667-4C97-AFB5-C27E00AA8102}" type="pres">
      <dgm:prSet presAssocID="{CC111625-92F2-467C-9F9E-AA1F6F335E1D}" presName="sp" presStyleCnt="0"/>
      <dgm:spPr/>
    </dgm:pt>
    <dgm:pt modelId="{EE0E8E53-1F29-404B-846A-EA1966701DD4}" type="pres">
      <dgm:prSet presAssocID="{855F9E9F-0F94-4B27-8D42-D828617A2F40}" presName="linNode" presStyleCnt="0"/>
      <dgm:spPr/>
    </dgm:pt>
    <dgm:pt modelId="{B18A50E3-7B52-4568-8C20-BBCCC92ED9FB}" type="pres">
      <dgm:prSet presAssocID="{855F9E9F-0F94-4B27-8D42-D828617A2F40}" presName="parentText" presStyleLbl="node1" presStyleIdx="2" presStyleCnt="3">
        <dgm:presLayoutVars>
          <dgm:chMax val="1"/>
          <dgm:bulletEnabled val="1"/>
        </dgm:presLayoutVars>
      </dgm:prSet>
      <dgm:spPr/>
      <dgm:t>
        <a:bodyPr/>
        <a:lstStyle/>
        <a:p>
          <a:endParaRPr lang="en-US"/>
        </a:p>
      </dgm:t>
    </dgm:pt>
    <dgm:pt modelId="{7710F55A-D659-4140-B270-1DF62C534870}" type="pres">
      <dgm:prSet presAssocID="{855F9E9F-0F94-4B27-8D42-D828617A2F40}" presName="descendantText" presStyleLbl="alignAccFollowNode1" presStyleIdx="2" presStyleCnt="3" custScaleX="2000000">
        <dgm:presLayoutVars>
          <dgm:bulletEnabled val="1"/>
        </dgm:presLayoutVars>
      </dgm:prSet>
      <dgm:spPr/>
      <dgm:t>
        <a:bodyPr/>
        <a:lstStyle/>
        <a:p>
          <a:pPr rtl="1"/>
          <a:endParaRPr lang="ar-IQ"/>
        </a:p>
      </dgm:t>
    </dgm:pt>
  </dgm:ptLst>
  <dgm:cxnLst>
    <dgm:cxn modelId="{16F9753B-9B2E-4BB9-A1A4-4E37E0B56F71}" srcId="{855F9E9F-0F94-4B27-8D42-D828617A2F40}" destId="{7E5B2212-AF96-4FC3-8713-6F9C93B03657}" srcOrd="2" destOrd="0" parTransId="{C8EE2839-22D6-4481-8E4F-643D0DEEBC9A}" sibTransId="{07AA1E68-94AA-4570-8117-08B107999365}"/>
    <dgm:cxn modelId="{6B805178-10D6-4DA7-86F9-F8F456961D47}" srcId="{0BD1D4F3-E11C-460A-881B-6E7E6C59AFBC}" destId="{3C1A334F-F958-4104-A601-65A19A595E74}" srcOrd="1" destOrd="0" parTransId="{B8531BFB-E2E5-47E9-9BDA-F7503A89FC85}" sibTransId="{CC111625-92F2-467C-9F9E-AA1F6F335E1D}"/>
    <dgm:cxn modelId="{15988703-DD3F-4C1B-82A5-412797BB12B2}" srcId="{855F9E9F-0F94-4B27-8D42-D828617A2F40}" destId="{BC137D87-DA9E-490E-9038-E68B5B39A594}" srcOrd="0" destOrd="0" parTransId="{B47BE575-7DAA-444C-B6BE-FD72482B48D4}" sibTransId="{F293AE1E-D071-45C5-8171-6EE3058D0C82}"/>
    <dgm:cxn modelId="{20EDD44E-3158-40E5-9C82-CD709D0DADDE}" type="presOf" srcId="{0EB11B9C-6AF0-473A-8BE8-66BA79296BBE}" destId="{1C2E9A19-7A22-4778-8301-D8B4CA646AF5}" srcOrd="0" destOrd="1" presId="urn:microsoft.com/office/officeart/2005/8/layout/vList5"/>
    <dgm:cxn modelId="{F4D39754-CA7F-4E2E-967A-5FA9C771DCC1}" srcId="{3C1A334F-F958-4104-A601-65A19A595E74}" destId="{ABE4B75E-3B6D-4F15-91C0-453609A4F56F}" srcOrd="0" destOrd="0" parTransId="{D6853DCA-64C2-48E7-B8A4-91307D66F795}" sibTransId="{944346F4-6663-4576-A816-7220EE3CD9FF}"/>
    <dgm:cxn modelId="{4CC1C671-643C-47C6-97AE-D4063D5B8057}" type="presOf" srcId="{3C1A334F-F958-4104-A601-65A19A595E74}" destId="{9FE70279-347E-4C2D-B0AF-DFC5EFF61AC2}" srcOrd="0" destOrd="0" presId="urn:microsoft.com/office/officeart/2005/8/layout/vList5"/>
    <dgm:cxn modelId="{8179CE9B-1E2A-4F01-A165-E85BA15136E2}" type="presOf" srcId="{6D4049EA-C2A8-44E5-858B-81694B26E2C6}" destId="{E017FE29-9F03-428A-82B6-8001F5C4808D}" srcOrd="0" destOrd="1" presId="urn:microsoft.com/office/officeart/2005/8/layout/vList5"/>
    <dgm:cxn modelId="{4536ABD9-522B-4A9F-B79D-98BD09EA7438}" type="presOf" srcId="{B4ACD8F5-EB49-4949-A668-6B0CFB336F92}" destId="{1C2E9A19-7A22-4778-8301-D8B4CA646AF5}" srcOrd="0" destOrd="2" presId="urn:microsoft.com/office/officeart/2005/8/layout/vList5"/>
    <dgm:cxn modelId="{241EA780-8E52-4F6E-B768-063FB666221B}" type="presOf" srcId="{7E5B2212-AF96-4FC3-8713-6F9C93B03657}" destId="{7710F55A-D659-4140-B270-1DF62C534870}" srcOrd="0" destOrd="2" presId="urn:microsoft.com/office/officeart/2005/8/layout/vList5"/>
    <dgm:cxn modelId="{1DBA71F6-E5CE-40F6-8B75-56BD7A9A62A1}" type="presOf" srcId="{855F9E9F-0F94-4B27-8D42-D828617A2F40}" destId="{B18A50E3-7B52-4568-8C20-BBCCC92ED9FB}" srcOrd="0" destOrd="0" presId="urn:microsoft.com/office/officeart/2005/8/layout/vList5"/>
    <dgm:cxn modelId="{5CEC179E-CD4D-4699-82D5-C7FEC30F21A7}" srcId="{0BD1D4F3-E11C-460A-881B-6E7E6C59AFBC}" destId="{855F9E9F-0F94-4B27-8D42-D828617A2F40}" srcOrd="2" destOrd="0" parTransId="{54C45CA5-F58C-423A-96E2-FF22644F4E1B}" sibTransId="{9715B1C1-13A1-4019-9CBE-4613391A3803}"/>
    <dgm:cxn modelId="{586ED81D-7BFC-48AB-9674-41AB397EBFC3}" srcId="{E50DD697-EBE9-4C38-94D3-03012322D710}" destId="{B4ACD8F5-EB49-4949-A668-6B0CFB336F92}" srcOrd="2" destOrd="0" parTransId="{E233C9CC-6ACA-438D-8CD9-22C14A5994E8}" sibTransId="{B7BC1EDF-F851-446C-8642-90538D8211F9}"/>
    <dgm:cxn modelId="{F059BDC8-E9D4-457D-A3CC-7DEEC513F23F}" type="presOf" srcId="{0BD1D4F3-E11C-460A-881B-6E7E6C59AFBC}" destId="{DC489B95-A51F-4DD9-8F2D-BEECFF038086}" srcOrd="0" destOrd="0" presId="urn:microsoft.com/office/officeart/2005/8/layout/vList5"/>
    <dgm:cxn modelId="{C71364EA-2561-4494-B351-D7CEEC2322F8}" srcId="{E50DD697-EBE9-4C38-94D3-03012322D710}" destId="{0EB11B9C-6AF0-473A-8BE8-66BA79296BBE}" srcOrd="1" destOrd="0" parTransId="{8D6A2164-A75C-46D6-9A8A-DFAFE5949D67}" sibTransId="{F9A339E0-C9FB-4110-B7BF-FF47EE12724A}"/>
    <dgm:cxn modelId="{CFA05C95-F95C-4F3B-BBCD-519AAA5CE7E4}" type="presOf" srcId="{BC137D87-DA9E-490E-9038-E68B5B39A594}" destId="{7710F55A-D659-4140-B270-1DF62C534870}" srcOrd="0" destOrd="0" presId="urn:microsoft.com/office/officeart/2005/8/layout/vList5"/>
    <dgm:cxn modelId="{CF5B4376-D3FC-45AA-B6D0-935C6DA0E75C}" type="presOf" srcId="{ABE4B75E-3B6D-4F15-91C0-453609A4F56F}" destId="{E017FE29-9F03-428A-82B6-8001F5C4808D}" srcOrd="0" destOrd="0" presId="urn:microsoft.com/office/officeart/2005/8/layout/vList5"/>
    <dgm:cxn modelId="{BDBE9D14-656D-4E26-8583-94B3C2350CEB}" srcId="{E50DD697-EBE9-4C38-94D3-03012322D710}" destId="{692556E8-7E4D-4512-846D-EEE991307D1D}" srcOrd="0" destOrd="0" parTransId="{F373D4E5-9675-492C-AC70-A2052CE64EE6}" sibTransId="{DB7C735D-F347-42DF-9DD8-D26D5781C9E6}"/>
    <dgm:cxn modelId="{5F661B5C-C750-44D8-A650-BD0352FE7FD7}" srcId="{0BD1D4F3-E11C-460A-881B-6E7E6C59AFBC}" destId="{E50DD697-EBE9-4C38-94D3-03012322D710}" srcOrd="0" destOrd="0" parTransId="{6372718D-7C69-4762-8718-80A7855D936A}" sibTransId="{817A7887-749E-4467-B3EA-022BBB5D632D}"/>
    <dgm:cxn modelId="{3423CEF6-D53E-4C7A-8C75-397C1390A74B}" type="presOf" srcId="{E50DD697-EBE9-4C38-94D3-03012322D710}" destId="{E0AC4E35-EFC2-4BA9-8604-ACEE381D25BF}" srcOrd="0" destOrd="0" presId="urn:microsoft.com/office/officeart/2005/8/layout/vList5"/>
    <dgm:cxn modelId="{73DAF3B4-3B69-427D-BF47-512EEE5AB7D5}" type="presOf" srcId="{46FF0169-145A-48E5-B220-3238BBCC6007}" destId="{7710F55A-D659-4140-B270-1DF62C534870}" srcOrd="0" destOrd="1" presId="urn:microsoft.com/office/officeart/2005/8/layout/vList5"/>
    <dgm:cxn modelId="{2C441C02-AB16-487A-BBA8-ED397DF02C26}" srcId="{3C1A334F-F958-4104-A601-65A19A595E74}" destId="{6D4049EA-C2A8-44E5-858B-81694B26E2C6}" srcOrd="1" destOrd="0" parTransId="{E0286D32-920F-43D0-83BD-715DA4EC718D}" sibTransId="{B7222BDA-F099-4AB8-8BD2-9CB0A979D691}"/>
    <dgm:cxn modelId="{5BB5EE2D-BBAE-45DF-A312-C3D273438425}" srcId="{855F9E9F-0F94-4B27-8D42-D828617A2F40}" destId="{46FF0169-145A-48E5-B220-3238BBCC6007}" srcOrd="1" destOrd="0" parTransId="{5B142D09-728E-470C-A8C1-37960986D55B}" sibTransId="{F4CA7975-BF44-4128-B0FE-BEF0A40C6EB1}"/>
    <dgm:cxn modelId="{6AB0AB0A-CE7D-42AC-B047-BADAF7BED938}" type="presOf" srcId="{692556E8-7E4D-4512-846D-EEE991307D1D}" destId="{1C2E9A19-7A22-4778-8301-D8B4CA646AF5}" srcOrd="0" destOrd="0" presId="urn:microsoft.com/office/officeart/2005/8/layout/vList5"/>
    <dgm:cxn modelId="{B7BEC730-A805-46E8-9D22-3BE024B202F7}" type="presParOf" srcId="{DC489B95-A51F-4DD9-8F2D-BEECFF038086}" destId="{646C5A40-AC67-4529-8340-874D88E21EF1}" srcOrd="0" destOrd="0" presId="urn:microsoft.com/office/officeart/2005/8/layout/vList5"/>
    <dgm:cxn modelId="{0BED5AE7-DC1D-4761-ACD8-A4561AE4C3D5}" type="presParOf" srcId="{646C5A40-AC67-4529-8340-874D88E21EF1}" destId="{E0AC4E35-EFC2-4BA9-8604-ACEE381D25BF}" srcOrd="0" destOrd="0" presId="urn:microsoft.com/office/officeart/2005/8/layout/vList5"/>
    <dgm:cxn modelId="{0FB56CB2-8E29-4236-9E95-E223E7F3A987}" type="presParOf" srcId="{646C5A40-AC67-4529-8340-874D88E21EF1}" destId="{1C2E9A19-7A22-4778-8301-D8B4CA646AF5}" srcOrd="1" destOrd="0" presId="urn:microsoft.com/office/officeart/2005/8/layout/vList5"/>
    <dgm:cxn modelId="{FB8DD532-625B-4C05-B127-B39357D508F0}" type="presParOf" srcId="{DC489B95-A51F-4DD9-8F2D-BEECFF038086}" destId="{0A624AB9-BC3B-4A25-AB28-C991FE02ACA4}" srcOrd="1" destOrd="0" presId="urn:microsoft.com/office/officeart/2005/8/layout/vList5"/>
    <dgm:cxn modelId="{D52734B4-F30B-4C24-9EA4-2D0DD8BA817C}" type="presParOf" srcId="{DC489B95-A51F-4DD9-8F2D-BEECFF038086}" destId="{6D1F451F-D197-47F9-84A1-3431AE5B814A}" srcOrd="2" destOrd="0" presId="urn:microsoft.com/office/officeart/2005/8/layout/vList5"/>
    <dgm:cxn modelId="{616635D5-D0D9-4B59-BCD6-A2128A4CB345}" type="presParOf" srcId="{6D1F451F-D197-47F9-84A1-3431AE5B814A}" destId="{9FE70279-347E-4C2D-B0AF-DFC5EFF61AC2}" srcOrd="0" destOrd="0" presId="urn:microsoft.com/office/officeart/2005/8/layout/vList5"/>
    <dgm:cxn modelId="{03309A61-A6A5-4D83-9798-D58715578F1D}" type="presParOf" srcId="{6D1F451F-D197-47F9-84A1-3431AE5B814A}" destId="{E017FE29-9F03-428A-82B6-8001F5C4808D}" srcOrd="1" destOrd="0" presId="urn:microsoft.com/office/officeart/2005/8/layout/vList5"/>
    <dgm:cxn modelId="{D9473A96-6DD7-4595-92D1-94D989C392A9}" type="presParOf" srcId="{DC489B95-A51F-4DD9-8F2D-BEECFF038086}" destId="{E0C3C65B-E667-4C97-AFB5-C27E00AA8102}" srcOrd="3" destOrd="0" presId="urn:microsoft.com/office/officeart/2005/8/layout/vList5"/>
    <dgm:cxn modelId="{E25DFC61-6D9D-4F65-B975-598EFE4E4C51}" type="presParOf" srcId="{DC489B95-A51F-4DD9-8F2D-BEECFF038086}" destId="{EE0E8E53-1F29-404B-846A-EA1966701DD4}" srcOrd="4" destOrd="0" presId="urn:microsoft.com/office/officeart/2005/8/layout/vList5"/>
    <dgm:cxn modelId="{D5002314-F82B-49F5-A8F2-8875E495318F}" type="presParOf" srcId="{EE0E8E53-1F29-404B-846A-EA1966701DD4}" destId="{B18A50E3-7B52-4568-8C20-BBCCC92ED9FB}" srcOrd="0" destOrd="0" presId="urn:microsoft.com/office/officeart/2005/8/layout/vList5"/>
    <dgm:cxn modelId="{5E626B28-299E-4E03-B1F1-264BE41DBE9E}" type="presParOf" srcId="{EE0E8E53-1F29-404B-846A-EA1966701DD4}" destId="{7710F55A-D659-4140-B270-1DF62C53487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7874F9-7CBE-454A-ACED-8FEABCAA70C3}" type="doc">
      <dgm:prSet loTypeId="urn:microsoft.com/office/officeart/2005/8/layout/arrow6" loCatId="process" qsTypeId="urn:microsoft.com/office/officeart/2005/8/quickstyle/simple1" qsCatId="simple" csTypeId="urn:microsoft.com/office/officeart/2005/8/colors/accent3_4" csCatId="accent3" phldr="1"/>
      <dgm:spPr/>
      <dgm:t>
        <a:bodyPr/>
        <a:lstStyle/>
        <a:p>
          <a:pPr rtl="1"/>
          <a:endParaRPr lang="ar-IQ"/>
        </a:p>
      </dgm:t>
    </dgm:pt>
    <dgm:pt modelId="{2C19E6C1-2E30-451E-848A-F39365886052}">
      <dgm:prSet phldrT="[نص]"/>
      <dgm:spPr/>
      <dgm:t>
        <a:bodyPr/>
        <a:lstStyle/>
        <a:p>
          <a:pPr rtl="1"/>
          <a:r>
            <a:rPr lang="ar-IQ" dirty="0" smtClean="0"/>
            <a:t>الوظيفة ثابتة والموظف متغير</a:t>
          </a:r>
          <a:endParaRPr lang="ar-IQ" dirty="0"/>
        </a:p>
      </dgm:t>
    </dgm:pt>
    <dgm:pt modelId="{4744BAA5-4F3E-45A7-9D79-90EB62DB8E16}" type="parTrans" cxnId="{711D5B42-9D0F-4DE4-A1B5-13AD8C9CDFFB}">
      <dgm:prSet/>
      <dgm:spPr/>
      <dgm:t>
        <a:bodyPr/>
        <a:lstStyle/>
        <a:p>
          <a:pPr rtl="1"/>
          <a:endParaRPr lang="ar-IQ"/>
        </a:p>
      </dgm:t>
    </dgm:pt>
    <dgm:pt modelId="{F8A5AD43-4B2E-4E78-9C11-35681FD281BD}" type="sibTrans" cxnId="{711D5B42-9D0F-4DE4-A1B5-13AD8C9CDFFB}">
      <dgm:prSet/>
      <dgm:spPr/>
      <dgm:t>
        <a:bodyPr/>
        <a:lstStyle/>
        <a:p>
          <a:pPr rtl="1"/>
          <a:endParaRPr lang="ar-IQ"/>
        </a:p>
      </dgm:t>
    </dgm:pt>
    <dgm:pt modelId="{7E720B5A-D4D1-4839-95D7-E6B4868ABC27}">
      <dgm:prSet phldrT="[نص]"/>
      <dgm:spPr/>
      <dgm:t>
        <a:bodyPr/>
        <a:lstStyle/>
        <a:p>
          <a:pPr rtl="1"/>
          <a:r>
            <a:rPr lang="ar-IQ" dirty="0" smtClean="0"/>
            <a:t>توفر الشروط المبدئية في المتقدمين للوظيفة</a:t>
          </a:r>
          <a:endParaRPr lang="ar-IQ" dirty="0"/>
        </a:p>
      </dgm:t>
    </dgm:pt>
    <dgm:pt modelId="{17DA5729-DAEF-4642-9387-7CBC557B7530}" type="parTrans" cxnId="{A3100669-1AF6-4484-ABF4-B6EC5B34505F}">
      <dgm:prSet/>
      <dgm:spPr/>
      <dgm:t>
        <a:bodyPr/>
        <a:lstStyle/>
        <a:p>
          <a:pPr rtl="1"/>
          <a:endParaRPr lang="ar-IQ"/>
        </a:p>
      </dgm:t>
    </dgm:pt>
    <dgm:pt modelId="{29F08099-DE27-41C7-9AE6-032D4B2BD77F}" type="sibTrans" cxnId="{A3100669-1AF6-4484-ABF4-B6EC5B34505F}">
      <dgm:prSet/>
      <dgm:spPr/>
      <dgm:t>
        <a:bodyPr/>
        <a:lstStyle/>
        <a:p>
          <a:pPr rtl="1"/>
          <a:endParaRPr lang="ar-IQ"/>
        </a:p>
      </dgm:t>
    </dgm:pt>
    <dgm:pt modelId="{C1798344-CD15-40FE-A986-4373C5DB478B}" type="pres">
      <dgm:prSet presAssocID="{927874F9-7CBE-454A-ACED-8FEABCAA70C3}" presName="compositeShape" presStyleCnt="0">
        <dgm:presLayoutVars>
          <dgm:chMax val="2"/>
          <dgm:dir/>
          <dgm:resizeHandles val="exact"/>
        </dgm:presLayoutVars>
      </dgm:prSet>
      <dgm:spPr/>
      <dgm:t>
        <a:bodyPr/>
        <a:lstStyle/>
        <a:p>
          <a:endParaRPr lang="en-US"/>
        </a:p>
      </dgm:t>
    </dgm:pt>
    <dgm:pt modelId="{809B1CBF-EF9B-41E0-A4D9-298B53B17372}" type="pres">
      <dgm:prSet presAssocID="{927874F9-7CBE-454A-ACED-8FEABCAA70C3}" presName="ribbon" presStyleLbl="node1" presStyleIdx="0" presStyleCnt="1"/>
      <dgm:spPr/>
    </dgm:pt>
    <dgm:pt modelId="{243BCF36-DC88-4853-99F8-9EAA511869F0}" type="pres">
      <dgm:prSet presAssocID="{927874F9-7CBE-454A-ACED-8FEABCAA70C3}" presName="leftArrowText" presStyleLbl="node1" presStyleIdx="0" presStyleCnt="1">
        <dgm:presLayoutVars>
          <dgm:chMax val="0"/>
          <dgm:bulletEnabled val="1"/>
        </dgm:presLayoutVars>
      </dgm:prSet>
      <dgm:spPr/>
      <dgm:t>
        <a:bodyPr/>
        <a:lstStyle/>
        <a:p>
          <a:endParaRPr lang="en-US"/>
        </a:p>
      </dgm:t>
    </dgm:pt>
    <dgm:pt modelId="{DC81CF8C-5741-47D9-8F0F-30881D3FD083}" type="pres">
      <dgm:prSet presAssocID="{927874F9-7CBE-454A-ACED-8FEABCAA70C3}" presName="rightArrowText" presStyleLbl="node1" presStyleIdx="0" presStyleCnt="1">
        <dgm:presLayoutVars>
          <dgm:chMax val="0"/>
          <dgm:bulletEnabled val="1"/>
        </dgm:presLayoutVars>
      </dgm:prSet>
      <dgm:spPr/>
      <dgm:t>
        <a:bodyPr/>
        <a:lstStyle/>
        <a:p>
          <a:endParaRPr lang="en-US"/>
        </a:p>
      </dgm:t>
    </dgm:pt>
  </dgm:ptLst>
  <dgm:cxnLst>
    <dgm:cxn modelId="{EE2AE6AD-4A00-4140-9800-4FAF8121745A}" type="presOf" srcId="{927874F9-7CBE-454A-ACED-8FEABCAA70C3}" destId="{C1798344-CD15-40FE-A986-4373C5DB478B}" srcOrd="0" destOrd="0" presId="urn:microsoft.com/office/officeart/2005/8/layout/arrow6"/>
    <dgm:cxn modelId="{BBD9B554-D9FB-4BAE-8539-586C27EA1B62}" type="presOf" srcId="{2C19E6C1-2E30-451E-848A-F39365886052}" destId="{243BCF36-DC88-4853-99F8-9EAA511869F0}" srcOrd="0" destOrd="0" presId="urn:microsoft.com/office/officeart/2005/8/layout/arrow6"/>
    <dgm:cxn modelId="{928A4E8F-DAEF-4C1E-AFEA-7C8E55DFF34D}" type="presOf" srcId="{7E720B5A-D4D1-4839-95D7-E6B4868ABC27}" destId="{DC81CF8C-5741-47D9-8F0F-30881D3FD083}" srcOrd="0" destOrd="0" presId="urn:microsoft.com/office/officeart/2005/8/layout/arrow6"/>
    <dgm:cxn modelId="{A3100669-1AF6-4484-ABF4-B6EC5B34505F}" srcId="{927874F9-7CBE-454A-ACED-8FEABCAA70C3}" destId="{7E720B5A-D4D1-4839-95D7-E6B4868ABC27}" srcOrd="1" destOrd="0" parTransId="{17DA5729-DAEF-4642-9387-7CBC557B7530}" sibTransId="{29F08099-DE27-41C7-9AE6-032D4B2BD77F}"/>
    <dgm:cxn modelId="{711D5B42-9D0F-4DE4-A1B5-13AD8C9CDFFB}" srcId="{927874F9-7CBE-454A-ACED-8FEABCAA70C3}" destId="{2C19E6C1-2E30-451E-848A-F39365886052}" srcOrd="0" destOrd="0" parTransId="{4744BAA5-4F3E-45A7-9D79-90EB62DB8E16}" sibTransId="{F8A5AD43-4B2E-4E78-9C11-35681FD281BD}"/>
    <dgm:cxn modelId="{CBE870B5-BB01-4FBB-AB2C-972FAB5AD9CC}" type="presParOf" srcId="{C1798344-CD15-40FE-A986-4373C5DB478B}" destId="{809B1CBF-EF9B-41E0-A4D9-298B53B17372}" srcOrd="0" destOrd="0" presId="urn:microsoft.com/office/officeart/2005/8/layout/arrow6"/>
    <dgm:cxn modelId="{AD03BE2E-1DCE-4B80-A4A7-0F99BC9433EA}" type="presParOf" srcId="{C1798344-CD15-40FE-A986-4373C5DB478B}" destId="{243BCF36-DC88-4853-99F8-9EAA511869F0}" srcOrd="1" destOrd="0" presId="urn:microsoft.com/office/officeart/2005/8/layout/arrow6"/>
    <dgm:cxn modelId="{75BCD164-557E-4361-B215-3A20CEF6AA68}" type="presParOf" srcId="{C1798344-CD15-40FE-A986-4373C5DB478B}" destId="{DC81CF8C-5741-47D9-8F0F-30881D3FD08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2D6B857-DEA8-4A46-85CE-CDCB3E119679}" type="datetimeFigureOut">
              <a:rPr lang="ar-IQ" smtClean="0"/>
              <a:pPr/>
              <a:t>29/06/1443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3A6F6C0-749D-4F9E-8AF7-9015A89206C5}" type="slidenum">
              <a:rPr lang="ar-IQ" smtClean="0"/>
              <a:pPr/>
              <a:t>‹#›</a:t>
            </a:fld>
            <a:endParaRPr lang="ar-IQ"/>
          </a:p>
        </p:txBody>
      </p:sp>
    </p:spTree>
    <p:extLst>
      <p:ext uri="{BB962C8B-B14F-4D97-AF65-F5344CB8AC3E}">
        <p14:creationId xmlns:p14="http://schemas.microsoft.com/office/powerpoint/2010/main" val="32469590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AC1F971-115B-4167-A8DF-A7D2D63A6782}" type="datetimeFigureOut">
              <a:rPr lang="ar-IQ" smtClean="0"/>
              <a:pPr/>
              <a:t>29/06/1443</a:t>
            </a:fld>
            <a:endParaRPr lang="ar-IQ"/>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C36184BC-2354-43A2-8757-F95925C53AF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AC1F971-115B-4167-A8DF-A7D2D63A6782}" type="datetimeFigureOut">
              <a:rPr lang="ar-IQ" smtClean="0"/>
              <a:pPr/>
              <a:t>29/06/1443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6184BC-2354-43A2-8757-F95925C53AF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EAC1F971-115B-4167-A8DF-A7D2D63A6782}" type="datetimeFigureOut">
              <a:rPr lang="ar-IQ" smtClean="0"/>
              <a:pPr/>
              <a:t>29/06/1443</a:t>
            </a:fld>
            <a:endParaRPr lang="ar-IQ"/>
          </a:p>
        </p:txBody>
      </p:sp>
      <p:sp>
        <p:nvSpPr>
          <p:cNvPr id="5" name="عنصر نائب للتذييل 4"/>
          <p:cNvSpPr>
            <a:spLocks noGrp="1"/>
          </p:cNvSpPr>
          <p:nvPr>
            <p:ph type="ftr" sz="quarter" idx="11"/>
          </p:nvPr>
        </p:nvSpPr>
        <p:spPr>
          <a:xfrm>
            <a:off x="457201" y="6248207"/>
            <a:ext cx="5573483" cy="365125"/>
          </a:xfrm>
        </p:spPr>
        <p:txBody>
          <a:bodyPr/>
          <a:lstStyle/>
          <a:p>
            <a:endParaRPr lang="ar-IQ"/>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C36184BC-2354-43A2-8757-F95925C53AF6}"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EAC1F971-115B-4167-A8DF-A7D2D63A6782}" type="datetimeFigureOut">
              <a:rPr lang="ar-IQ" smtClean="0"/>
              <a:pPr/>
              <a:t>29/06/1443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C36184BC-2354-43A2-8757-F95925C53AF6}" type="slidenum">
              <a:rPr lang="ar-IQ" smtClean="0"/>
              <a:pPr/>
              <a:t>‹#›</a:t>
            </a:fld>
            <a:endParaRPr lang="ar-IQ"/>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EAC1F971-115B-4167-A8DF-A7D2D63A6782}" type="datetimeFigureOut">
              <a:rPr lang="ar-IQ" smtClean="0"/>
              <a:pPr/>
              <a:t>29/06/1443</a:t>
            </a:fld>
            <a:endParaRPr lang="ar-IQ"/>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36184BC-2354-43A2-8757-F95925C53AF6}" type="slidenum">
              <a:rPr lang="ar-IQ" smtClean="0"/>
              <a:pPr/>
              <a:t>‹#›</a:t>
            </a:fld>
            <a:endParaRPr lang="ar-IQ"/>
          </a:p>
        </p:txBody>
      </p:sp>
      <p:sp>
        <p:nvSpPr>
          <p:cNvPr id="14" name="عنصر نائب للتذييل 13"/>
          <p:cNvSpPr>
            <a:spLocks noGrp="1"/>
          </p:cNvSpPr>
          <p:nvPr>
            <p:ph type="ftr" sz="quarter" idx="12"/>
          </p:nvPr>
        </p:nvSpPr>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EAC1F971-115B-4167-A8DF-A7D2D63A6782}" type="datetimeFigureOut">
              <a:rPr lang="ar-IQ" smtClean="0"/>
              <a:pPr/>
              <a:t>29/06/1443</a:t>
            </a:fld>
            <a:endParaRPr lang="ar-IQ"/>
          </a:p>
        </p:txBody>
      </p:sp>
      <p:sp>
        <p:nvSpPr>
          <p:cNvPr id="10" name="عنصر نائب لرقم الشريحة 9"/>
          <p:cNvSpPr>
            <a:spLocks noGrp="1"/>
          </p:cNvSpPr>
          <p:nvPr>
            <p:ph type="sldNum" sz="quarter" idx="16"/>
          </p:nvPr>
        </p:nvSpPr>
        <p:spPr/>
        <p:txBody>
          <a:bodyPr rtlCol="0"/>
          <a:lstStyle/>
          <a:p>
            <a:fld id="{C36184BC-2354-43A2-8757-F95925C53AF6}" type="slidenum">
              <a:rPr lang="ar-IQ" smtClean="0"/>
              <a:pPr/>
              <a:t>‹#›</a:t>
            </a:fld>
            <a:endParaRPr lang="ar-IQ"/>
          </a:p>
        </p:txBody>
      </p:sp>
      <p:sp>
        <p:nvSpPr>
          <p:cNvPr id="12" name="عنصر نائب للتذييل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EAC1F971-115B-4167-A8DF-A7D2D63A6782}" type="datetimeFigureOut">
              <a:rPr lang="ar-IQ" smtClean="0"/>
              <a:pPr/>
              <a:t>29/06/1443</a:t>
            </a:fld>
            <a:endParaRPr lang="ar-IQ"/>
          </a:p>
        </p:txBody>
      </p:sp>
      <p:sp>
        <p:nvSpPr>
          <p:cNvPr id="12" name="عنصر نائب لرقم الشريحة 11"/>
          <p:cNvSpPr>
            <a:spLocks noGrp="1"/>
          </p:cNvSpPr>
          <p:nvPr>
            <p:ph type="sldNum" sz="quarter" idx="16"/>
          </p:nvPr>
        </p:nvSpPr>
        <p:spPr/>
        <p:txBody>
          <a:bodyPr rtlCol="0"/>
          <a:lstStyle/>
          <a:p>
            <a:fld id="{C36184BC-2354-43A2-8757-F95925C53AF6}" type="slidenum">
              <a:rPr lang="ar-IQ" smtClean="0"/>
              <a:pPr/>
              <a:t>‹#›</a:t>
            </a:fld>
            <a:endParaRPr lang="ar-IQ"/>
          </a:p>
        </p:txBody>
      </p:sp>
      <p:sp>
        <p:nvSpPr>
          <p:cNvPr id="14" name="عنصر نائب للتذييل 13"/>
          <p:cNvSpPr>
            <a:spLocks noGrp="1"/>
          </p:cNvSpPr>
          <p:nvPr>
            <p:ph type="ftr" sz="quarter" idx="17"/>
          </p:nvPr>
        </p:nvSpPr>
        <p:spPr/>
        <p:txBody>
          <a:bodyPr rtlCol="0"/>
          <a:lstStyle/>
          <a:p>
            <a:endParaRPr lang="ar-IQ"/>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AC1F971-115B-4167-A8DF-A7D2D63A6782}" type="datetimeFigureOut">
              <a:rPr lang="ar-IQ" smtClean="0"/>
              <a:pPr/>
              <a:t>29/06/1443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C36184BC-2354-43A2-8757-F95925C53AF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AC1F971-115B-4167-A8DF-A7D2D63A6782}" type="datetimeFigureOut">
              <a:rPr lang="ar-IQ" smtClean="0"/>
              <a:pPr/>
              <a:t>29/06/1443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C36184BC-2354-43A2-8757-F95925C53AF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AC1F971-115B-4167-A8DF-A7D2D63A6782}" type="datetimeFigureOut">
              <a:rPr lang="ar-IQ" smtClean="0"/>
              <a:pPr/>
              <a:t>29/06/1443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C36184BC-2354-43A2-8757-F95925C53AF6}" type="slidenum">
              <a:rPr lang="ar-IQ" smtClean="0"/>
              <a:pPr/>
              <a:t>‹#›</a:t>
            </a:fld>
            <a:endParaRPr lang="ar-IQ"/>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EAC1F971-115B-4167-A8DF-A7D2D63A6782}" type="datetimeFigureOut">
              <a:rPr lang="ar-IQ" smtClean="0"/>
              <a:pPr/>
              <a:t>29/06/1443</a:t>
            </a:fld>
            <a:endParaRPr lang="ar-IQ"/>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C36184BC-2354-43A2-8757-F95925C53AF6}" type="slidenum">
              <a:rPr lang="ar-IQ" smtClean="0"/>
              <a:pPr/>
              <a:t>‹#›</a:t>
            </a:fld>
            <a:endParaRPr lang="ar-IQ"/>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IQ"/>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AC1F971-115B-4167-A8DF-A7D2D63A6782}" type="datetimeFigureOut">
              <a:rPr lang="ar-IQ" smtClean="0"/>
              <a:pPr/>
              <a:t>29/06/1443</a:t>
            </a:fld>
            <a:endParaRPr lang="ar-IQ"/>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36184BC-2354-43A2-8757-F95925C53AF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0" y="692150"/>
            <a:ext cx="7772400" cy="1944688"/>
          </a:xfrm>
        </p:spPr>
        <p:style>
          <a:lnRef idx="0">
            <a:schemeClr val="dk1"/>
          </a:lnRef>
          <a:fillRef idx="3">
            <a:schemeClr val="dk1"/>
          </a:fillRef>
          <a:effectRef idx="3">
            <a:schemeClr val="dk1"/>
          </a:effectRef>
          <a:fontRef idx="minor">
            <a:schemeClr val="lt1"/>
          </a:fontRef>
        </p:style>
        <p:txBody>
          <a:bodyPr/>
          <a:lstStyle/>
          <a:p>
            <a:pPr algn="ctr"/>
            <a:r>
              <a:rPr lang="ar-IQ" dirty="0" smtClean="0"/>
              <a:t>ادارة الموارد البشرية </a:t>
            </a:r>
            <a:r>
              <a:rPr lang="en-US" dirty="0"/>
              <a:t/>
            </a:r>
            <a:br>
              <a:rPr lang="en-US" dirty="0"/>
            </a:br>
            <a:r>
              <a:rPr lang="ar-IQ" dirty="0"/>
              <a:t> </a:t>
            </a:r>
          </a:p>
        </p:txBody>
      </p:sp>
      <p:sp>
        <p:nvSpPr>
          <p:cNvPr id="3" name="عنوان فرعي 2"/>
          <p:cNvSpPr>
            <a:spLocks noGrp="1"/>
          </p:cNvSpPr>
          <p:nvPr>
            <p:ph type="subTitle" idx="4294967295"/>
          </p:nvPr>
        </p:nvSpPr>
        <p:spPr>
          <a:xfrm>
            <a:off x="0" y="2276475"/>
            <a:ext cx="8893175" cy="4581525"/>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buNone/>
            </a:pPr>
            <a:r>
              <a:rPr lang="ar-IQ" sz="3900" b="1" dirty="0" smtClean="0"/>
              <a:t>استقطاب واختيار الموارد البشرية </a:t>
            </a:r>
          </a:p>
          <a:p>
            <a:endParaRPr lang="ar-IQ" dirty="0"/>
          </a:p>
          <a:p>
            <a:pPr>
              <a:buNone/>
            </a:pPr>
            <a:r>
              <a:rPr lang="ar-IQ" b="1" dirty="0"/>
              <a:t>اعداد الطالبة </a:t>
            </a:r>
            <a:endParaRPr lang="en-US" dirty="0"/>
          </a:p>
          <a:p>
            <a:pPr>
              <a:buNone/>
            </a:pPr>
            <a:r>
              <a:rPr lang="ar-IQ" b="1" dirty="0"/>
              <a:t>أروى محمد علي الحارثي </a:t>
            </a:r>
            <a:endParaRPr lang="en-US" dirty="0"/>
          </a:p>
          <a:p>
            <a:pPr>
              <a:buNone/>
            </a:pPr>
            <a:r>
              <a:rPr lang="ar-IQ" b="1" dirty="0"/>
              <a:t>  </a:t>
            </a:r>
            <a:r>
              <a:rPr lang="ar-IQ" b="1" dirty="0" err="1"/>
              <a:t>باشراف</a:t>
            </a:r>
            <a:r>
              <a:rPr lang="ar-IQ" b="1" dirty="0"/>
              <a:t> </a:t>
            </a:r>
            <a:r>
              <a:rPr lang="ar-IQ" b="1" dirty="0" err="1"/>
              <a:t>:</a:t>
            </a:r>
            <a:r>
              <a:rPr lang="ar-IQ" b="1" dirty="0"/>
              <a:t> </a:t>
            </a:r>
            <a:endParaRPr lang="ar-IQ" b="1" dirty="0" smtClean="0"/>
          </a:p>
          <a:p>
            <a:pPr>
              <a:buNone/>
            </a:pPr>
            <a:r>
              <a:rPr lang="ar-IQ" b="1" dirty="0" smtClean="0"/>
              <a:t>أ.م.د ندى </a:t>
            </a:r>
            <a:r>
              <a:rPr lang="ar-IQ" b="1" dirty="0"/>
              <a:t>اسماعيل </a:t>
            </a:r>
            <a:r>
              <a:rPr lang="ar-IQ" b="1" dirty="0" err="1"/>
              <a:t>جبوري</a:t>
            </a:r>
            <a:r>
              <a:rPr lang="ar-IQ" b="1" dirty="0"/>
              <a:t> </a:t>
            </a:r>
            <a:endParaRPr lang="en-US" dirty="0"/>
          </a:p>
          <a:p>
            <a:pPr algn="ctr"/>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6000" dirty="0" smtClean="0"/>
              <a:t>خطوات اختيار الموارد البشرية</a:t>
            </a:r>
            <a:endParaRPr lang="ar-IQ" sz="6000" dirty="0"/>
          </a:p>
        </p:txBody>
      </p:sp>
      <p:pic>
        <p:nvPicPr>
          <p:cNvPr id="5" name="عنصر نائب للمحتوى 4" descr="ع.jpg"/>
          <p:cNvPicPr>
            <a:picLocks noGrp="1" noChangeAspect="1"/>
          </p:cNvPicPr>
          <p:nvPr>
            <p:ph sz="quarter" idx="1"/>
          </p:nvPr>
        </p:nvPicPr>
        <p:blipFill>
          <a:blip r:embed="rId2" cstate="print"/>
          <a:stretch>
            <a:fillRect/>
          </a:stretch>
        </p:blipFill>
        <p:spPr>
          <a:xfrm>
            <a:off x="611560" y="1916832"/>
            <a:ext cx="3240359" cy="3672408"/>
          </a:xfrm>
        </p:spPr>
      </p:pic>
      <p:sp>
        <p:nvSpPr>
          <p:cNvPr id="4" name="عنصر نائب للمحتوى 3"/>
          <p:cNvSpPr>
            <a:spLocks noGrp="1"/>
          </p:cNvSpPr>
          <p:nvPr>
            <p:ph sz="quarter" idx="2"/>
          </p:nvPr>
        </p:nvSpPr>
        <p:spPr>
          <a:xfrm>
            <a:off x="3923928" y="1589567"/>
            <a:ext cx="4807173" cy="4572000"/>
          </a:xfrm>
        </p:spPr>
        <p:style>
          <a:lnRef idx="2">
            <a:schemeClr val="accent2">
              <a:shade val="50000"/>
            </a:schemeClr>
          </a:lnRef>
          <a:fillRef idx="1">
            <a:schemeClr val="accent2"/>
          </a:fillRef>
          <a:effectRef idx="0">
            <a:schemeClr val="accent2"/>
          </a:effectRef>
          <a:fontRef idx="minor">
            <a:schemeClr val="lt1"/>
          </a:fontRef>
        </p:style>
        <p:txBody>
          <a:bodyPr/>
          <a:lstStyle/>
          <a:p>
            <a:pPr marL="514350" indent="-514350">
              <a:buNone/>
            </a:pPr>
            <a:r>
              <a:rPr lang="ar-IQ" dirty="0" smtClean="0"/>
              <a:t>0</a:t>
            </a:r>
            <a:r>
              <a:rPr lang="ar-IQ" sz="2400" dirty="0" smtClean="0"/>
              <a:t>1 استلام وفرز مبدئي للطلبات </a:t>
            </a:r>
          </a:p>
          <a:p>
            <a:pPr marL="514350" indent="-514350">
              <a:buNone/>
            </a:pPr>
            <a:r>
              <a:rPr lang="ar-IQ" sz="2400" dirty="0" smtClean="0"/>
              <a:t> </a:t>
            </a:r>
            <a:r>
              <a:rPr lang="ar-IQ" sz="2400" dirty="0" err="1" smtClean="0"/>
              <a:t>02دعوة</a:t>
            </a:r>
            <a:r>
              <a:rPr lang="ar-IQ" sz="2400" dirty="0" smtClean="0"/>
              <a:t> المتقدمين لملئ طلبات خاصة بالمنظمة </a:t>
            </a:r>
          </a:p>
          <a:p>
            <a:pPr marL="514350" indent="-514350">
              <a:buNone/>
            </a:pPr>
            <a:r>
              <a:rPr lang="ar-IQ" sz="2400" dirty="0" smtClean="0"/>
              <a:t>03 الاختبارات التي تبين مستوى المتقدمين </a:t>
            </a:r>
          </a:p>
          <a:p>
            <a:pPr marL="514350" indent="-514350">
              <a:buNone/>
            </a:pPr>
            <a:r>
              <a:rPr lang="ar-IQ" sz="2400" dirty="0" smtClean="0"/>
              <a:t>04  عمل مقابلات شاملة لمن تجاوزوا المراحل الثلاثة السابقة </a:t>
            </a:r>
          </a:p>
          <a:p>
            <a:pPr marL="514350" indent="-514350">
              <a:buNone/>
            </a:pPr>
            <a:r>
              <a:rPr lang="ar-IQ" sz="2400" dirty="0" smtClean="0"/>
              <a:t>05 التحقق من خلفية المتقدم للوظيفة </a:t>
            </a:r>
          </a:p>
          <a:p>
            <a:pPr marL="514350" indent="-514350">
              <a:buNone/>
            </a:pPr>
            <a:r>
              <a:rPr lang="ar-IQ" sz="2400" dirty="0" smtClean="0"/>
              <a:t>06 </a:t>
            </a:r>
            <a:r>
              <a:rPr lang="ar-IQ" sz="2400" dirty="0" err="1" smtClean="0"/>
              <a:t>ضخوع</a:t>
            </a:r>
            <a:r>
              <a:rPr lang="ar-IQ" sz="2400" dirty="0" smtClean="0"/>
              <a:t> المتقدم للفحص الطبي </a:t>
            </a:r>
          </a:p>
          <a:p>
            <a:pPr marL="514350" indent="-514350">
              <a:buNone/>
            </a:pPr>
            <a:r>
              <a:rPr lang="ar-IQ" sz="2400" dirty="0" smtClean="0"/>
              <a:t>07 اتخاذ القرار النهائي بتعيين الاشخاص المناسبين </a:t>
            </a:r>
            <a:endParaRPr lang="ar-IQ"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71800" y="332656"/>
            <a:ext cx="6067400" cy="5534744"/>
          </a:xfrm>
        </p:spPr>
        <p:txBody>
          <a:bodyPr>
            <a:normAutofit fontScale="90000"/>
          </a:bodyPr>
          <a:lstStyle/>
          <a:p>
            <a:r>
              <a:rPr lang="ar-IQ" dirty="0" smtClean="0"/>
              <a:t>تعريف ألاستقطاب: هو عبارة عن عملية البحث عن والحصول على مرشحين محتملين للوظائف وذلك بالعدد المطلوب والنوعية المرغوبة وفي الوقت المناسب حتى يمكن ان نختار بينهم الاكثر ملائمة لشغل الوظائف الشاغرة في ضوء متطلبات الوظائف وشروط شغلها سواء داخل المنظمة او خارجها </a:t>
            </a:r>
            <a:endParaRPr lang="ar-IQ" dirty="0"/>
          </a:p>
        </p:txBody>
      </p:sp>
      <p:sp>
        <p:nvSpPr>
          <p:cNvPr id="3" name="عنوان فرعي 2"/>
          <p:cNvSpPr>
            <a:spLocks noGrp="1"/>
          </p:cNvSpPr>
          <p:nvPr>
            <p:ph type="subTitle" idx="1"/>
          </p:nvPr>
        </p:nvSpPr>
        <p:spPr/>
        <p:txBody>
          <a:bodyPr/>
          <a:lstStyle/>
          <a:p>
            <a:endParaRPr lang="ar-IQ"/>
          </a:p>
        </p:txBody>
      </p:sp>
      <p:pic>
        <p:nvPicPr>
          <p:cNvPr id="5" name="صورة 4" descr="images.jpg"/>
          <p:cNvPicPr>
            <a:picLocks noChangeAspect="1"/>
          </p:cNvPicPr>
          <p:nvPr/>
        </p:nvPicPr>
        <p:blipFill>
          <a:blip r:embed="rId2" cstate="print"/>
          <a:stretch>
            <a:fillRect/>
          </a:stretch>
        </p:blipFill>
        <p:spPr>
          <a:xfrm>
            <a:off x="0" y="764704"/>
            <a:ext cx="2699792" cy="316835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رابعاً: مصادر استقطاب الموارد </a:t>
            </a:r>
            <a:r>
              <a:rPr lang="ar-IQ" b="1" dirty="0" err="1" smtClean="0"/>
              <a:t>البشرية.</a:t>
            </a:r>
            <a:r>
              <a:rPr lang="ar-IQ" b="1" dirty="0" smtClean="0"/>
              <a:t> </a:t>
            </a:r>
            <a:endParaRPr lang="ar-IQ" dirty="0"/>
          </a:p>
        </p:txBody>
      </p:sp>
      <p:sp>
        <p:nvSpPr>
          <p:cNvPr id="7" name="مربع نص 6"/>
          <p:cNvSpPr txBox="1"/>
          <p:nvPr/>
        </p:nvSpPr>
        <p:spPr>
          <a:xfrm>
            <a:off x="3059832" y="2276872"/>
            <a:ext cx="2232248" cy="461665"/>
          </a:xfrm>
          <a:prstGeom prst="rect">
            <a:avLst/>
          </a:prstGeom>
          <a:noFill/>
        </p:spPr>
        <p:txBody>
          <a:bodyPr wrap="square" rtlCol="1">
            <a:spAutoFit/>
          </a:bodyPr>
          <a:lstStyle/>
          <a:p>
            <a:r>
              <a:rPr lang="ar-IQ" sz="2400" dirty="0" smtClean="0"/>
              <a:t>مصادر الاستقطاب </a:t>
            </a:r>
            <a:endParaRPr lang="ar-IQ" sz="2400" dirty="0"/>
          </a:p>
        </p:txBody>
      </p:sp>
      <p:sp>
        <p:nvSpPr>
          <p:cNvPr id="8" name="وسيلة شرح بيضاوية 7"/>
          <p:cNvSpPr/>
          <p:nvPr/>
        </p:nvSpPr>
        <p:spPr>
          <a:xfrm>
            <a:off x="5220072" y="3068960"/>
            <a:ext cx="1512168" cy="1440160"/>
          </a:xfrm>
          <a:prstGeom prst="wedgeEllipseCallou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IQ" dirty="0" smtClean="0"/>
              <a:t>الداخلية</a:t>
            </a:r>
            <a:endParaRPr lang="ar-IQ" dirty="0"/>
          </a:p>
        </p:txBody>
      </p:sp>
      <p:sp>
        <p:nvSpPr>
          <p:cNvPr id="9" name="وسيلة شرح بيضاوية 8"/>
          <p:cNvSpPr/>
          <p:nvPr/>
        </p:nvSpPr>
        <p:spPr>
          <a:xfrm>
            <a:off x="1619672" y="3212976"/>
            <a:ext cx="1728192" cy="1800200"/>
          </a:xfrm>
          <a:prstGeom prst="wedgeEllipseCallou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IQ" dirty="0" smtClean="0"/>
              <a:t>الخارجية</a:t>
            </a:r>
            <a:endParaRPr lang="ar-IQ" dirty="0"/>
          </a:p>
        </p:txBody>
      </p:sp>
      <p:cxnSp>
        <p:nvCxnSpPr>
          <p:cNvPr id="17" name="رابط كسهم مستقيم 16"/>
          <p:cNvCxnSpPr/>
          <p:nvPr/>
        </p:nvCxnSpPr>
        <p:spPr>
          <a:xfrm>
            <a:off x="4860032" y="2780928"/>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flipH="1">
            <a:off x="3275856" y="2708920"/>
            <a:ext cx="57606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شكل بيضاوي 19"/>
          <p:cNvSpPr/>
          <p:nvPr/>
        </p:nvSpPr>
        <p:spPr>
          <a:xfrm>
            <a:off x="3131840" y="2132856"/>
            <a:ext cx="2304256" cy="648072"/>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ar-IQ" dirty="0" smtClean="0"/>
              <a:t>مصادر الاستقطاب</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3491880" y="1412776"/>
            <a:ext cx="2088232" cy="792088"/>
          </a:xfrm>
          <a:prstGeom prst="ellipse">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IQ" sz="3600" dirty="0" smtClean="0">
                <a:solidFill>
                  <a:schemeClr val="tx1"/>
                </a:solidFill>
              </a:rPr>
              <a:t>الداخلية</a:t>
            </a:r>
            <a:endParaRPr lang="ar-IQ" sz="3600" dirty="0">
              <a:solidFill>
                <a:schemeClr val="tx1"/>
              </a:solidFill>
            </a:endParaRPr>
          </a:p>
        </p:txBody>
      </p:sp>
      <p:sp>
        <p:nvSpPr>
          <p:cNvPr id="3" name="مخطط انسيابي: معالجة متعاقبة 2"/>
          <p:cNvSpPr/>
          <p:nvPr/>
        </p:nvSpPr>
        <p:spPr>
          <a:xfrm>
            <a:off x="6228184" y="3429000"/>
            <a:ext cx="1296144" cy="1296144"/>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IQ" dirty="0" smtClean="0"/>
              <a:t>النقل بين الوظائف</a:t>
            </a:r>
            <a:endParaRPr lang="ar-IQ" dirty="0"/>
          </a:p>
        </p:txBody>
      </p:sp>
      <p:sp>
        <p:nvSpPr>
          <p:cNvPr id="4" name="مخطط انسيابي: معالجة متعاقبة 3"/>
          <p:cNvSpPr/>
          <p:nvPr/>
        </p:nvSpPr>
        <p:spPr>
          <a:xfrm>
            <a:off x="3635896" y="3501008"/>
            <a:ext cx="1440160" cy="1656184"/>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IQ" dirty="0" smtClean="0"/>
              <a:t>الترقية </a:t>
            </a:r>
          </a:p>
          <a:p>
            <a:pPr algn="ctr"/>
            <a:r>
              <a:rPr lang="ar-IQ" dirty="0" smtClean="0"/>
              <a:t>(</a:t>
            </a:r>
            <a:r>
              <a:rPr lang="ar-IQ" dirty="0" err="1" smtClean="0"/>
              <a:t>الترفيع</a:t>
            </a:r>
            <a:r>
              <a:rPr lang="ar-IQ" dirty="0" smtClean="0"/>
              <a:t> </a:t>
            </a:r>
            <a:r>
              <a:rPr lang="ar-IQ" dirty="0" err="1" smtClean="0"/>
              <a:t>)</a:t>
            </a:r>
            <a:endParaRPr lang="ar-IQ" dirty="0"/>
          </a:p>
        </p:txBody>
      </p:sp>
      <p:sp>
        <p:nvSpPr>
          <p:cNvPr id="5" name="مخطط انسيابي: معالجة متعاقبة 4"/>
          <p:cNvSpPr/>
          <p:nvPr/>
        </p:nvSpPr>
        <p:spPr>
          <a:xfrm>
            <a:off x="899592" y="3429000"/>
            <a:ext cx="1368152" cy="1656184"/>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IQ" dirty="0" smtClean="0"/>
              <a:t>الترقية </a:t>
            </a:r>
          </a:p>
          <a:p>
            <a:pPr algn="ctr"/>
            <a:r>
              <a:rPr lang="ar-IQ" dirty="0" smtClean="0"/>
              <a:t>بالاختيار </a:t>
            </a:r>
            <a:endParaRPr lang="ar-IQ" dirty="0"/>
          </a:p>
        </p:txBody>
      </p:sp>
      <p:cxnSp>
        <p:nvCxnSpPr>
          <p:cNvPr id="7" name="رابط كسهم مستقيم 6"/>
          <p:cNvCxnSpPr/>
          <p:nvPr/>
        </p:nvCxnSpPr>
        <p:spPr>
          <a:xfrm>
            <a:off x="5508104" y="2276872"/>
            <a:ext cx="1296144" cy="7920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رابط كسهم مستقيم 8"/>
          <p:cNvCxnSpPr/>
          <p:nvPr/>
        </p:nvCxnSpPr>
        <p:spPr>
          <a:xfrm>
            <a:off x="4427984" y="2420888"/>
            <a:ext cx="0" cy="93610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رابط كسهم مستقيم 10"/>
          <p:cNvCxnSpPr/>
          <p:nvPr/>
        </p:nvCxnSpPr>
        <p:spPr>
          <a:xfrm flipH="1">
            <a:off x="1979712" y="2204864"/>
            <a:ext cx="1440160" cy="8640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خدوش من كلا الطرفين 2"/>
          <p:cNvSpPr/>
          <p:nvPr/>
        </p:nvSpPr>
        <p:spPr>
          <a:xfrm>
            <a:off x="3491880" y="1268760"/>
            <a:ext cx="2520280" cy="1152128"/>
          </a:xfrm>
          <a:prstGeom prst="snip2Same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IQ" sz="4400" dirty="0" smtClean="0"/>
              <a:t>الخارجية</a:t>
            </a:r>
            <a:endParaRPr lang="ar-IQ" sz="4400" dirty="0"/>
          </a:p>
        </p:txBody>
      </p:sp>
      <p:sp>
        <p:nvSpPr>
          <p:cNvPr id="11" name="مخطط انسيابي: بيانات 10"/>
          <p:cNvSpPr/>
          <p:nvPr/>
        </p:nvSpPr>
        <p:spPr>
          <a:xfrm>
            <a:off x="395536" y="1988840"/>
            <a:ext cx="2520280" cy="1224136"/>
          </a:xfrm>
          <a:prstGeom prst="flowChartInputOutpu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IQ" sz="3600" dirty="0" smtClean="0">
                <a:solidFill>
                  <a:schemeClr val="tx1"/>
                </a:solidFill>
              </a:rPr>
              <a:t>وسائل </a:t>
            </a:r>
          </a:p>
          <a:p>
            <a:pPr algn="ctr"/>
            <a:r>
              <a:rPr lang="ar-IQ" sz="3600" dirty="0" smtClean="0">
                <a:solidFill>
                  <a:schemeClr val="tx1"/>
                </a:solidFill>
              </a:rPr>
              <a:t>الاعلام</a:t>
            </a:r>
            <a:endParaRPr lang="ar-IQ" sz="3600" dirty="0">
              <a:solidFill>
                <a:schemeClr val="tx1"/>
              </a:solidFill>
            </a:endParaRPr>
          </a:p>
        </p:txBody>
      </p:sp>
      <p:sp>
        <p:nvSpPr>
          <p:cNvPr id="12" name="متوازي أضلاع 11"/>
          <p:cNvSpPr/>
          <p:nvPr/>
        </p:nvSpPr>
        <p:spPr>
          <a:xfrm>
            <a:off x="1187624" y="3356992"/>
            <a:ext cx="2160240" cy="1872208"/>
          </a:xfrm>
          <a:prstGeom prst="parallelogram">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800" dirty="0" smtClean="0">
                <a:solidFill>
                  <a:schemeClr val="tx1"/>
                </a:solidFill>
              </a:rPr>
              <a:t>الاتصال بالجامعات والمعاهد العليا</a:t>
            </a:r>
            <a:endParaRPr lang="ar-IQ" sz="2800" dirty="0">
              <a:solidFill>
                <a:schemeClr val="tx1"/>
              </a:solidFill>
            </a:endParaRPr>
          </a:p>
        </p:txBody>
      </p:sp>
      <p:sp>
        <p:nvSpPr>
          <p:cNvPr id="14" name="مخطط انسيابي: بيانات 13"/>
          <p:cNvSpPr/>
          <p:nvPr/>
        </p:nvSpPr>
        <p:spPr>
          <a:xfrm>
            <a:off x="5436096" y="4509120"/>
            <a:ext cx="2376264" cy="1368152"/>
          </a:xfrm>
          <a:prstGeom prst="flowChartInputOutp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400" dirty="0" smtClean="0">
                <a:solidFill>
                  <a:schemeClr val="tx1"/>
                </a:solidFill>
              </a:rPr>
              <a:t>توصيات الموظفين العاملين في المنظمة </a:t>
            </a:r>
            <a:endParaRPr lang="ar-IQ" sz="2400" dirty="0">
              <a:solidFill>
                <a:schemeClr val="tx1"/>
              </a:solidFill>
            </a:endParaRPr>
          </a:p>
        </p:txBody>
      </p:sp>
      <p:sp>
        <p:nvSpPr>
          <p:cNvPr id="15" name="مخطط انسيابي: بيانات 14"/>
          <p:cNvSpPr/>
          <p:nvPr/>
        </p:nvSpPr>
        <p:spPr>
          <a:xfrm>
            <a:off x="6516216" y="2924944"/>
            <a:ext cx="1872208" cy="1296144"/>
          </a:xfrm>
          <a:prstGeom prst="flowChartInputOutp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400" dirty="0" smtClean="0">
                <a:solidFill>
                  <a:schemeClr val="tx1"/>
                </a:solidFill>
              </a:rPr>
              <a:t>التعاقد مع المنظمات </a:t>
            </a:r>
            <a:endParaRPr lang="ar-IQ" sz="2400" dirty="0">
              <a:solidFill>
                <a:schemeClr val="tx1"/>
              </a:solidFill>
            </a:endParaRPr>
          </a:p>
        </p:txBody>
      </p:sp>
      <p:sp>
        <p:nvSpPr>
          <p:cNvPr id="16" name="متوازي أضلاع 15"/>
          <p:cNvSpPr/>
          <p:nvPr/>
        </p:nvSpPr>
        <p:spPr>
          <a:xfrm>
            <a:off x="6588224" y="1412776"/>
            <a:ext cx="2088232" cy="1296144"/>
          </a:xfrm>
          <a:prstGeom prst="parallelogram">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000" dirty="0" smtClean="0">
                <a:solidFill>
                  <a:schemeClr val="tx1"/>
                </a:solidFill>
              </a:rPr>
              <a:t>منظمات التوظيف الحكومية والخاصة </a:t>
            </a:r>
            <a:endParaRPr lang="ar-IQ" sz="2000" dirty="0">
              <a:solidFill>
                <a:schemeClr val="tx1"/>
              </a:solidFill>
            </a:endParaRPr>
          </a:p>
        </p:txBody>
      </p:sp>
      <p:sp>
        <p:nvSpPr>
          <p:cNvPr id="17" name="متوازي أضلاع 16"/>
          <p:cNvSpPr/>
          <p:nvPr/>
        </p:nvSpPr>
        <p:spPr>
          <a:xfrm>
            <a:off x="3059832" y="4149080"/>
            <a:ext cx="2232248" cy="1800200"/>
          </a:xfrm>
          <a:prstGeom prst="parallelogram">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800" dirty="0" smtClean="0">
                <a:solidFill>
                  <a:schemeClr val="tx1"/>
                </a:solidFill>
              </a:rPr>
              <a:t>الاتصال بالمنظمات المهنية </a:t>
            </a:r>
          </a:p>
          <a:p>
            <a:pPr algn="ctr"/>
            <a:r>
              <a:rPr lang="ar-IQ" sz="2800" dirty="0" smtClean="0">
                <a:solidFill>
                  <a:schemeClr val="tx1"/>
                </a:solidFill>
              </a:rPr>
              <a:t>(النقابات</a:t>
            </a:r>
            <a:r>
              <a:rPr lang="ar-IQ" sz="2800" dirty="0" err="1" smtClean="0">
                <a:solidFill>
                  <a:schemeClr val="tx1"/>
                </a:solidFill>
              </a:rPr>
              <a:t>)</a:t>
            </a:r>
            <a:endParaRPr lang="ar-IQ" sz="2800" dirty="0">
              <a:solidFill>
                <a:schemeClr val="tx1"/>
              </a:solidFill>
            </a:endParaRPr>
          </a:p>
        </p:txBody>
      </p:sp>
      <p:cxnSp>
        <p:nvCxnSpPr>
          <p:cNvPr id="19" name="رابط كسهم مستقيم 18"/>
          <p:cNvCxnSpPr/>
          <p:nvPr/>
        </p:nvCxnSpPr>
        <p:spPr>
          <a:xfrm>
            <a:off x="6228184" y="2060848"/>
            <a:ext cx="432048" cy="1440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رابط كسهم مستقيم 20"/>
          <p:cNvCxnSpPr/>
          <p:nvPr/>
        </p:nvCxnSpPr>
        <p:spPr>
          <a:xfrm>
            <a:off x="5940152" y="2636912"/>
            <a:ext cx="720080" cy="7200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رابط كسهم مستقيم 22"/>
          <p:cNvCxnSpPr/>
          <p:nvPr/>
        </p:nvCxnSpPr>
        <p:spPr>
          <a:xfrm>
            <a:off x="5220072" y="2564904"/>
            <a:ext cx="720080" cy="18722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رابط كسهم مستقيم 24"/>
          <p:cNvCxnSpPr/>
          <p:nvPr/>
        </p:nvCxnSpPr>
        <p:spPr>
          <a:xfrm flipH="1">
            <a:off x="4499992" y="2636912"/>
            <a:ext cx="72008" cy="12961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رابط كسهم مستقيم 26"/>
          <p:cNvCxnSpPr/>
          <p:nvPr/>
        </p:nvCxnSpPr>
        <p:spPr>
          <a:xfrm flipH="1">
            <a:off x="3275856" y="2564904"/>
            <a:ext cx="648072" cy="7200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رابط كسهم مستقيم 28"/>
          <p:cNvCxnSpPr>
            <a:endCxn id="11" idx="5"/>
          </p:cNvCxnSpPr>
          <p:nvPr/>
        </p:nvCxnSpPr>
        <p:spPr>
          <a:xfrm flipH="1">
            <a:off x="2663788" y="2276872"/>
            <a:ext cx="756084" cy="32403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836712"/>
            <a:ext cx="676875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dirty="0" smtClean="0">
                <a:solidFill>
                  <a:schemeClr val="accent4">
                    <a:lumMod val="60000"/>
                    <a:lumOff val="40000"/>
                  </a:schemeClr>
                </a:solidFill>
              </a:rPr>
              <a:t>العوامل المؤثرة في الاستقطاب </a:t>
            </a:r>
            <a:endParaRPr lang="ar-IQ" sz="4000" dirty="0">
              <a:solidFill>
                <a:schemeClr val="accent4">
                  <a:lumMod val="60000"/>
                  <a:lumOff val="40000"/>
                </a:schemeClr>
              </a:solidFill>
            </a:endParaRPr>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3892550" algn="l"/>
              </a:tabLst>
            </a:pPr>
            <a:r>
              <a:rPr kumimoji="0" lang="ar-IQ" sz="2000" b="1" i="0" u="none" strike="noStrike" cap="none" normalizeH="0" baseline="0" smtClean="0">
                <a:ln>
                  <a:noFill/>
                </a:ln>
                <a:solidFill>
                  <a:srgbClr val="C00000"/>
                </a:solidFill>
                <a:effectLst/>
                <a:latin typeface="Calibri" pitchFamily="34" charset="0"/>
                <a:ea typeface="Calibri" pitchFamily="34" charset="0"/>
                <a:cs typeface="Arial" pitchFamily="34" charset="0"/>
              </a:rPr>
              <a:t>خامساً:العوامل المؤثرة على استقطاب الموارد البشرية . </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مخطط انسيابي: استخراج 4"/>
          <p:cNvSpPr/>
          <p:nvPr/>
        </p:nvSpPr>
        <p:spPr>
          <a:xfrm>
            <a:off x="7631832" y="1772816"/>
            <a:ext cx="1512168" cy="1728192"/>
          </a:xfrm>
          <a:prstGeom prst="flowChartExtract">
            <a:avLst/>
          </a:prstGeom>
        </p:spPr>
        <p:style>
          <a:lnRef idx="3">
            <a:schemeClr val="lt1"/>
          </a:lnRef>
          <a:fillRef idx="1">
            <a:schemeClr val="accent4"/>
          </a:fillRef>
          <a:effectRef idx="1">
            <a:schemeClr val="accent4"/>
          </a:effectRef>
          <a:fontRef idx="minor">
            <a:schemeClr val="lt1"/>
          </a:fontRef>
        </p:style>
        <p:txBody>
          <a:bodyPr rtlCol="1" anchor="t"/>
          <a:lstStyle/>
          <a:p>
            <a:pPr algn="ctr"/>
            <a:r>
              <a:rPr lang="ar-IQ" dirty="0" smtClean="0"/>
              <a:t>حجم المنظمة</a:t>
            </a:r>
            <a:endParaRPr lang="ar-IQ" dirty="0"/>
          </a:p>
        </p:txBody>
      </p:sp>
      <p:sp>
        <p:nvSpPr>
          <p:cNvPr id="6" name="مخطط انسيابي: دمج 5"/>
          <p:cNvSpPr/>
          <p:nvPr/>
        </p:nvSpPr>
        <p:spPr>
          <a:xfrm>
            <a:off x="5868144" y="1988840"/>
            <a:ext cx="2376264" cy="1656184"/>
          </a:xfrm>
          <a:prstGeom prst="flowChartMerg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dirty="0" smtClean="0"/>
              <a:t>الظروف المحيطة بسوق العمل</a:t>
            </a:r>
            <a:endParaRPr lang="ar-IQ" dirty="0"/>
          </a:p>
        </p:txBody>
      </p:sp>
      <p:sp>
        <p:nvSpPr>
          <p:cNvPr id="7" name="مخطط انسيابي: استخراج 6"/>
          <p:cNvSpPr/>
          <p:nvPr/>
        </p:nvSpPr>
        <p:spPr>
          <a:xfrm>
            <a:off x="4427984" y="1844824"/>
            <a:ext cx="2016224" cy="1944216"/>
          </a:xfrm>
          <a:prstGeom prst="flowChartExtract">
            <a:avLst/>
          </a:prstGeom>
        </p:spPr>
        <p:style>
          <a:lnRef idx="3">
            <a:schemeClr val="lt1"/>
          </a:lnRef>
          <a:fillRef idx="1">
            <a:schemeClr val="accent4"/>
          </a:fillRef>
          <a:effectRef idx="1">
            <a:schemeClr val="accent4"/>
          </a:effectRef>
          <a:fontRef idx="minor">
            <a:schemeClr val="lt1"/>
          </a:fontRef>
        </p:style>
        <p:txBody>
          <a:bodyPr rtlCol="1" anchor="t"/>
          <a:lstStyle/>
          <a:p>
            <a:pPr algn="ctr"/>
            <a:r>
              <a:rPr lang="ar-IQ" dirty="0" smtClean="0"/>
              <a:t>المستقطب</a:t>
            </a:r>
            <a:endParaRPr lang="ar-IQ" dirty="0"/>
          </a:p>
        </p:txBody>
      </p:sp>
      <p:sp>
        <p:nvSpPr>
          <p:cNvPr id="8" name="مخطط انسيابي: دمج 7"/>
          <p:cNvSpPr/>
          <p:nvPr/>
        </p:nvSpPr>
        <p:spPr>
          <a:xfrm>
            <a:off x="2843808" y="1988840"/>
            <a:ext cx="2232248" cy="1800200"/>
          </a:xfrm>
          <a:prstGeom prst="flowChartMerg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dirty="0" smtClean="0"/>
              <a:t>الخبرة السابقة للمنظمة </a:t>
            </a:r>
            <a:endParaRPr lang="ar-IQ" dirty="0"/>
          </a:p>
        </p:txBody>
      </p:sp>
      <p:sp>
        <p:nvSpPr>
          <p:cNvPr id="9" name="مخطط انسيابي: استخراج 8"/>
          <p:cNvSpPr/>
          <p:nvPr/>
        </p:nvSpPr>
        <p:spPr>
          <a:xfrm>
            <a:off x="1331640" y="1844824"/>
            <a:ext cx="2160240" cy="2088232"/>
          </a:xfrm>
          <a:prstGeom prst="flowChartExtract">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ar-IQ" dirty="0" smtClean="0"/>
              <a:t>ظروف العمل </a:t>
            </a:r>
            <a:r>
              <a:rPr lang="ar-IQ" dirty="0" err="1" smtClean="0"/>
              <a:t>والاجور</a:t>
            </a:r>
            <a:r>
              <a:rPr lang="ar-IQ" dirty="0" smtClean="0"/>
              <a:t> والمزايا </a:t>
            </a:r>
            <a:endParaRPr lang="ar-IQ" dirty="0"/>
          </a:p>
        </p:txBody>
      </p:sp>
      <p:sp>
        <p:nvSpPr>
          <p:cNvPr id="10" name="مخطط انسيابي: استخراج 9"/>
          <p:cNvSpPr/>
          <p:nvPr/>
        </p:nvSpPr>
        <p:spPr>
          <a:xfrm>
            <a:off x="6804248" y="3789040"/>
            <a:ext cx="2339752" cy="2160240"/>
          </a:xfrm>
          <a:prstGeom prst="flowChartExtra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dirty="0" err="1" smtClean="0"/>
              <a:t>اتجاة</a:t>
            </a:r>
            <a:r>
              <a:rPr lang="ar-IQ" dirty="0" smtClean="0"/>
              <a:t> المنظمة نحو النمو او الانكماش </a:t>
            </a:r>
            <a:endParaRPr lang="ar-IQ" dirty="0"/>
          </a:p>
        </p:txBody>
      </p:sp>
      <p:sp>
        <p:nvSpPr>
          <p:cNvPr id="11" name="مخطط انسيابي: دمج 10"/>
          <p:cNvSpPr/>
          <p:nvPr/>
        </p:nvSpPr>
        <p:spPr>
          <a:xfrm>
            <a:off x="4860032" y="4149080"/>
            <a:ext cx="2520280" cy="2088232"/>
          </a:xfrm>
          <a:prstGeom prst="flowChartMerge">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IQ" dirty="0" smtClean="0"/>
              <a:t>طبيعة الوظائف المعروضة </a:t>
            </a:r>
            <a:endParaRPr lang="ar-IQ" dirty="0"/>
          </a:p>
        </p:txBody>
      </p:sp>
      <p:sp>
        <p:nvSpPr>
          <p:cNvPr id="13" name="مخطط انسيابي: استخراج 12"/>
          <p:cNvSpPr/>
          <p:nvPr/>
        </p:nvSpPr>
        <p:spPr>
          <a:xfrm>
            <a:off x="2555776" y="4077072"/>
            <a:ext cx="2952328" cy="1944216"/>
          </a:xfrm>
          <a:prstGeom prst="flowChartExtract">
            <a:avLst/>
          </a:prstGeom>
        </p:spPr>
        <p:style>
          <a:lnRef idx="1">
            <a:schemeClr val="accent3"/>
          </a:lnRef>
          <a:fillRef idx="2">
            <a:schemeClr val="accent3"/>
          </a:fillRef>
          <a:effectRef idx="1">
            <a:schemeClr val="accent3"/>
          </a:effectRef>
          <a:fontRef idx="minor">
            <a:schemeClr val="dk1"/>
          </a:fontRef>
        </p:style>
        <p:txBody>
          <a:bodyPr rtlCol="1" anchor="t"/>
          <a:lstStyle/>
          <a:p>
            <a:pPr algn="ctr"/>
            <a:r>
              <a:rPr lang="ar-IQ" dirty="0" smtClean="0"/>
              <a:t>الاتجاهات الاجتماعية </a:t>
            </a:r>
          </a:p>
          <a:p>
            <a:pPr algn="ctr"/>
            <a:r>
              <a:rPr lang="ar-IQ" dirty="0" smtClean="0"/>
              <a:t>السائدة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مشكلات استقطاب الموارد البشرية</a:t>
            </a:r>
            <a:endParaRPr lang="ar-IQ" dirty="0"/>
          </a:p>
        </p:txBody>
      </p:sp>
      <p:graphicFrame>
        <p:nvGraphicFramePr>
          <p:cNvPr id="4" name="عنصر نائب للمحتوى 3"/>
          <p:cNvGraphicFramePr>
            <a:graphicFrameLocks noGrp="1"/>
          </p:cNvGraphicFramePr>
          <p:nvPr>
            <p:ph sz="quarter" idx="1"/>
          </p:nvPr>
        </p:nvGraphicFramePr>
        <p:xfrm>
          <a:off x="611560" y="1628800"/>
          <a:ext cx="8532440" cy="52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6000" b="1" u="sng" dirty="0" smtClean="0"/>
              <a:t>اختيار الموارد البشرية  </a:t>
            </a:r>
            <a:endParaRPr lang="ar-IQ" sz="6000" dirty="0"/>
          </a:p>
        </p:txBody>
      </p:sp>
      <p:pic>
        <p:nvPicPr>
          <p:cNvPr id="5" name="عنصر نائب للمحتوى 4" descr="ه.jpg"/>
          <p:cNvPicPr>
            <a:picLocks noGrp="1" noChangeAspect="1"/>
          </p:cNvPicPr>
          <p:nvPr>
            <p:ph sz="quarter" idx="1"/>
          </p:nvPr>
        </p:nvPicPr>
        <p:blipFill>
          <a:blip r:embed="rId2" cstate="print"/>
          <a:stretch>
            <a:fillRect/>
          </a:stretch>
        </p:blipFill>
        <p:spPr>
          <a:xfrm>
            <a:off x="251520" y="1628800"/>
            <a:ext cx="3816424" cy="5229200"/>
          </a:xfrm>
          <a:prstGeom prst="rect">
            <a:avLst/>
          </a:prstGeom>
          <a:noFill/>
          <a:ln>
            <a:noFill/>
          </a:ln>
        </p:spPr>
      </p:pic>
      <p:sp>
        <p:nvSpPr>
          <p:cNvPr id="4" name="عنصر نائب للمحتوى 3"/>
          <p:cNvSpPr>
            <a:spLocks noGrp="1"/>
          </p:cNvSpPr>
          <p:nvPr>
            <p:ph sz="quarter" idx="2"/>
          </p:nvPr>
        </p:nvSpPr>
        <p:spPr/>
        <p:txBody>
          <a:bodyPr>
            <a:normAutofit fontScale="85000" lnSpcReduction="20000"/>
          </a:bodyPr>
          <a:lstStyle/>
          <a:p>
            <a:r>
              <a:rPr lang="ar-IQ" b="1" dirty="0" smtClean="0">
                <a:ln w="10541" cmpd="sng">
                  <a:solidFill>
                    <a:schemeClr val="accent1">
                      <a:shade val="88000"/>
                      <a:satMod val="110000"/>
                    </a:schemeClr>
                  </a:solidFill>
                  <a:prstDash val="solid"/>
                </a:ln>
              </a:rPr>
              <a:t>اختيار الموارد البشرية هو عملية انتقاء افضل الموارد البشرية للوظيفة  وذلك باختيار الشخص الذي تتوافر فيه مقومات ومتطلبات شغل الوظيفة من بين جميع الاشخاص الذين جرى جمعهم اثناء وظيفة الاستقطاب في ضوء الشروط المطلوبة </a:t>
            </a:r>
            <a:r>
              <a:rPr lang="ar-IQ" b="1" dirty="0" err="1" smtClean="0">
                <a:ln w="10541" cmpd="sng">
                  <a:solidFill>
                    <a:schemeClr val="accent1">
                      <a:shade val="88000"/>
                      <a:satMod val="110000"/>
                    </a:schemeClr>
                  </a:solidFill>
                  <a:prstDash val="solid"/>
                </a:ln>
              </a:rPr>
              <a:t>للوظيفة .</a:t>
            </a:r>
            <a:r>
              <a:rPr lang="ar-IQ" b="1" dirty="0" smtClean="0">
                <a:ln w="10541" cmpd="sng">
                  <a:solidFill>
                    <a:schemeClr val="accent1">
                      <a:shade val="88000"/>
                      <a:satMod val="110000"/>
                    </a:schemeClr>
                  </a:solidFill>
                  <a:prstDash val="solid"/>
                </a:ln>
              </a:rPr>
              <a:t> ومن جهة اخرى تم تعريف نشاط الاختيار بأنه العملية التي تهدف الى تحقيق التوافق بين متطلبات وواجبات الوظيفة وبين مؤهلات وخصائص الفرد المتقدم لشغلها </a:t>
            </a:r>
            <a:endParaRPr lang="ar-IQ" b="1" dirty="0">
              <a:ln w="10541" cmpd="sng">
                <a:solidFill>
                  <a:schemeClr val="accent1">
                    <a:shade val="88000"/>
                    <a:satMod val="110000"/>
                  </a:schemeClr>
                </a:solidFill>
                <a:prstDash val="solid"/>
              </a:l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glow rad="101600">
              <a:schemeClr val="accent4">
                <a:satMod val="175000"/>
                <a:alpha val="40000"/>
              </a:schemeClr>
            </a:glow>
          </a:effectLst>
        </p:spPr>
        <p:txBody>
          <a:bodyPr>
            <a:noAutofit/>
          </a:bodyPr>
          <a:lstStyle/>
          <a:p>
            <a:pPr algn="ctr"/>
            <a:r>
              <a:rPr lang="ar-IQ" sz="6600" dirty="0" smtClean="0"/>
              <a:t>مبادئ اختيار الموارد البشرية </a:t>
            </a:r>
            <a:endParaRPr lang="ar-IQ" sz="6600" dirty="0"/>
          </a:p>
        </p:txBody>
      </p:sp>
      <p:graphicFrame>
        <p:nvGraphicFramePr>
          <p:cNvPr id="5" name="عنصر نائب للمحتوى 4"/>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106</TotalTime>
  <Words>323</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ألوان متوسطة</vt:lpstr>
      <vt:lpstr>ادارة الموارد البشرية   </vt:lpstr>
      <vt:lpstr>تعريف ألاستقطاب: هو عبارة عن عملية البحث عن والحصول على مرشحين محتملين للوظائف وذلك بالعدد المطلوب والنوعية المرغوبة وفي الوقت المناسب حتى يمكن ان نختار بينهم الاكثر ملائمة لشغل الوظائف الشاغرة في ضوء متطلبات الوظائف وشروط شغلها سواء داخل المنظمة او خارجها </vt:lpstr>
      <vt:lpstr>رابعاً: مصادر استقطاب الموارد البشرية. </vt:lpstr>
      <vt:lpstr>PowerPoint Presentation</vt:lpstr>
      <vt:lpstr>PowerPoint Presentation</vt:lpstr>
      <vt:lpstr>PowerPoint Presentation</vt:lpstr>
      <vt:lpstr>مشكلات استقطاب الموارد البشرية</vt:lpstr>
      <vt:lpstr>اختيار الموارد البشرية  </vt:lpstr>
      <vt:lpstr>مبادئ اختيار الموارد البشرية </vt:lpstr>
      <vt:lpstr>خطوات اختيار الموارد البشرية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dc:title>
  <dc:creator>اروى</dc:creator>
  <cp:lastModifiedBy>SamaOffice</cp:lastModifiedBy>
  <cp:revision>18</cp:revision>
  <dcterms:created xsi:type="dcterms:W3CDTF">2021-10-06T18:38:47Z</dcterms:created>
  <dcterms:modified xsi:type="dcterms:W3CDTF">2022-02-01T08:44:21Z</dcterms:modified>
</cp:coreProperties>
</file>