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66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D581D1-1411-4BD8-BF37-9E19E7F0C570}"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SA"/>
        </a:p>
      </dgm:t>
    </dgm:pt>
    <dgm:pt modelId="{F0029F3D-58E7-4DB9-9E1E-DB204CEF00FC}">
      <dgm:prSet phldrT="[نص]">
        <dgm:style>
          <a:lnRef idx="1">
            <a:schemeClr val="accent5"/>
          </a:lnRef>
          <a:fillRef idx="2">
            <a:schemeClr val="accent5"/>
          </a:fillRef>
          <a:effectRef idx="1">
            <a:schemeClr val="accent5"/>
          </a:effectRef>
          <a:fontRef idx="minor">
            <a:schemeClr val="dk1"/>
          </a:fontRef>
        </dgm:style>
      </dgm:prSet>
      <dgm:spPr/>
      <dgm:t>
        <a:bodyPr/>
        <a:lstStyle/>
        <a:p>
          <a:pPr algn="ctr" rtl="1"/>
          <a:r>
            <a:rPr lang="ar-IQ"/>
            <a:t>ت</a:t>
          </a:r>
          <a:r>
            <a:rPr lang="ar-SA"/>
            <a:t>حديد القيمة </a:t>
          </a:r>
        </a:p>
      </dgm:t>
    </dgm:pt>
    <dgm:pt modelId="{7B99E10D-C994-4FD7-AAEE-7821055D9471}" type="parTrans" cxnId="{2EDFE81E-0562-4E55-8E04-C11F025CEEE0}">
      <dgm:prSet/>
      <dgm:spPr/>
      <dgm:t>
        <a:bodyPr/>
        <a:lstStyle/>
        <a:p>
          <a:pPr algn="ctr" rtl="1"/>
          <a:endParaRPr lang="ar-SA"/>
        </a:p>
      </dgm:t>
    </dgm:pt>
    <dgm:pt modelId="{F8F01A86-061F-46C9-802B-5A0A72286CC5}" type="sibTrans" cxnId="{2EDFE81E-0562-4E55-8E04-C11F025CEEE0}">
      <dgm:prSet/>
      <dgm:spPr/>
      <dgm:t>
        <a:bodyPr/>
        <a:lstStyle/>
        <a:p>
          <a:pPr algn="ctr" rtl="1"/>
          <a:endParaRPr lang="ar-SA"/>
        </a:p>
      </dgm:t>
    </dgm:pt>
    <dgm:pt modelId="{DC3537C5-9D0B-40C3-94AC-CB1D49150FD1}">
      <dgm:prSet phldrT="[نص]">
        <dgm:style>
          <a:lnRef idx="1">
            <a:schemeClr val="accent5"/>
          </a:lnRef>
          <a:fillRef idx="2">
            <a:schemeClr val="accent5"/>
          </a:fillRef>
          <a:effectRef idx="1">
            <a:schemeClr val="accent5"/>
          </a:effectRef>
          <a:fontRef idx="minor">
            <a:schemeClr val="dk1"/>
          </a:fontRef>
        </dgm:style>
      </dgm:prSet>
      <dgm:spPr/>
      <dgm:t>
        <a:bodyPr/>
        <a:lstStyle/>
        <a:p>
          <a:pPr algn="ctr" rtl="1"/>
          <a:r>
            <a:rPr lang="ar-IQ"/>
            <a:t>ت</a:t>
          </a:r>
          <a:r>
            <a:rPr lang="ar-SA"/>
            <a:t>حديد مجرى القيمة </a:t>
          </a:r>
        </a:p>
      </dgm:t>
    </dgm:pt>
    <dgm:pt modelId="{C3798508-E1DE-4423-930C-B5C528C4DEA0}" type="parTrans" cxnId="{B96F72BD-8F2D-42EA-B610-F61F87ACC0DB}">
      <dgm:prSet/>
      <dgm:spPr/>
      <dgm:t>
        <a:bodyPr/>
        <a:lstStyle/>
        <a:p>
          <a:pPr algn="ctr" rtl="1"/>
          <a:endParaRPr lang="ar-SA"/>
        </a:p>
      </dgm:t>
    </dgm:pt>
    <dgm:pt modelId="{D049DCE9-51A5-4609-85CE-62267D7AE1C7}" type="sibTrans" cxnId="{B96F72BD-8F2D-42EA-B610-F61F87ACC0DB}">
      <dgm:prSet/>
      <dgm:spPr/>
      <dgm:t>
        <a:bodyPr/>
        <a:lstStyle/>
        <a:p>
          <a:pPr algn="ctr" rtl="1"/>
          <a:endParaRPr lang="ar-SA"/>
        </a:p>
      </dgm:t>
    </dgm:pt>
    <dgm:pt modelId="{0E123B75-2BDF-4605-8F0C-C1355DB52F94}">
      <dgm:prSet phldrT="[نص]">
        <dgm:style>
          <a:lnRef idx="1">
            <a:schemeClr val="accent5"/>
          </a:lnRef>
          <a:fillRef idx="2">
            <a:schemeClr val="accent5"/>
          </a:fillRef>
          <a:effectRef idx="1">
            <a:schemeClr val="accent5"/>
          </a:effectRef>
          <a:fontRef idx="minor">
            <a:schemeClr val="dk1"/>
          </a:fontRef>
        </dgm:style>
      </dgm:prSet>
      <dgm:spPr/>
      <dgm:t>
        <a:bodyPr/>
        <a:lstStyle/>
        <a:p>
          <a:pPr algn="ctr" rtl="1"/>
          <a:r>
            <a:rPr lang="ar-IQ"/>
            <a:t>ا</a:t>
          </a:r>
          <a:r>
            <a:rPr lang="ar-SA"/>
            <a:t>لسماح سحب القيمة </a:t>
          </a:r>
        </a:p>
      </dgm:t>
    </dgm:pt>
    <dgm:pt modelId="{406051D7-EDBD-487A-8F0F-0A8DE2841C01}" type="parTrans" cxnId="{B6900695-C68B-4201-9CCB-F16DC4D438D6}">
      <dgm:prSet/>
      <dgm:spPr/>
      <dgm:t>
        <a:bodyPr/>
        <a:lstStyle/>
        <a:p>
          <a:pPr algn="ctr" rtl="1"/>
          <a:endParaRPr lang="ar-SA"/>
        </a:p>
      </dgm:t>
    </dgm:pt>
    <dgm:pt modelId="{C798DC1E-CAC1-4038-B58B-4E2CE8757204}" type="sibTrans" cxnId="{B6900695-C68B-4201-9CCB-F16DC4D438D6}">
      <dgm:prSet/>
      <dgm:spPr/>
      <dgm:t>
        <a:bodyPr/>
        <a:lstStyle/>
        <a:p>
          <a:pPr algn="ctr" rtl="1"/>
          <a:endParaRPr lang="ar-SA"/>
        </a:p>
      </dgm:t>
    </dgm:pt>
    <dgm:pt modelId="{F5421C51-14A9-462C-A804-42006019E304}">
      <dgm:prSet phldrT="[نص]">
        <dgm:style>
          <a:lnRef idx="1">
            <a:schemeClr val="accent5"/>
          </a:lnRef>
          <a:fillRef idx="2">
            <a:schemeClr val="accent5"/>
          </a:fillRef>
          <a:effectRef idx="1">
            <a:schemeClr val="accent5"/>
          </a:effectRef>
          <a:fontRef idx="minor">
            <a:schemeClr val="dk1"/>
          </a:fontRef>
        </dgm:style>
      </dgm:prSet>
      <dgm:spPr/>
      <dgm:t>
        <a:bodyPr/>
        <a:lstStyle/>
        <a:p>
          <a:pPr algn="ctr" rtl="1"/>
          <a:r>
            <a:rPr lang="ar-SA"/>
            <a:t>السعي نحو التكامل </a:t>
          </a:r>
        </a:p>
      </dgm:t>
    </dgm:pt>
    <dgm:pt modelId="{F0779CE2-CA34-419B-A70F-C565471ED3B0}" type="parTrans" cxnId="{E260B8CE-7EA7-491A-AC8B-16A32CE520F4}">
      <dgm:prSet/>
      <dgm:spPr/>
      <dgm:t>
        <a:bodyPr/>
        <a:lstStyle/>
        <a:p>
          <a:pPr algn="ctr" rtl="1"/>
          <a:endParaRPr lang="ar-SA"/>
        </a:p>
      </dgm:t>
    </dgm:pt>
    <dgm:pt modelId="{984C832E-3CF6-4156-9053-4BD83AE61FC6}" type="sibTrans" cxnId="{E260B8CE-7EA7-491A-AC8B-16A32CE520F4}">
      <dgm:prSet/>
      <dgm:spPr/>
      <dgm:t>
        <a:bodyPr/>
        <a:lstStyle/>
        <a:p>
          <a:pPr algn="ctr" rtl="1"/>
          <a:endParaRPr lang="ar-SA"/>
        </a:p>
      </dgm:t>
    </dgm:pt>
    <dgm:pt modelId="{8667AD79-DFE5-47E1-85DA-7391B7EE6335}">
      <dgm:prSet phldrT="[نص]">
        <dgm:style>
          <a:lnRef idx="1">
            <a:schemeClr val="accent5"/>
          </a:lnRef>
          <a:fillRef idx="2">
            <a:schemeClr val="accent5"/>
          </a:fillRef>
          <a:effectRef idx="1">
            <a:schemeClr val="accent5"/>
          </a:effectRef>
          <a:fontRef idx="minor">
            <a:schemeClr val="dk1"/>
          </a:fontRef>
        </dgm:style>
      </dgm:prSet>
      <dgm:spPr/>
      <dgm:t>
        <a:bodyPr/>
        <a:lstStyle/>
        <a:p>
          <a:pPr algn="ctr" rtl="1"/>
          <a:r>
            <a:rPr lang="ar-SA"/>
            <a:t>خلق التدفق </a:t>
          </a:r>
        </a:p>
      </dgm:t>
    </dgm:pt>
    <dgm:pt modelId="{C761C1EF-426E-48AA-B520-F6E077C54EF6}" type="sibTrans" cxnId="{4ECD2497-39D4-4A37-B691-4A03449DFA2C}">
      <dgm:prSet/>
      <dgm:spPr/>
      <dgm:t>
        <a:bodyPr/>
        <a:lstStyle/>
        <a:p>
          <a:pPr algn="ctr" rtl="1"/>
          <a:endParaRPr lang="ar-SA"/>
        </a:p>
      </dgm:t>
    </dgm:pt>
    <dgm:pt modelId="{F46D6BDB-F191-435E-8943-B67302F19190}" type="parTrans" cxnId="{4ECD2497-39D4-4A37-B691-4A03449DFA2C}">
      <dgm:prSet/>
      <dgm:spPr/>
      <dgm:t>
        <a:bodyPr/>
        <a:lstStyle/>
        <a:p>
          <a:pPr algn="ctr" rtl="1"/>
          <a:endParaRPr lang="ar-SA"/>
        </a:p>
      </dgm:t>
    </dgm:pt>
    <dgm:pt modelId="{86555E22-02C0-4991-B2DB-22B7B0F9621F}" type="pres">
      <dgm:prSet presAssocID="{D9D581D1-1411-4BD8-BF37-9E19E7F0C570}" presName="cycle" presStyleCnt="0">
        <dgm:presLayoutVars>
          <dgm:dir/>
          <dgm:resizeHandles val="exact"/>
        </dgm:presLayoutVars>
      </dgm:prSet>
      <dgm:spPr/>
      <dgm:t>
        <a:bodyPr/>
        <a:lstStyle/>
        <a:p>
          <a:endParaRPr lang="en-US"/>
        </a:p>
      </dgm:t>
    </dgm:pt>
    <dgm:pt modelId="{6E6176AC-C34F-4112-B31C-8278180A456E}" type="pres">
      <dgm:prSet presAssocID="{F0029F3D-58E7-4DB9-9E1E-DB204CEF00FC}" presName="node" presStyleLbl="node1" presStyleIdx="0" presStyleCnt="5">
        <dgm:presLayoutVars>
          <dgm:bulletEnabled val="1"/>
        </dgm:presLayoutVars>
      </dgm:prSet>
      <dgm:spPr/>
      <dgm:t>
        <a:bodyPr/>
        <a:lstStyle/>
        <a:p>
          <a:endParaRPr lang="en-US"/>
        </a:p>
      </dgm:t>
    </dgm:pt>
    <dgm:pt modelId="{6D3F7B42-FEB3-4930-9BBA-1D3D6A94CFDC}" type="pres">
      <dgm:prSet presAssocID="{F0029F3D-58E7-4DB9-9E1E-DB204CEF00FC}" presName="spNode" presStyleCnt="0"/>
      <dgm:spPr/>
    </dgm:pt>
    <dgm:pt modelId="{D49E69D5-8B69-408F-8E8B-28704271D3EA}" type="pres">
      <dgm:prSet presAssocID="{F8F01A86-061F-46C9-802B-5A0A72286CC5}" presName="sibTrans" presStyleLbl="sibTrans1D1" presStyleIdx="0" presStyleCnt="5"/>
      <dgm:spPr/>
      <dgm:t>
        <a:bodyPr/>
        <a:lstStyle/>
        <a:p>
          <a:endParaRPr lang="en-US"/>
        </a:p>
      </dgm:t>
    </dgm:pt>
    <dgm:pt modelId="{6A37908C-E4E2-4407-9B8E-7E1918311FF5}" type="pres">
      <dgm:prSet presAssocID="{DC3537C5-9D0B-40C3-94AC-CB1D49150FD1}" presName="node" presStyleLbl="node1" presStyleIdx="1" presStyleCnt="5">
        <dgm:presLayoutVars>
          <dgm:bulletEnabled val="1"/>
        </dgm:presLayoutVars>
      </dgm:prSet>
      <dgm:spPr/>
      <dgm:t>
        <a:bodyPr/>
        <a:lstStyle/>
        <a:p>
          <a:endParaRPr lang="en-US"/>
        </a:p>
      </dgm:t>
    </dgm:pt>
    <dgm:pt modelId="{C9E336C5-FDF0-4C99-9ADD-45849ED3846E}" type="pres">
      <dgm:prSet presAssocID="{DC3537C5-9D0B-40C3-94AC-CB1D49150FD1}" presName="spNode" presStyleCnt="0"/>
      <dgm:spPr/>
    </dgm:pt>
    <dgm:pt modelId="{38DCCC54-6CFD-47A6-BDCF-E553FD350FBC}" type="pres">
      <dgm:prSet presAssocID="{D049DCE9-51A5-4609-85CE-62267D7AE1C7}" presName="sibTrans" presStyleLbl="sibTrans1D1" presStyleIdx="1" presStyleCnt="5"/>
      <dgm:spPr/>
      <dgm:t>
        <a:bodyPr/>
        <a:lstStyle/>
        <a:p>
          <a:endParaRPr lang="en-US"/>
        </a:p>
      </dgm:t>
    </dgm:pt>
    <dgm:pt modelId="{A57B8DC6-5B78-44D5-8AB6-9411F5FFB02E}" type="pres">
      <dgm:prSet presAssocID="{8667AD79-DFE5-47E1-85DA-7391B7EE6335}" presName="node" presStyleLbl="node1" presStyleIdx="2" presStyleCnt="5">
        <dgm:presLayoutVars>
          <dgm:bulletEnabled val="1"/>
        </dgm:presLayoutVars>
      </dgm:prSet>
      <dgm:spPr/>
      <dgm:t>
        <a:bodyPr/>
        <a:lstStyle/>
        <a:p>
          <a:endParaRPr lang="en-US"/>
        </a:p>
      </dgm:t>
    </dgm:pt>
    <dgm:pt modelId="{2D445DED-27AC-4DBC-B0A3-AF51207D88E6}" type="pres">
      <dgm:prSet presAssocID="{8667AD79-DFE5-47E1-85DA-7391B7EE6335}" presName="spNode" presStyleCnt="0"/>
      <dgm:spPr/>
    </dgm:pt>
    <dgm:pt modelId="{8C9277C1-6045-4335-86CD-8D1CAA24FD84}" type="pres">
      <dgm:prSet presAssocID="{C761C1EF-426E-48AA-B520-F6E077C54EF6}" presName="sibTrans" presStyleLbl="sibTrans1D1" presStyleIdx="2" presStyleCnt="5"/>
      <dgm:spPr/>
      <dgm:t>
        <a:bodyPr/>
        <a:lstStyle/>
        <a:p>
          <a:endParaRPr lang="en-US"/>
        </a:p>
      </dgm:t>
    </dgm:pt>
    <dgm:pt modelId="{BF131B4E-E5B4-41C2-899C-1087BFFDCAB2}" type="pres">
      <dgm:prSet presAssocID="{0E123B75-2BDF-4605-8F0C-C1355DB52F94}" presName="node" presStyleLbl="node1" presStyleIdx="3" presStyleCnt="5">
        <dgm:presLayoutVars>
          <dgm:bulletEnabled val="1"/>
        </dgm:presLayoutVars>
      </dgm:prSet>
      <dgm:spPr/>
      <dgm:t>
        <a:bodyPr/>
        <a:lstStyle/>
        <a:p>
          <a:endParaRPr lang="en-US"/>
        </a:p>
      </dgm:t>
    </dgm:pt>
    <dgm:pt modelId="{A5DD5758-93C7-4AFD-978A-749311B32FEC}" type="pres">
      <dgm:prSet presAssocID="{0E123B75-2BDF-4605-8F0C-C1355DB52F94}" presName="spNode" presStyleCnt="0"/>
      <dgm:spPr/>
    </dgm:pt>
    <dgm:pt modelId="{308819DB-5C48-44B8-A090-1E918A1C5E55}" type="pres">
      <dgm:prSet presAssocID="{C798DC1E-CAC1-4038-B58B-4E2CE8757204}" presName="sibTrans" presStyleLbl="sibTrans1D1" presStyleIdx="3" presStyleCnt="5"/>
      <dgm:spPr/>
      <dgm:t>
        <a:bodyPr/>
        <a:lstStyle/>
        <a:p>
          <a:endParaRPr lang="en-US"/>
        </a:p>
      </dgm:t>
    </dgm:pt>
    <dgm:pt modelId="{07333D74-816A-4908-862F-75A0591624F6}" type="pres">
      <dgm:prSet presAssocID="{F5421C51-14A9-462C-A804-42006019E304}" presName="node" presStyleLbl="node1" presStyleIdx="4" presStyleCnt="5">
        <dgm:presLayoutVars>
          <dgm:bulletEnabled val="1"/>
        </dgm:presLayoutVars>
      </dgm:prSet>
      <dgm:spPr/>
      <dgm:t>
        <a:bodyPr/>
        <a:lstStyle/>
        <a:p>
          <a:endParaRPr lang="en-US"/>
        </a:p>
      </dgm:t>
    </dgm:pt>
    <dgm:pt modelId="{A906FAAC-36C1-44DD-A8C5-94404E4EF92D}" type="pres">
      <dgm:prSet presAssocID="{F5421C51-14A9-462C-A804-42006019E304}" presName="spNode" presStyleCnt="0"/>
      <dgm:spPr/>
    </dgm:pt>
    <dgm:pt modelId="{23AC15B0-2686-45A4-AC25-461B69271D1A}" type="pres">
      <dgm:prSet presAssocID="{984C832E-3CF6-4156-9053-4BD83AE61FC6}" presName="sibTrans" presStyleLbl="sibTrans1D1" presStyleIdx="4" presStyleCnt="5"/>
      <dgm:spPr/>
      <dgm:t>
        <a:bodyPr/>
        <a:lstStyle/>
        <a:p>
          <a:endParaRPr lang="en-US"/>
        </a:p>
      </dgm:t>
    </dgm:pt>
  </dgm:ptLst>
  <dgm:cxnLst>
    <dgm:cxn modelId="{B96F72BD-8F2D-42EA-B610-F61F87ACC0DB}" srcId="{D9D581D1-1411-4BD8-BF37-9E19E7F0C570}" destId="{DC3537C5-9D0B-40C3-94AC-CB1D49150FD1}" srcOrd="1" destOrd="0" parTransId="{C3798508-E1DE-4423-930C-B5C528C4DEA0}" sibTransId="{D049DCE9-51A5-4609-85CE-62267D7AE1C7}"/>
    <dgm:cxn modelId="{2CBEE761-7404-42DD-B889-4754547F9B81}" type="presOf" srcId="{F5421C51-14A9-462C-A804-42006019E304}" destId="{07333D74-816A-4908-862F-75A0591624F6}" srcOrd="0" destOrd="0" presId="urn:microsoft.com/office/officeart/2005/8/layout/cycle5"/>
    <dgm:cxn modelId="{2EDFE81E-0562-4E55-8E04-C11F025CEEE0}" srcId="{D9D581D1-1411-4BD8-BF37-9E19E7F0C570}" destId="{F0029F3D-58E7-4DB9-9E1E-DB204CEF00FC}" srcOrd="0" destOrd="0" parTransId="{7B99E10D-C994-4FD7-AAEE-7821055D9471}" sibTransId="{F8F01A86-061F-46C9-802B-5A0A72286CC5}"/>
    <dgm:cxn modelId="{E260B8CE-7EA7-491A-AC8B-16A32CE520F4}" srcId="{D9D581D1-1411-4BD8-BF37-9E19E7F0C570}" destId="{F5421C51-14A9-462C-A804-42006019E304}" srcOrd="4" destOrd="0" parTransId="{F0779CE2-CA34-419B-A70F-C565471ED3B0}" sibTransId="{984C832E-3CF6-4156-9053-4BD83AE61FC6}"/>
    <dgm:cxn modelId="{4ECD2497-39D4-4A37-B691-4A03449DFA2C}" srcId="{D9D581D1-1411-4BD8-BF37-9E19E7F0C570}" destId="{8667AD79-DFE5-47E1-85DA-7391B7EE6335}" srcOrd="2" destOrd="0" parTransId="{F46D6BDB-F191-435E-8943-B67302F19190}" sibTransId="{C761C1EF-426E-48AA-B520-F6E077C54EF6}"/>
    <dgm:cxn modelId="{CE527211-EFE5-48D6-B2AB-B90E27537C34}" type="presOf" srcId="{C798DC1E-CAC1-4038-B58B-4E2CE8757204}" destId="{308819DB-5C48-44B8-A090-1E918A1C5E55}" srcOrd="0" destOrd="0" presId="urn:microsoft.com/office/officeart/2005/8/layout/cycle5"/>
    <dgm:cxn modelId="{A885E1A6-2D1E-4BC2-9B5C-6D737B18018B}" type="presOf" srcId="{D9D581D1-1411-4BD8-BF37-9E19E7F0C570}" destId="{86555E22-02C0-4991-B2DB-22B7B0F9621F}" srcOrd="0" destOrd="0" presId="urn:microsoft.com/office/officeart/2005/8/layout/cycle5"/>
    <dgm:cxn modelId="{E51164E0-DE8A-48F0-9CA5-C9F8790D1075}" type="presOf" srcId="{984C832E-3CF6-4156-9053-4BD83AE61FC6}" destId="{23AC15B0-2686-45A4-AC25-461B69271D1A}" srcOrd="0" destOrd="0" presId="urn:microsoft.com/office/officeart/2005/8/layout/cycle5"/>
    <dgm:cxn modelId="{7C744583-4312-433C-A9C6-2468B67C58B9}" type="presOf" srcId="{C761C1EF-426E-48AA-B520-F6E077C54EF6}" destId="{8C9277C1-6045-4335-86CD-8D1CAA24FD84}" srcOrd="0" destOrd="0" presId="urn:microsoft.com/office/officeart/2005/8/layout/cycle5"/>
    <dgm:cxn modelId="{5224DA72-0015-491E-8984-178AD2DDB77D}" type="presOf" srcId="{F8F01A86-061F-46C9-802B-5A0A72286CC5}" destId="{D49E69D5-8B69-408F-8E8B-28704271D3EA}" srcOrd="0" destOrd="0" presId="urn:microsoft.com/office/officeart/2005/8/layout/cycle5"/>
    <dgm:cxn modelId="{B6900695-C68B-4201-9CCB-F16DC4D438D6}" srcId="{D9D581D1-1411-4BD8-BF37-9E19E7F0C570}" destId="{0E123B75-2BDF-4605-8F0C-C1355DB52F94}" srcOrd="3" destOrd="0" parTransId="{406051D7-EDBD-487A-8F0F-0A8DE2841C01}" sibTransId="{C798DC1E-CAC1-4038-B58B-4E2CE8757204}"/>
    <dgm:cxn modelId="{C4D5EF98-66BF-4A01-82EB-D7E73E659042}" type="presOf" srcId="{F0029F3D-58E7-4DB9-9E1E-DB204CEF00FC}" destId="{6E6176AC-C34F-4112-B31C-8278180A456E}" srcOrd="0" destOrd="0" presId="urn:microsoft.com/office/officeart/2005/8/layout/cycle5"/>
    <dgm:cxn modelId="{81AC236A-9A21-4996-8A59-22E41A56E2D3}" type="presOf" srcId="{8667AD79-DFE5-47E1-85DA-7391B7EE6335}" destId="{A57B8DC6-5B78-44D5-8AB6-9411F5FFB02E}" srcOrd="0" destOrd="0" presId="urn:microsoft.com/office/officeart/2005/8/layout/cycle5"/>
    <dgm:cxn modelId="{52E31E67-C304-47AA-95AD-68D9828E1CA3}" type="presOf" srcId="{D049DCE9-51A5-4609-85CE-62267D7AE1C7}" destId="{38DCCC54-6CFD-47A6-BDCF-E553FD350FBC}" srcOrd="0" destOrd="0" presId="urn:microsoft.com/office/officeart/2005/8/layout/cycle5"/>
    <dgm:cxn modelId="{3F52C6B4-0B96-4E8D-826F-B05767F914B6}" type="presOf" srcId="{DC3537C5-9D0B-40C3-94AC-CB1D49150FD1}" destId="{6A37908C-E4E2-4407-9B8E-7E1918311FF5}" srcOrd="0" destOrd="0" presId="urn:microsoft.com/office/officeart/2005/8/layout/cycle5"/>
    <dgm:cxn modelId="{57DE5E51-D7CE-434F-BF1B-C296873D8D37}" type="presOf" srcId="{0E123B75-2BDF-4605-8F0C-C1355DB52F94}" destId="{BF131B4E-E5B4-41C2-899C-1087BFFDCAB2}" srcOrd="0" destOrd="0" presId="urn:microsoft.com/office/officeart/2005/8/layout/cycle5"/>
    <dgm:cxn modelId="{8C5E6D9F-3FE2-4553-8CA0-7C905FB4E287}" type="presParOf" srcId="{86555E22-02C0-4991-B2DB-22B7B0F9621F}" destId="{6E6176AC-C34F-4112-B31C-8278180A456E}" srcOrd="0" destOrd="0" presId="urn:microsoft.com/office/officeart/2005/8/layout/cycle5"/>
    <dgm:cxn modelId="{7C51A6BF-3175-486E-BC5D-C2CBEE5C35F7}" type="presParOf" srcId="{86555E22-02C0-4991-B2DB-22B7B0F9621F}" destId="{6D3F7B42-FEB3-4930-9BBA-1D3D6A94CFDC}" srcOrd="1" destOrd="0" presId="urn:microsoft.com/office/officeart/2005/8/layout/cycle5"/>
    <dgm:cxn modelId="{2D0DC171-4927-4F5E-94D5-64E61017AA6E}" type="presParOf" srcId="{86555E22-02C0-4991-B2DB-22B7B0F9621F}" destId="{D49E69D5-8B69-408F-8E8B-28704271D3EA}" srcOrd="2" destOrd="0" presId="urn:microsoft.com/office/officeart/2005/8/layout/cycle5"/>
    <dgm:cxn modelId="{866B7C10-3CCE-4044-80F7-961A5A256CAB}" type="presParOf" srcId="{86555E22-02C0-4991-B2DB-22B7B0F9621F}" destId="{6A37908C-E4E2-4407-9B8E-7E1918311FF5}" srcOrd="3" destOrd="0" presId="urn:microsoft.com/office/officeart/2005/8/layout/cycle5"/>
    <dgm:cxn modelId="{83A650F7-E422-45DF-93A8-43BC072BF458}" type="presParOf" srcId="{86555E22-02C0-4991-B2DB-22B7B0F9621F}" destId="{C9E336C5-FDF0-4C99-9ADD-45849ED3846E}" srcOrd="4" destOrd="0" presId="urn:microsoft.com/office/officeart/2005/8/layout/cycle5"/>
    <dgm:cxn modelId="{2EC51B22-BEE7-4AD6-A6CB-21396FF1548F}" type="presParOf" srcId="{86555E22-02C0-4991-B2DB-22B7B0F9621F}" destId="{38DCCC54-6CFD-47A6-BDCF-E553FD350FBC}" srcOrd="5" destOrd="0" presId="urn:microsoft.com/office/officeart/2005/8/layout/cycle5"/>
    <dgm:cxn modelId="{B1C9F4EF-C7CE-4963-AE47-ED9A3746C25C}" type="presParOf" srcId="{86555E22-02C0-4991-B2DB-22B7B0F9621F}" destId="{A57B8DC6-5B78-44D5-8AB6-9411F5FFB02E}" srcOrd="6" destOrd="0" presId="urn:microsoft.com/office/officeart/2005/8/layout/cycle5"/>
    <dgm:cxn modelId="{810A055C-AE26-4500-AE6F-E22667824113}" type="presParOf" srcId="{86555E22-02C0-4991-B2DB-22B7B0F9621F}" destId="{2D445DED-27AC-4DBC-B0A3-AF51207D88E6}" srcOrd="7" destOrd="0" presId="urn:microsoft.com/office/officeart/2005/8/layout/cycle5"/>
    <dgm:cxn modelId="{D0D4DCEB-AE0C-4E00-AF28-8F3833B57CDC}" type="presParOf" srcId="{86555E22-02C0-4991-B2DB-22B7B0F9621F}" destId="{8C9277C1-6045-4335-86CD-8D1CAA24FD84}" srcOrd="8" destOrd="0" presId="urn:microsoft.com/office/officeart/2005/8/layout/cycle5"/>
    <dgm:cxn modelId="{645C74BC-8A53-4CBB-A762-0069DEC8AD03}" type="presParOf" srcId="{86555E22-02C0-4991-B2DB-22B7B0F9621F}" destId="{BF131B4E-E5B4-41C2-899C-1087BFFDCAB2}" srcOrd="9" destOrd="0" presId="urn:microsoft.com/office/officeart/2005/8/layout/cycle5"/>
    <dgm:cxn modelId="{6E15C51D-64E9-4632-AB05-B9DE2B7A63BD}" type="presParOf" srcId="{86555E22-02C0-4991-B2DB-22B7B0F9621F}" destId="{A5DD5758-93C7-4AFD-978A-749311B32FEC}" srcOrd="10" destOrd="0" presId="urn:microsoft.com/office/officeart/2005/8/layout/cycle5"/>
    <dgm:cxn modelId="{B6D9EDB7-5B9F-4122-A136-CC3511CE0DCB}" type="presParOf" srcId="{86555E22-02C0-4991-B2DB-22B7B0F9621F}" destId="{308819DB-5C48-44B8-A090-1E918A1C5E55}" srcOrd="11" destOrd="0" presId="urn:microsoft.com/office/officeart/2005/8/layout/cycle5"/>
    <dgm:cxn modelId="{C74AC56D-B2C5-4524-A57D-0EC029B32805}" type="presParOf" srcId="{86555E22-02C0-4991-B2DB-22B7B0F9621F}" destId="{07333D74-816A-4908-862F-75A0591624F6}" srcOrd="12" destOrd="0" presId="urn:microsoft.com/office/officeart/2005/8/layout/cycle5"/>
    <dgm:cxn modelId="{DE0B78AC-8C56-4137-95A0-226AA59EBE2B}" type="presParOf" srcId="{86555E22-02C0-4991-B2DB-22B7B0F9621F}" destId="{A906FAAC-36C1-44DD-A8C5-94404E4EF92D}" srcOrd="13" destOrd="0" presId="urn:microsoft.com/office/officeart/2005/8/layout/cycle5"/>
    <dgm:cxn modelId="{D1601E28-39CA-4B45-9EA9-2D2C444CDF03}" type="presParOf" srcId="{86555E22-02C0-4991-B2DB-22B7B0F9621F}" destId="{23AC15B0-2686-45A4-AC25-461B69271D1A}"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176AC-C34F-4112-B31C-8278180A456E}">
      <dsp:nvSpPr>
        <dsp:cNvPr id="0" name=""/>
        <dsp:cNvSpPr/>
      </dsp:nvSpPr>
      <dsp:spPr>
        <a:xfrm>
          <a:off x="4334267" y="1011"/>
          <a:ext cx="1350177" cy="877615"/>
        </a:xfrm>
        <a:prstGeom prst="roundRect">
          <a:avLst/>
        </a:prstGeom>
        <a:gradFill rotWithShape="1">
          <a:gsLst>
            <a:gs pos="0">
              <a:schemeClr val="accent5">
                <a:tint val="60000"/>
                <a:lumMod val="104000"/>
              </a:schemeClr>
            </a:gs>
            <a:gs pos="100000">
              <a:schemeClr val="accent5">
                <a:tint val="84000"/>
              </a:schemeClr>
            </a:gs>
          </a:gsLst>
          <a:lin ang="5400000" scaled="0"/>
        </a:gradFill>
        <a:ln w="9525" cap="rnd" cmpd="sng" algn="ctr">
          <a:solidFill>
            <a:schemeClr val="accent5">
              <a:tint val="60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kern="1200"/>
            <a:t>ت</a:t>
          </a:r>
          <a:r>
            <a:rPr lang="ar-SA" sz="1600" kern="1200"/>
            <a:t>حديد القيمة </a:t>
          </a:r>
        </a:p>
      </dsp:txBody>
      <dsp:txXfrm>
        <a:off x="4377109" y="43853"/>
        <a:ext cx="1264493" cy="791931"/>
      </dsp:txXfrm>
    </dsp:sp>
    <dsp:sp modelId="{D49E69D5-8B69-408F-8E8B-28704271D3EA}">
      <dsp:nvSpPr>
        <dsp:cNvPr id="0" name=""/>
        <dsp:cNvSpPr/>
      </dsp:nvSpPr>
      <dsp:spPr>
        <a:xfrm>
          <a:off x="3255922" y="439819"/>
          <a:ext cx="3506867" cy="3506867"/>
        </a:xfrm>
        <a:custGeom>
          <a:avLst/>
          <a:gdLst/>
          <a:ahLst/>
          <a:cxnLst/>
          <a:rect l="0" t="0" r="0" b="0"/>
          <a:pathLst>
            <a:path>
              <a:moveTo>
                <a:pt x="2609413" y="223130"/>
              </a:moveTo>
              <a:arcTo wR="1753433" hR="1753433" stAng="17953236" swAng="1211855"/>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A37908C-E4E2-4407-9B8E-7E1918311FF5}">
      <dsp:nvSpPr>
        <dsp:cNvPr id="0" name=""/>
        <dsp:cNvSpPr/>
      </dsp:nvSpPr>
      <dsp:spPr>
        <a:xfrm>
          <a:off x="6001881" y="1212604"/>
          <a:ext cx="1350177" cy="877615"/>
        </a:xfrm>
        <a:prstGeom prst="roundRect">
          <a:avLst/>
        </a:prstGeom>
        <a:gradFill rotWithShape="1">
          <a:gsLst>
            <a:gs pos="0">
              <a:schemeClr val="accent5">
                <a:tint val="60000"/>
                <a:lumMod val="104000"/>
              </a:schemeClr>
            </a:gs>
            <a:gs pos="100000">
              <a:schemeClr val="accent5">
                <a:tint val="84000"/>
              </a:schemeClr>
            </a:gs>
          </a:gsLst>
          <a:lin ang="5400000" scaled="0"/>
        </a:gradFill>
        <a:ln w="9525" cap="rnd" cmpd="sng" algn="ctr">
          <a:solidFill>
            <a:schemeClr val="accent5">
              <a:tint val="60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kern="1200"/>
            <a:t>ت</a:t>
          </a:r>
          <a:r>
            <a:rPr lang="ar-SA" sz="1600" kern="1200"/>
            <a:t>حديد مجرى القيمة </a:t>
          </a:r>
        </a:p>
      </dsp:txBody>
      <dsp:txXfrm>
        <a:off x="6044723" y="1255446"/>
        <a:ext cx="1264493" cy="791931"/>
      </dsp:txXfrm>
    </dsp:sp>
    <dsp:sp modelId="{38DCCC54-6CFD-47A6-BDCF-E553FD350FBC}">
      <dsp:nvSpPr>
        <dsp:cNvPr id="0" name=""/>
        <dsp:cNvSpPr/>
      </dsp:nvSpPr>
      <dsp:spPr>
        <a:xfrm>
          <a:off x="3255922" y="439819"/>
          <a:ext cx="3506867" cy="3506867"/>
        </a:xfrm>
        <a:custGeom>
          <a:avLst/>
          <a:gdLst/>
          <a:ahLst/>
          <a:cxnLst/>
          <a:rect l="0" t="0" r="0" b="0"/>
          <a:pathLst>
            <a:path>
              <a:moveTo>
                <a:pt x="3502664" y="1874758"/>
              </a:moveTo>
              <a:arcTo wR="1753433" hR="1753433" stAng="21838058" swAng="1359971"/>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57B8DC6-5B78-44D5-8AB6-9411F5FFB02E}">
      <dsp:nvSpPr>
        <dsp:cNvPr id="0" name=""/>
        <dsp:cNvSpPr/>
      </dsp:nvSpPr>
      <dsp:spPr>
        <a:xfrm>
          <a:off x="5364909" y="3173003"/>
          <a:ext cx="1350177" cy="877615"/>
        </a:xfrm>
        <a:prstGeom prst="roundRect">
          <a:avLst/>
        </a:prstGeom>
        <a:gradFill rotWithShape="1">
          <a:gsLst>
            <a:gs pos="0">
              <a:schemeClr val="accent5">
                <a:tint val="60000"/>
                <a:lumMod val="104000"/>
              </a:schemeClr>
            </a:gs>
            <a:gs pos="100000">
              <a:schemeClr val="accent5">
                <a:tint val="84000"/>
              </a:schemeClr>
            </a:gs>
          </a:gsLst>
          <a:lin ang="5400000" scaled="0"/>
        </a:gradFill>
        <a:ln w="9525" cap="rnd" cmpd="sng" algn="ctr">
          <a:solidFill>
            <a:schemeClr val="accent5">
              <a:tint val="60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a:t>خلق التدفق </a:t>
          </a:r>
        </a:p>
      </dsp:txBody>
      <dsp:txXfrm>
        <a:off x="5407751" y="3215845"/>
        <a:ext cx="1264493" cy="791931"/>
      </dsp:txXfrm>
    </dsp:sp>
    <dsp:sp modelId="{8C9277C1-6045-4335-86CD-8D1CAA24FD84}">
      <dsp:nvSpPr>
        <dsp:cNvPr id="0" name=""/>
        <dsp:cNvSpPr/>
      </dsp:nvSpPr>
      <dsp:spPr>
        <a:xfrm>
          <a:off x="3255922" y="439819"/>
          <a:ext cx="3506867" cy="3506867"/>
        </a:xfrm>
        <a:custGeom>
          <a:avLst/>
          <a:gdLst/>
          <a:ahLst/>
          <a:cxnLst/>
          <a:rect l="0" t="0" r="0" b="0"/>
          <a:pathLst>
            <a:path>
              <a:moveTo>
                <a:pt x="1968704" y="3493602"/>
              </a:moveTo>
              <a:arcTo wR="1753433" hR="1753433" stAng="4976878" swAng="846245"/>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F131B4E-E5B4-41C2-899C-1087BFFDCAB2}">
      <dsp:nvSpPr>
        <dsp:cNvPr id="0" name=""/>
        <dsp:cNvSpPr/>
      </dsp:nvSpPr>
      <dsp:spPr>
        <a:xfrm>
          <a:off x="3303624" y="3173003"/>
          <a:ext cx="1350177" cy="877615"/>
        </a:xfrm>
        <a:prstGeom prst="roundRect">
          <a:avLst/>
        </a:prstGeom>
        <a:gradFill rotWithShape="1">
          <a:gsLst>
            <a:gs pos="0">
              <a:schemeClr val="accent5">
                <a:tint val="60000"/>
                <a:lumMod val="104000"/>
              </a:schemeClr>
            </a:gs>
            <a:gs pos="100000">
              <a:schemeClr val="accent5">
                <a:tint val="84000"/>
              </a:schemeClr>
            </a:gs>
          </a:gsLst>
          <a:lin ang="5400000" scaled="0"/>
        </a:gradFill>
        <a:ln w="9525" cap="rnd" cmpd="sng" algn="ctr">
          <a:solidFill>
            <a:schemeClr val="accent5">
              <a:tint val="60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kern="1200"/>
            <a:t>ا</a:t>
          </a:r>
          <a:r>
            <a:rPr lang="ar-SA" sz="1600" kern="1200"/>
            <a:t>لسماح سحب القيمة </a:t>
          </a:r>
        </a:p>
      </dsp:txBody>
      <dsp:txXfrm>
        <a:off x="3346466" y="3215845"/>
        <a:ext cx="1264493" cy="791931"/>
      </dsp:txXfrm>
    </dsp:sp>
    <dsp:sp modelId="{308819DB-5C48-44B8-A090-1E918A1C5E55}">
      <dsp:nvSpPr>
        <dsp:cNvPr id="0" name=""/>
        <dsp:cNvSpPr/>
      </dsp:nvSpPr>
      <dsp:spPr>
        <a:xfrm>
          <a:off x="3255922" y="439819"/>
          <a:ext cx="3506867" cy="3506867"/>
        </a:xfrm>
        <a:custGeom>
          <a:avLst/>
          <a:gdLst/>
          <a:ahLst/>
          <a:cxnLst/>
          <a:rect l="0" t="0" r="0" b="0"/>
          <a:pathLst>
            <a:path>
              <a:moveTo>
                <a:pt x="186057" y="2539474"/>
              </a:moveTo>
              <a:arcTo wR="1753433" hR="1753433" stAng="9201971" swAng="1359971"/>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7333D74-816A-4908-862F-75A0591624F6}">
      <dsp:nvSpPr>
        <dsp:cNvPr id="0" name=""/>
        <dsp:cNvSpPr/>
      </dsp:nvSpPr>
      <dsp:spPr>
        <a:xfrm>
          <a:off x="2666652" y="1212604"/>
          <a:ext cx="1350177" cy="877615"/>
        </a:xfrm>
        <a:prstGeom prst="roundRect">
          <a:avLst/>
        </a:prstGeom>
        <a:gradFill rotWithShape="1">
          <a:gsLst>
            <a:gs pos="0">
              <a:schemeClr val="accent5">
                <a:tint val="60000"/>
                <a:lumMod val="104000"/>
              </a:schemeClr>
            </a:gs>
            <a:gs pos="100000">
              <a:schemeClr val="accent5">
                <a:tint val="84000"/>
              </a:schemeClr>
            </a:gs>
          </a:gsLst>
          <a:lin ang="5400000" scaled="0"/>
        </a:gradFill>
        <a:ln w="9525" cap="rnd" cmpd="sng" algn="ctr">
          <a:solidFill>
            <a:schemeClr val="accent5">
              <a:tint val="60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a:t>السعي نحو التكامل </a:t>
          </a:r>
        </a:p>
      </dsp:txBody>
      <dsp:txXfrm>
        <a:off x="2709494" y="1255446"/>
        <a:ext cx="1264493" cy="791931"/>
      </dsp:txXfrm>
    </dsp:sp>
    <dsp:sp modelId="{23AC15B0-2686-45A4-AC25-461B69271D1A}">
      <dsp:nvSpPr>
        <dsp:cNvPr id="0" name=""/>
        <dsp:cNvSpPr/>
      </dsp:nvSpPr>
      <dsp:spPr>
        <a:xfrm>
          <a:off x="3255922" y="439819"/>
          <a:ext cx="3506867" cy="3506867"/>
        </a:xfrm>
        <a:custGeom>
          <a:avLst/>
          <a:gdLst/>
          <a:ahLst/>
          <a:cxnLst/>
          <a:rect l="0" t="0" r="0" b="0"/>
          <a:pathLst>
            <a:path>
              <a:moveTo>
                <a:pt x="421739" y="612766"/>
              </a:moveTo>
              <a:arcTo wR="1753433" hR="1753433" stAng="13234909" swAng="1211855"/>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213640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F20CC-8C96-4E46-91C8-57716EF4FE58}"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423529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1944544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2603390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4162025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974094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2659840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3628059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157596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178308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F20CC-8C96-4E46-91C8-57716EF4FE58}" type="datetimeFigureOut">
              <a:rPr lang="en-US" smtClean="0"/>
              <a:t>5/12/2022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198971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FF20CC-8C96-4E46-91C8-57716EF4FE58}"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100172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FF20CC-8C96-4E46-91C8-57716EF4FE58}" type="datetimeFigureOut">
              <a:rPr lang="en-US" smtClean="0"/>
              <a:t>5/12/2022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129929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FF20CC-8C96-4E46-91C8-57716EF4FE58}" type="datetimeFigureOut">
              <a:rPr lang="en-US" smtClean="0"/>
              <a:t>5/12/2022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253503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F20CC-8C96-4E46-91C8-57716EF4FE58}" type="datetimeFigureOut">
              <a:rPr lang="en-US" smtClean="0"/>
              <a:t>5/12/2022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25336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F20CC-8C96-4E46-91C8-57716EF4FE58}"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81185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F20CC-8C96-4E46-91C8-57716EF4FE58}" type="datetimeFigureOut">
              <a:rPr lang="en-US" smtClean="0"/>
              <a:t>5/12/2022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F73DC-7A09-42E1-A2EF-FB2174B7E7BD}" type="slidenum">
              <a:rPr lang="en-US" smtClean="0"/>
              <a:t>‹#›</a:t>
            </a:fld>
            <a:endParaRPr lang="en-US"/>
          </a:p>
        </p:txBody>
      </p:sp>
    </p:spTree>
    <p:extLst>
      <p:ext uri="{BB962C8B-B14F-4D97-AF65-F5344CB8AC3E}">
        <p14:creationId xmlns:p14="http://schemas.microsoft.com/office/powerpoint/2010/main" val="59110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3FF20CC-8C96-4E46-91C8-57716EF4FE58}" type="datetimeFigureOut">
              <a:rPr lang="en-US" smtClean="0"/>
              <a:t>5/12/2022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1FF73DC-7A09-42E1-A2EF-FB2174B7E7BD}" type="slidenum">
              <a:rPr lang="en-US" smtClean="0"/>
              <a:t>‹#›</a:t>
            </a:fld>
            <a:endParaRPr lang="en-US"/>
          </a:p>
        </p:txBody>
      </p:sp>
    </p:spTree>
    <p:extLst>
      <p:ext uri="{BB962C8B-B14F-4D97-AF65-F5344CB8AC3E}">
        <p14:creationId xmlns:p14="http://schemas.microsoft.com/office/powerpoint/2010/main" val="27250501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thaqafnafsak.com/2018/02/%D9%83%D9%8A%D9%81-%D8%AA%D8%B5%D8%A8%D8%AD-%D8%B4%D8%AE%D8%B5%D9%8A%D8%A9-%D9%82%D9%8A%D8%A7%D8%AF%D9%8A%D8%A9.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3EB79E-7112-47DD-AE0F-B877FC275FDE}"/>
              </a:ext>
            </a:extLst>
          </p:cNvPr>
          <p:cNvSpPr>
            <a:spLocks noGrp="1"/>
          </p:cNvSpPr>
          <p:nvPr>
            <p:ph type="ctrTitle"/>
          </p:nvPr>
        </p:nvSpPr>
        <p:spPr>
          <a:xfrm>
            <a:off x="2174240" y="1595120"/>
            <a:ext cx="9328783" cy="2401147"/>
          </a:xfrm>
        </p:spPr>
        <p:txBody>
          <a:bodyPr>
            <a:noAutofit/>
          </a:bodyPr>
          <a:lstStyle/>
          <a:p>
            <a:pPr marL="0" marR="0" rtl="1">
              <a:lnSpc>
                <a:spcPct val="150000"/>
              </a:lnSpc>
              <a:spcBef>
                <a:spcPts val="0"/>
              </a:spcBef>
              <a:spcAft>
                <a:spcPts val="0"/>
              </a:spcAft>
            </a:pPr>
            <a:r>
              <a:rPr lang="ar-SA" sz="3600" b="1" dirty="0">
                <a:effectLst/>
                <a:latin typeface="Calibri" panose="020F0502020204030204" pitchFamily="34" charset="0"/>
                <a:ea typeface="Times New Roman" panose="02020603050405020304" pitchFamily="18" charset="0"/>
                <a:cs typeface="Arial" panose="020B0604020202020204" pitchFamily="34" charset="0"/>
              </a:rPr>
              <a:t>المواطنة البيئية / سلوك المواطنة التنظيمية / الاحتواء الداخلي</a:t>
            </a:r>
            <a:r>
              <a:rPr lang="en-US" sz="3600" dirty="0">
                <a:effectLst/>
                <a:latin typeface="Calibri" panose="020F0502020204030204" pitchFamily="34" charset="0"/>
                <a:ea typeface="Times New Roman" panose="02020603050405020304" pitchFamily="18" charset="0"/>
                <a:cs typeface="Arial" panose="020B0604020202020204" pitchFamily="34" charset="0"/>
              </a:rPr>
              <a:t/>
            </a:r>
            <a:br>
              <a:rPr lang="en-US" sz="3600" dirty="0">
                <a:effectLst/>
                <a:latin typeface="Calibri" panose="020F0502020204030204" pitchFamily="34" charset="0"/>
                <a:ea typeface="Times New Roman" panose="02020603050405020304" pitchFamily="18" charset="0"/>
                <a:cs typeface="Arial" panose="020B0604020202020204" pitchFamily="34" charset="0"/>
              </a:rPr>
            </a:br>
            <a:r>
              <a:rPr lang="ar-SA" sz="3600" b="1" dirty="0">
                <a:effectLst/>
                <a:latin typeface="Calibri" panose="020F0502020204030204" pitchFamily="34" charset="0"/>
                <a:ea typeface="Times New Roman" panose="02020603050405020304" pitchFamily="18" charset="0"/>
                <a:cs typeface="Arial" panose="020B0604020202020204" pitchFamily="34" charset="0"/>
              </a:rPr>
              <a:t>الادارة الرشيقة / الذكاء الشعوري /</a:t>
            </a:r>
            <a:r>
              <a:rPr lang="en-US" sz="3600" dirty="0">
                <a:effectLst/>
                <a:latin typeface="Calibri" panose="020F0502020204030204" pitchFamily="34" charset="0"/>
                <a:ea typeface="Times New Roman" panose="02020603050405020304" pitchFamily="18" charset="0"/>
                <a:cs typeface="Arial" panose="020B0604020202020204" pitchFamily="34" charset="0"/>
              </a:rPr>
              <a:t/>
            </a:r>
            <a:br>
              <a:rPr lang="en-US" sz="3600" dirty="0">
                <a:effectLst/>
                <a:latin typeface="Calibri" panose="020F0502020204030204" pitchFamily="34" charset="0"/>
                <a:ea typeface="Times New Roman" panose="02020603050405020304" pitchFamily="18" charset="0"/>
                <a:cs typeface="Arial" panose="020B0604020202020204" pitchFamily="34" charset="0"/>
              </a:rPr>
            </a:br>
            <a:r>
              <a:rPr lang="ar-SA" sz="3600" b="1" dirty="0">
                <a:effectLst/>
                <a:latin typeface="Calibri" panose="020F0502020204030204" pitchFamily="34" charset="0"/>
                <a:ea typeface="Times New Roman" panose="02020603050405020304" pitchFamily="18" charset="0"/>
                <a:cs typeface="Arial" panose="020B0604020202020204" pitchFamily="34" charset="0"/>
              </a:rPr>
              <a:t> الشخصية القيادية للمديرين / إعادة هندسة العمليات</a:t>
            </a:r>
            <a:endParaRPr lang="en-US" sz="3600" dirty="0"/>
          </a:p>
        </p:txBody>
      </p:sp>
      <p:sp>
        <p:nvSpPr>
          <p:cNvPr id="3" name="Subtitle 2">
            <a:extLst>
              <a:ext uri="{FF2B5EF4-FFF2-40B4-BE49-F238E27FC236}">
                <a16:creationId xmlns:a16="http://schemas.microsoft.com/office/drawing/2014/main" xmlns="" id="{94079EDD-5813-46DF-AB10-B9D8FDEEF18F}"/>
              </a:ext>
            </a:extLst>
          </p:cNvPr>
          <p:cNvSpPr>
            <a:spLocks noGrp="1"/>
          </p:cNvSpPr>
          <p:nvPr>
            <p:ph type="subTitle" idx="1"/>
          </p:nvPr>
        </p:nvSpPr>
        <p:spPr>
          <a:xfrm>
            <a:off x="2794001" y="3996266"/>
            <a:ext cx="8709022" cy="2790611"/>
          </a:xfrm>
        </p:spPr>
        <p:txBody>
          <a:bodyPr>
            <a:normAutofit lnSpcReduction="10000"/>
          </a:bodyPr>
          <a:lstStyle/>
          <a:p>
            <a:pPr marL="0" marR="0" algn="ctr" rtl="1">
              <a:lnSpc>
                <a:spcPct val="150000"/>
              </a:lnSpc>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0" marR="0" algn="ctr" rtl="1">
              <a:lnSpc>
                <a:spcPct val="150000"/>
              </a:lnSpc>
              <a:spcBef>
                <a:spcPts val="0"/>
              </a:spcBef>
              <a:spcAft>
                <a:spcPts val="0"/>
              </a:spcAft>
            </a:pPr>
            <a:r>
              <a:rPr lang="ar-SA" sz="1800" b="1" u="sng" dirty="0">
                <a:effectLst/>
                <a:latin typeface="Arial" panose="020B0604020202020204" pitchFamily="34" charset="0"/>
                <a:ea typeface="Times New Roman" panose="02020603050405020304" pitchFamily="18" charset="0"/>
                <a:cs typeface="Arial" panose="020B0604020202020204" pitchFamily="34" charset="0"/>
              </a:rPr>
              <a:t>أع</a:t>
            </a:r>
            <a:r>
              <a:rPr lang="ar-IQ" sz="1800" b="1" u="sng" dirty="0">
                <a:effectLst/>
                <a:latin typeface="Arial" panose="020B0604020202020204" pitchFamily="34" charset="0"/>
                <a:ea typeface="Times New Roman" panose="02020603050405020304" pitchFamily="18" charset="0"/>
                <a:cs typeface="Arial" panose="020B0604020202020204" pitchFamily="34" charset="0"/>
              </a:rPr>
              <a:t>ــ</a:t>
            </a:r>
            <a:r>
              <a:rPr lang="ar-SA" sz="1800" b="1" u="sng" dirty="0">
                <a:effectLst/>
                <a:latin typeface="Arial" panose="020B0604020202020204" pitchFamily="34" charset="0"/>
                <a:ea typeface="Times New Roman" panose="02020603050405020304" pitchFamily="18" charset="0"/>
                <a:cs typeface="Arial" panose="020B0604020202020204" pitchFamily="34" charset="0"/>
              </a:rPr>
              <a:t>داد</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rtl="1">
              <a:lnSpc>
                <a:spcPct val="150000"/>
              </a:lnSpc>
              <a:spcBef>
                <a:spcPts val="0"/>
              </a:spcBef>
              <a:spcAft>
                <a:spcPts val="0"/>
              </a:spcAft>
              <a:tabLst>
                <a:tab pos="1498600" algn="l"/>
                <a:tab pos="3371850" algn="ctr"/>
              </a:tabLst>
            </a:pPr>
            <a:r>
              <a:rPr lang="ar-SA" sz="18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rtl="1">
              <a:lnSpc>
                <a:spcPct val="150000"/>
              </a:lnSpc>
              <a:spcBef>
                <a:spcPts val="0"/>
              </a:spcBef>
              <a:spcAft>
                <a:spcPts val="0"/>
              </a:spcAft>
              <a:tabLst>
                <a:tab pos="1498600" algn="l"/>
                <a:tab pos="3371850" algn="ctr"/>
              </a:tabLst>
            </a:pPr>
            <a:r>
              <a:rPr lang="ar-SA" sz="1800" b="1" dirty="0">
                <a:effectLst/>
                <a:latin typeface="Arial" panose="020B0604020202020204" pitchFamily="34" charset="0"/>
                <a:ea typeface="Times New Roman" panose="02020603050405020304" pitchFamily="18" charset="0"/>
                <a:cs typeface="Arial" panose="020B0604020202020204" pitchFamily="34" charset="0"/>
              </a:rPr>
              <a:t>نورا خضير                     زهراء رعد باقر</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rtl="1">
              <a:lnSpc>
                <a:spcPct val="150000"/>
              </a:lnSpc>
              <a:spcBef>
                <a:spcPts val="0"/>
              </a:spcBef>
              <a:spcAft>
                <a:spcPts val="0"/>
              </a:spcAft>
              <a:tabLst>
                <a:tab pos="1498600" algn="l"/>
                <a:tab pos="3371850" algn="ctr"/>
              </a:tabLst>
            </a:pPr>
            <a:r>
              <a:rPr lang="ar-SA" sz="18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rtl="1">
              <a:lnSpc>
                <a:spcPct val="150000"/>
              </a:lnSpc>
              <a:spcBef>
                <a:spcPts val="0"/>
              </a:spcBef>
              <a:spcAft>
                <a:spcPts val="0"/>
              </a:spcAft>
            </a:pPr>
            <a:r>
              <a:rPr lang="ar-SA" sz="18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171450" marR="0" indent="-171450" algn="ctr" rtl="1">
              <a:lnSpc>
                <a:spcPct val="115000"/>
              </a:lnSpc>
              <a:spcBef>
                <a:spcPts val="0"/>
              </a:spcBef>
              <a:spcAft>
                <a:spcPts val="0"/>
              </a:spcAft>
            </a:pPr>
            <a:r>
              <a:rPr lang="ar-SA" sz="1800" b="1" dirty="0">
                <a:effectLst/>
                <a:latin typeface="Arial" panose="020B0604020202020204" pitchFamily="34" charset="0"/>
                <a:ea typeface="Times New Roman" panose="02020603050405020304" pitchFamily="18" charset="0"/>
                <a:cs typeface="Arial" panose="020B0604020202020204" pitchFamily="34" charset="0"/>
              </a:rPr>
              <a:t>بأشراف أ.م. د ندى إسماعيل جبوري</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2055" name="shape1034">
            <a:extLst>
              <a:ext uri="{FF2B5EF4-FFF2-40B4-BE49-F238E27FC236}">
                <a16:creationId xmlns:a16="http://schemas.microsoft.com/office/drawing/2014/main" xmlns="" id="{0C96C058-C489-4E9D-AD3B-BF02C0D737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7" y="341313"/>
            <a:ext cx="1609725" cy="1470025"/>
          </a:xfrm>
          <a:prstGeom prst="rect">
            <a:avLst/>
          </a:prstGeom>
          <a:noFill/>
          <a:extLst>
            <a:ext uri="{909E8E84-426E-40DD-AFC4-6F175D3DCCD1}">
              <a14:hiddenFill xmlns:a14="http://schemas.microsoft.com/office/drawing/2010/main">
                <a:solidFill>
                  <a:srgbClr val="FFFFFF"/>
                </a:solidFill>
              </a14:hiddenFill>
            </a:ext>
          </a:extLst>
        </p:spPr>
      </p:pic>
      <p:sp>
        <p:nvSpPr>
          <p:cNvPr id="7" name="shape1035">
            <a:extLst>
              <a:ext uri="{FF2B5EF4-FFF2-40B4-BE49-F238E27FC236}">
                <a16:creationId xmlns:a16="http://schemas.microsoft.com/office/drawing/2014/main" xmlns="" id="{18840149-A5AA-45DC-8B5C-9BE227EC6FC6}"/>
              </a:ext>
            </a:extLst>
          </p:cNvPr>
          <p:cNvSpPr>
            <a:spLocks noChangeArrowheads="1"/>
          </p:cNvSpPr>
          <p:nvPr/>
        </p:nvSpPr>
        <p:spPr bwMode="auto">
          <a:xfrm>
            <a:off x="9507538" y="71123"/>
            <a:ext cx="2422525" cy="14732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جمهورية العراق</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وزارة التعليم العالي والبحث العلمي</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جامعة بغداد</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كلية الإدارة والاقتصاد / قسم إدارة أعمال</a:t>
            </a:r>
            <a:endPar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Rectangle 8">
            <a:extLst>
              <a:ext uri="{FF2B5EF4-FFF2-40B4-BE49-F238E27FC236}">
                <a16:creationId xmlns:a16="http://schemas.microsoft.com/office/drawing/2014/main" xmlns="" id="{72BCC37C-9DF7-4400-BEEE-CE6A312BC3A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10">
            <a:extLst>
              <a:ext uri="{FF2B5EF4-FFF2-40B4-BE49-F238E27FC236}">
                <a16:creationId xmlns:a16="http://schemas.microsoft.com/office/drawing/2014/main" xmlns="" id="{6F32F204-EC1E-4499-8712-7922652E3031}"/>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96975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4A788F-7CC7-48DE-A261-9C3E304B6568}"/>
              </a:ext>
            </a:extLst>
          </p:cNvPr>
          <p:cNvSpPr>
            <a:spLocks noGrp="1"/>
          </p:cNvSpPr>
          <p:nvPr>
            <p:ph type="title"/>
          </p:nvPr>
        </p:nvSpPr>
        <p:spPr/>
        <p:txBody>
          <a:bodyPr>
            <a:normAutofit fontScale="90000"/>
          </a:bodyPr>
          <a:lstStyle/>
          <a:p>
            <a:pPr algn="r"/>
            <a:r>
              <a:rPr lang="ar-IQ" sz="4400" b="1" dirty="0">
                <a:effectLst/>
                <a:latin typeface="Calibri" panose="020F0502020204030204" pitchFamily="34" charset="0"/>
                <a:ea typeface="Times New Roman" panose="02020603050405020304" pitchFamily="18" charset="0"/>
                <a:cs typeface="Arial" panose="020B0604020202020204" pitchFamily="34" charset="0"/>
              </a:rPr>
              <a:t>ومن خلال ما تقدم من توضيح الابعاد سلوك المواطنة التنظيمية يمكن وضعها في مجموعتين هما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40E86303-C7BE-4FA4-9AF9-9211D8F11E7B}"/>
              </a:ext>
            </a:extLst>
          </p:cNvPr>
          <p:cNvSpPr>
            <a:spLocks noGrp="1"/>
          </p:cNvSpPr>
          <p:nvPr>
            <p:ph idx="1"/>
          </p:nvPr>
        </p:nvSpPr>
        <p:spPr/>
        <p:txBody>
          <a:bodyPr/>
          <a:lstStyle/>
          <a:p>
            <a:pPr marL="342900" marR="0" lvl="0" indent="-342900" algn="just" rtl="1">
              <a:lnSpc>
                <a:spcPct val="115000"/>
              </a:lnSpc>
              <a:spcBef>
                <a:spcPts val="0"/>
              </a:spcBef>
              <a:spcAft>
                <a:spcPts val="1000"/>
              </a:spcAft>
              <a:buFont typeface="+mj-lt"/>
              <a:buAutoNum type="arabicParenR"/>
            </a:pPr>
            <a:r>
              <a:rPr lang="ar-IQ" sz="1800" dirty="0">
                <a:effectLst/>
                <a:latin typeface="Calibri" panose="020F0502020204030204" pitchFamily="34" charset="0"/>
                <a:ea typeface="Times New Roman" panose="02020603050405020304" pitchFamily="18" charset="0"/>
                <a:cs typeface="Arial" panose="020B0604020202020204" pitchFamily="34" charset="0"/>
              </a:rPr>
              <a:t>السلوك الموجه نحو الافراد في المنظمة بشكل اساسي مثل( الايثار والكياسة).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arenR"/>
            </a:pPr>
            <a:r>
              <a:rPr lang="ar-IQ" sz="1800" dirty="0">
                <a:effectLst/>
                <a:latin typeface="Calibri" panose="020F0502020204030204" pitchFamily="34" charset="0"/>
                <a:ea typeface="Times New Roman" panose="02020603050405020304" pitchFamily="18" charset="0"/>
                <a:cs typeface="Arial" panose="020B0604020202020204" pitchFamily="34" charset="0"/>
              </a:rPr>
              <a:t>السلوك الموجه نحو المنظمة ككل مثل (وعي الضمير والروح الرياضية والسلوك الحضاري).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04897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D4E82-3211-4330-8864-875B819A44C2}"/>
              </a:ext>
            </a:extLst>
          </p:cNvPr>
          <p:cNvSpPr>
            <a:spLocks noGrp="1"/>
          </p:cNvSpPr>
          <p:nvPr>
            <p:ph type="title"/>
          </p:nvPr>
        </p:nvSpPr>
        <p:spPr/>
        <p:txBody>
          <a:bodyPr>
            <a:normAutofit/>
          </a:bodyPr>
          <a:lstStyle/>
          <a:p>
            <a:r>
              <a:rPr lang="ar-IQ" sz="4400" b="1" dirty="0">
                <a:effectLst/>
                <a:latin typeface="Calibri" panose="020F0502020204030204" pitchFamily="34" charset="0"/>
                <a:ea typeface="Times New Roman" panose="02020603050405020304" pitchFamily="18" charset="0"/>
                <a:cs typeface="Arial" panose="020B0604020202020204" pitchFamily="34" charset="0"/>
              </a:rPr>
              <a:t>العوامل اللازمة لتشكيل سلوك المواطنة التنظيمية:</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9340D9CC-CD83-4C70-90A0-9D3820E26EF4}"/>
              </a:ext>
            </a:extLst>
          </p:cNvPr>
          <p:cNvSpPr>
            <a:spLocks noGrp="1"/>
          </p:cNvSpPr>
          <p:nvPr>
            <p:ph idx="1"/>
          </p:nvPr>
        </p:nvSpPr>
        <p:spPr/>
        <p:txBody>
          <a:bodyPr>
            <a:normAutofit/>
          </a:bodyPr>
          <a:lstStyle/>
          <a:p>
            <a:pPr marL="0" marR="0" algn="just" rtl="1">
              <a:lnSpc>
                <a:spcPct val="120000"/>
              </a:lnSpc>
              <a:spcBef>
                <a:spcPts val="3000"/>
              </a:spcBef>
              <a:spcAft>
                <a:spcPts val="100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الرضا الوظيفي</a:t>
            </a:r>
            <a:r>
              <a:rPr lang="ar-IQ" sz="1800" dirty="0">
                <a:effectLst/>
                <a:latin typeface="Calibri" panose="020F0502020204030204" pitchFamily="34" charset="0"/>
                <a:ea typeface="Times New Roman" panose="02020603050405020304" pitchFamily="18" charset="0"/>
                <a:cs typeface="Arial" panose="020B0604020202020204" pitchFamily="34" charset="0"/>
              </a:rPr>
              <a:t> : </a:t>
            </a:r>
          </a:p>
          <a:p>
            <a:pPr marL="0" algn="just" rtl="1">
              <a:lnSpc>
                <a:spcPct val="120000"/>
              </a:lnSpc>
              <a:spcBef>
                <a:spcPts val="0"/>
              </a:spcBef>
              <a:spcAft>
                <a:spcPts val="1000"/>
              </a:spcAft>
            </a:pPr>
            <a:r>
              <a:rPr lang="ar-IQ" sz="1800" b="1" dirty="0">
                <a:latin typeface="Calibri" panose="020F0502020204030204" pitchFamily="34" charset="0"/>
                <a:cs typeface="Arial" panose="020B0604020202020204" pitchFamily="34" charset="0"/>
              </a:rPr>
              <a:t>الاثارة في العمل والاندماج الوظيفي:</a:t>
            </a:r>
          </a:p>
          <a:p>
            <a:pPr marL="0" marR="0" algn="just" rtl="1">
              <a:lnSpc>
                <a:spcPct val="120000"/>
              </a:lnSpc>
              <a:spcBef>
                <a:spcPts val="0"/>
              </a:spcBef>
              <a:spcAft>
                <a:spcPts val="100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 الدعم </a:t>
            </a:r>
            <a:r>
              <a:rPr lang="ar-IQ" sz="1800" b="1" dirty="0" err="1">
                <a:effectLst/>
                <a:latin typeface="Calibri" panose="020F0502020204030204" pitchFamily="34" charset="0"/>
                <a:ea typeface="Times New Roman" panose="02020603050405020304" pitchFamily="18" charset="0"/>
                <a:cs typeface="Arial" panose="020B0604020202020204" pitchFamily="34" charset="0"/>
              </a:rPr>
              <a:t>المنظمي</a:t>
            </a:r>
            <a:r>
              <a:rPr lang="ar-IQ" sz="1800" dirty="0">
                <a:effectLst/>
                <a:latin typeface="Calibri" panose="020F0502020204030204" pitchFamily="34" charset="0"/>
                <a:ea typeface="Times New Roman" panose="02020603050405020304" pitchFamily="18" charset="0"/>
                <a:cs typeface="Arial" panose="020B0604020202020204" pitchFamily="34" charset="0"/>
              </a:rPr>
              <a:t>: </a:t>
            </a:r>
          </a:p>
          <a:p>
            <a:pPr marL="0" marR="0" algn="just" rtl="1">
              <a:lnSpc>
                <a:spcPct val="120000"/>
              </a:lnSpc>
              <a:spcBef>
                <a:spcPts val="0"/>
              </a:spcBef>
              <a:spcAft>
                <a:spcPts val="100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 العدالة التنظيمية</a:t>
            </a:r>
            <a:r>
              <a:rPr lang="ar-IQ" sz="1800" dirty="0">
                <a:effectLst/>
                <a:latin typeface="Calibri" panose="020F0502020204030204" pitchFamily="34" charset="0"/>
                <a:ea typeface="Times New Roman" panose="02020603050405020304" pitchFamily="18" charset="0"/>
                <a:cs typeface="Arial" panose="020B0604020202020204" pitchFamily="34" charset="0"/>
              </a:rPr>
              <a:t>: </a:t>
            </a:r>
          </a:p>
          <a:p>
            <a:pPr marL="0" marR="0" algn="just" rtl="1">
              <a:lnSpc>
                <a:spcPct val="120000"/>
              </a:lnSpc>
              <a:spcBef>
                <a:spcPts val="0"/>
              </a:spcBef>
              <a:spcAft>
                <a:spcPts val="100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 الثقافة التنظيمية</a:t>
            </a:r>
            <a:r>
              <a:rPr lang="ar-IQ" sz="1800" dirty="0">
                <a:effectLst/>
                <a:latin typeface="Calibri" panose="020F0502020204030204" pitchFamily="34" charset="0"/>
                <a:ea typeface="Times New Roman" panose="02020603050405020304" pitchFamily="18" charset="0"/>
                <a:cs typeface="Arial" panose="020B0604020202020204" pitchFamily="34" charset="0"/>
              </a:rPr>
              <a:t>: </a:t>
            </a:r>
          </a:p>
          <a:p>
            <a:pPr marL="0" marR="0" algn="just" rtl="1">
              <a:lnSpc>
                <a:spcPct val="120000"/>
              </a:lnSpc>
              <a:spcBef>
                <a:spcPts val="0"/>
              </a:spcBef>
              <a:spcAft>
                <a:spcPts val="100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القيادة الادارية</a:t>
            </a:r>
            <a:r>
              <a:rPr lang="ar-IQ" sz="1800" dirty="0">
                <a:effectLst/>
                <a:latin typeface="Calibri" panose="020F0502020204030204" pitchFamily="34" charset="0"/>
                <a:ea typeface="Times New Roman" panose="02020603050405020304" pitchFamily="18" charset="0"/>
                <a:cs typeface="Arial" panose="020B0604020202020204" pitchFamily="34" charset="0"/>
              </a:rPr>
              <a:t>:</a:t>
            </a:r>
            <a:endParaRPr lang="en-US" dirty="0"/>
          </a:p>
        </p:txBody>
      </p:sp>
    </p:spTree>
    <p:extLst>
      <p:ext uri="{BB962C8B-B14F-4D97-AF65-F5344CB8AC3E}">
        <p14:creationId xmlns:p14="http://schemas.microsoft.com/office/powerpoint/2010/main" val="2778235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8">
            <a:extLst>
              <a:ext uri="{FF2B5EF4-FFF2-40B4-BE49-F238E27FC236}">
                <a16:creationId xmlns:a16="http://schemas.microsoft.com/office/drawing/2014/main" xmlns="" id="{F4053283-9D7B-4F99-A75C-9A2F0B2A9323}"/>
              </a:ext>
            </a:extLst>
          </p:cNvPr>
          <p:cNvSpPr>
            <a:spLocks noGrp="1"/>
          </p:cNvSpPr>
          <p:nvPr>
            <p:ph type="title"/>
          </p:nvPr>
        </p:nvSpPr>
        <p:spPr>
          <a:prstGeom prst="homePlat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05740" marR="0" indent="-228600" algn="r" rtl="1">
              <a:lnSpc>
                <a:spcPct val="115000"/>
              </a:lnSpc>
              <a:spcBef>
                <a:spcPts val="0"/>
              </a:spcBef>
              <a:spcAft>
                <a:spcPts val="0"/>
              </a:spcAft>
            </a:pPr>
            <a:r>
              <a:rPr lang="ar-IQ" sz="2400" b="1" dirty="0">
                <a:effectLst/>
                <a:ea typeface="Times New Roman" panose="02020603050405020304" pitchFamily="18" charset="0"/>
                <a:cs typeface="Arial" panose="020B0604020202020204" pitchFamily="34" charset="0"/>
              </a:rPr>
              <a:t>الاحتواء الداخلي</a:t>
            </a:r>
            <a:endParaRPr lang="en-US" sz="16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97CA0A90-8F2E-4F8E-AC80-0A0FD328F397}"/>
              </a:ext>
            </a:extLst>
          </p:cNvPr>
          <p:cNvSpPr>
            <a:spLocks noGrp="1"/>
          </p:cNvSpPr>
          <p:nvPr>
            <p:ph idx="1"/>
          </p:nvPr>
        </p:nvSpPr>
        <p:spPr>
          <a:xfrm>
            <a:off x="3962400" y="2666999"/>
            <a:ext cx="7540623" cy="3124201"/>
          </a:xfrm>
        </p:spPr>
        <p:txBody>
          <a:bodyPr>
            <a:normAutofit/>
          </a:bodyPr>
          <a:lstStyle/>
          <a:p>
            <a:pPr marL="0" marR="0" algn="just" rtl="1">
              <a:lnSpc>
                <a:spcPct val="115000"/>
              </a:lnSpc>
              <a:spcBef>
                <a:spcPts val="0"/>
              </a:spcBef>
              <a:spcAft>
                <a:spcPts val="1000"/>
              </a:spcAft>
            </a:pPr>
            <a:r>
              <a:rPr lang="ar-IQ" sz="2000" dirty="0">
                <a:effectLst/>
                <a:latin typeface="Calibri" panose="020F0502020204030204" pitchFamily="34" charset="0"/>
                <a:ea typeface="Times New Roman" panose="02020603050405020304" pitchFamily="18" charset="0"/>
                <a:cs typeface="Arial" panose="020B0604020202020204" pitchFamily="34" charset="0"/>
              </a:rPr>
              <a:t>ان مدخل ادارة الاحتواء الداخلي يعود الى منتصف القرن الماضي عندما بدا فرق العمل الموجهة ذاتيا واساليب الانتقال بالسلطة الى المستويات الادنى حيث تمكن الافراد من المشاركة بعملية اتخاذ القرار ( </a:t>
            </a:r>
            <a:r>
              <a:rPr lang="en-US" sz="2000" dirty="0">
                <a:effectLst/>
                <a:latin typeface="Calibri" panose="020F0502020204030204" pitchFamily="34" charset="0"/>
                <a:ea typeface="Times New Roman" panose="02020603050405020304" pitchFamily="18" charset="0"/>
                <a:cs typeface="Arial" panose="020B0604020202020204" pitchFamily="34" charset="0"/>
              </a:rPr>
              <a:t>Lawler , 2008:2 </a:t>
            </a:r>
            <a:r>
              <a:rPr lang="ar-IQ" sz="2000" dirty="0">
                <a:effectLst/>
                <a:latin typeface="Calibri" panose="020F0502020204030204" pitchFamily="34" charset="0"/>
                <a:ea typeface="Times New Roman" panose="02020603050405020304" pitchFamily="18" charset="0"/>
                <a:cs typeface="Arial" panose="020B0604020202020204" pitchFamily="34" charset="0"/>
              </a:rPr>
              <a:t> )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2000" dirty="0">
                <a:effectLst/>
                <a:latin typeface="Calibri" panose="020F0502020204030204" pitchFamily="34" charset="0"/>
                <a:ea typeface="Times New Roman" panose="02020603050405020304" pitchFamily="18" charset="0"/>
                <a:cs typeface="Arial" panose="020B0604020202020204" pitchFamily="34" charset="0"/>
              </a:rPr>
              <a:t>ان ( </a:t>
            </a:r>
            <a:r>
              <a:rPr lang="en-US" sz="2000" dirty="0">
                <a:effectLst/>
                <a:latin typeface="Calibri" panose="020F0502020204030204" pitchFamily="34" charset="0"/>
                <a:ea typeface="Times New Roman" panose="02020603050405020304" pitchFamily="18" charset="0"/>
                <a:cs typeface="Arial" panose="020B0604020202020204" pitchFamily="34" charset="0"/>
              </a:rPr>
              <a:t> Ed Lawler</a:t>
            </a:r>
            <a:r>
              <a:rPr lang="ar-IQ" sz="2000" dirty="0">
                <a:effectLst/>
                <a:latin typeface="Calibri" panose="020F0502020204030204" pitchFamily="34" charset="0"/>
                <a:ea typeface="Times New Roman" panose="02020603050405020304" pitchFamily="18" charset="0"/>
                <a:cs typeface="Arial" panose="020B0604020202020204" pitchFamily="34" charset="0"/>
              </a:rPr>
              <a:t>) قدم سنة 1986 قدم صياغة للتعبير او وصف المنهج المتبع في ادارة تركز على اشراك العاملين عندما قدمه للمرة الاولى منذ اكثر من 30 عام وبين ( انها الوسيلة التنظيمية والوطنية للتغلب على الازمات الاقتصادية ) .</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800" dirty="0"/>
          </a:p>
        </p:txBody>
      </p:sp>
      <p:pic>
        <p:nvPicPr>
          <p:cNvPr id="6" name="Picture 5">
            <a:extLst>
              <a:ext uri="{FF2B5EF4-FFF2-40B4-BE49-F238E27FC236}">
                <a16:creationId xmlns:a16="http://schemas.microsoft.com/office/drawing/2014/main" xmlns="" id="{821BCDAC-22E9-4B8D-942F-BF3931E4172C}"/>
              </a:ext>
            </a:extLst>
          </p:cNvPr>
          <p:cNvPicPr>
            <a:picLocks noChangeAspect="1"/>
          </p:cNvPicPr>
          <p:nvPr/>
        </p:nvPicPr>
        <p:blipFill rotWithShape="1">
          <a:blip r:embed="rId2">
            <a:extLst>
              <a:ext uri="{28A0092B-C50C-407E-A947-70E740481C1C}">
                <a14:useLocalDpi xmlns:a14="http://schemas.microsoft.com/office/drawing/2010/main" val="0"/>
              </a:ext>
            </a:extLst>
          </a:blip>
          <a:srcRect l="27091" r="28303"/>
          <a:stretch/>
        </p:blipFill>
        <p:spPr>
          <a:xfrm>
            <a:off x="0" y="0"/>
            <a:ext cx="3738880" cy="6858000"/>
          </a:xfrm>
          <a:prstGeom prst="rect">
            <a:avLst/>
          </a:prstGeom>
        </p:spPr>
      </p:pic>
    </p:spTree>
    <p:extLst>
      <p:ext uri="{BB962C8B-B14F-4D97-AF65-F5344CB8AC3E}">
        <p14:creationId xmlns:p14="http://schemas.microsoft.com/office/powerpoint/2010/main" val="628259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D376C-48BF-4E93-A2CB-36FDF1345356}"/>
              </a:ext>
            </a:extLst>
          </p:cNvPr>
          <p:cNvSpPr>
            <a:spLocks noGrp="1"/>
          </p:cNvSpPr>
          <p:nvPr>
            <p:ph type="title"/>
          </p:nvPr>
        </p:nvSpPr>
        <p:spPr/>
        <p:txBody>
          <a:bodyPr>
            <a:normAutofit fontScale="90000"/>
          </a:bodyPr>
          <a:lstStyle/>
          <a:p>
            <a:r>
              <a:rPr lang="ar-IQ" sz="4400" u="sng" dirty="0">
                <a:effectLst/>
                <a:latin typeface="Calibri" panose="020F0502020204030204" pitchFamily="34" charset="0"/>
                <a:ea typeface="Times New Roman" panose="02020603050405020304" pitchFamily="18" charset="0"/>
                <a:cs typeface="Arial" panose="020B0604020202020204" pitchFamily="34" charset="0"/>
              </a:rPr>
              <a:t>مداخل الاحتواء للعاملين في تنظيم وادارة الموارد البشرية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ED527565-67B4-480B-A854-3F4E22F36069}"/>
              </a:ext>
            </a:extLst>
          </p:cNvPr>
          <p:cNvSpPr>
            <a:spLocks noGrp="1"/>
          </p:cNvSpPr>
          <p:nvPr>
            <p:ph idx="1"/>
          </p:nvPr>
        </p:nvSpPr>
        <p:spPr/>
        <p:txBody>
          <a:bodyPr>
            <a:normAutofit/>
          </a:bodyPr>
          <a:lstStyle/>
          <a:p>
            <a:pPr marR="0" lvl="0" algn="r" rtl="1">
              <a:lnSpc>
                <a:spcPct val="115000"/>
              </a:lnSpc>
              <a:spcBef>
                <a:spcPts val="0"/>
              </a:spcBef>
              <a:spcAft>
                <a:spcPts val="0"/>
              </a:spcAft>
              <a:buFont typeface="Arial" panose="020B0604020202020204" pitchFamily="34" charset="0"/>
              <a:buChar char="•"/>
            </a:pPr>
            <a:r>
              <a:rPr lang="ar-IQ" b="1" dirty="0">
                <a:effectLst/>
                <a:latin typeface="Calibri" panose="020F0502020204030204" pitchFamily="34" charset="0"/>
                <a:ea typeface="Times New Roman" panose="02020603050405020304" pitchFamily="18" charset="0"/>
                <a:cs typeface="Arial" panose="020B0604020202020204" pitchFamily="34" charset="0"/>
              </a:rPr>
              <a:t>العلاقات الانسانية</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685800" marR="0" algn="r" rtl="1">
              <a:lnSpc>
                <a:spcPct val="115000"/>
              </a:lnSpc>
              <a:spcBef>
                <a:spcPts val="0"/>
              </a:spcBef>
              <a:spcAft>
                <a:spcPts val="0"/>
              </a:spcAft>
              <a:buFont typeface="Arial" panose="020B0604020202020204" pitchFamily="34" charset="0"/>
              <a:buChar char="•"/>
            </a:pP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R="0" lvl="0" algn="r" rtl="1">
              <a:lnSpc>
                <a:spcPct val="115000"/>
              </a:lnSpc>
              <a:spcBef>
                <a:spcPts val="0"/>
              </a:spcBef>
              <a:spcAft>
                <a:spcPts val="0"/>
              </a:spcAft>
              <a:buFont typeface="Arial" panose="020B0604020202020204" pitchFamily="34" charset="0"/>
              <a:buChar char="•"/>
            </a:pPr>
            <a:r>
              <a:rPr lang="ar-IQ" b="1" dirty="0">
                <a:effectLst/>
                <a:latin typeface="Calibri" panose="020F0502020204030204" pitchFamily="34" charset="0"/>
                <a:ea typeface="Times New Roman" panose="02020603050405020304" pitchFamily="18" charset="0"/>
                <a:cs typeface="Arial" panose="020B0604020202020204" pitchFamily="34" charset="0"/>
              </a:rPr>
              <a:t>الموارد البشرية</a:t>
            </a:r>
            <a:endParaRPr lang="ar-IQ" b="1" dirty="0">
              <a:latin typeface="Calibri" panose="020F0502020204030204" pitchFamily="34" charset="0"/>
              <a:ea typeface="Times New Roman" panose="02020603050405020304" pitchFamily="18" charset="0"/>
              <a:cs typeface="Arial" panose="020B0604020202020204" pitchFamily="34" charset="0"/>
            </a:endParaRPr>
          </a:p>
          <a:p>
            <a:pPr marR="0" lvl="0" algn="r" rtl="1">
              <a:lnSpc>
                <a:spcPct val="115000"/>
              </a:lnSpc>
              <a:spcBef>
                <a:spcPts val="0"/>
              </a:spcBef>
              <a:spcAft>
                <a:spcPts val="0"/>
              </a:spcAft>
              <a:buFont typeface="Arial" panose="020B0604020202020204" pitchFamily="34" charset="0"/>
              <a:buChar char="•"/>
            </a:pPr>
            <a:r>
              <a:rPr lang="ar-IQ" dirty="0">
                <a:effectLst/>
                <a:latin typeface="Calibri" panose="020F0502020204030204" pitchFamily="34" charset="0"/>
                <a:ea typeface="Times New Roman" panose="02020603050405020304" pitchFamily="18" charset="0"/>
                <a:cs typeface="Arial" panose="020B0604020202020204" pitchFamily="34" charset="0"/>
              </a:rPr>
              <a:t>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R="0" lvl="0" algn="r" rtl="1">
              <a:lnSpc>
                <a:spcPct val="115000"/>
              </a:lnSpc>
              <a:spcBef>
                <a:spcPts val="0"/>
              </a:spcBef>
              <a:spcAft>
                <a:spcPts val="0"/>
              </a:spcAft>
              <a:buFont typeface="Arial" panose="020B0604020202020204" pitchFamily="34" charset="0"/>
              <a:buChar char="•"/>
            </a:pPr>
            <a:r>
              <a:rPr lang="ar-IQ" b="1" dirty="0">
                <a:effectLst/>
                <a:latin typeface="Calibri" panose="020F0502020204030204" pitchFamily="34" charset="0"/>
                <a:ea typeface="Times New Roman" panose="02020603050405020304" pitchFamily="18" charset="0"/>
                <a:cs typeface="Arial" panose="020B0604020202020204" pitchFamily="34" charset="0"/>
              </a:rPr>
              <a:t>الاحتواء العالي</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685800" marR="0" algn="r" rtl="1">
              <a:lnSpc>
                <a:spcPct val="115000"/>
              </a:lnSpc>
              <a:spcBef>
                <a:spcPts val="0"/>
              </a:spcBef>
              <a:spcAft>
                <a:spcPts val="0"/>
              </a:spcAft>
              <a:buFont typeface="Arial" panose="020B0604020202020204" pitchFamily="34" charset="0"/>
              <a:buChar char="•"/>
            </a:pP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R="0" lvl="0" algn="r" rtl="1">
              <a:lnSpc>
                <a:spcPct val="115000"/>
              </a:lnSpc>
              <a:spcBef>
                <a:spcPts val="0"/>
              </a:spcBef>
              <a:spcAft>
                <a:spcPts val="0"/>
              </a:spcAft>
              <a:buFont typeface="Arial" panose="020B0604020202020204" pitchFamily="34" charset="0"/>
              <a:buChar char="•"/>
            </a:pPr>
            <a:r>
              <a:rPr lang="ar-IQ" b="1" dirty="0">
                <a:effectLst/>
                <a:latin typeface="Calibri" panose="020F0502020204030204" pitchFamily="34" charset="0"/>
                <a:ea typeface="Times New Roman" panose="02020603050405020304" pitchFamily="18" charset="0"/>
                <a:cs typeface="Arial" panose="020B0604020202020204" pitchFamily="34" charset="0"/>
              </a:rPr>
              <a:t>الهيكل التنظيمي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74211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7">
            <a:extLst>
              <a:ext uri="{FF2B5EF4-FFF2-40B4-BE49-F238E27FC236}">
                <a16:creationId xmlns:a16="http://schemas.microsoft.com/office/drawing/2014/main" xmlns="" id="{473237CE-1764-4195-A03F-C7AAC12397F8}"/>
              </a:ext>
            </a:extLst>
          </p:cNvPr>
          <p:cNvSpPr>
            <a:spLocks noGrp="1"/>
          </p:cNvSpPr>
          <p:nvPr>
            <p:ph type="title"/>
          </p:nvPr>
        </p:nvSpPr>
        <p:spPr>
          <a:prstGeom prst="homePlat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52730" marR="0" indent="-285750" algn="r" rtl="1">
              <a:lnSpc>
                <a:spcPct val="115000"/>
              </a:lnSpc>
              <a:spcBef>
                <a:spcPts val="0"/>
              </a:spcBef>
              <a:spcAft>
                <a:spcPts val="0"/>
              </a:spcAft>
              <a:tabLst>
                <a:tab pos="2192020" algn="l"/>
              </a:tabLst>
            </a:pPr>
            <a:r>
              <a:rPr lang="ar-SA" sz="2800" b="1" dirty="0">
                <a:effectLst/>
                <a:ea typeface="Times New Roman" panose="02020603050405020304" pitchFamily="18" charset="0"/>
                <a:cs typeface="Arial" panose="020B0604020202020204" pitchFamily="34" charset="0"/>
              </a:rPr>
              <a:t>الإدارة الرشيقة</a:t>
            </a:r>
            <a:endParaRPr lang="en-US" sz="18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91789044-79B2-41FC-9FD0-0D132EDC27D4}"/>
              </a:ext>
            </a:extLst>
          </p:cNvPr>
          <p:cNvSpPr>
            <a:spLocks noGrp="1"/>
          </p:cNvSpPr>
          <p:nvPr>
            <p:ph idx="1"/>
          </p:nvPr>
        </p:nvSpPr>
        <p:spPr>
          <a:xfrm>
            <a:off x="5242560" y="2666999"/>
            <a:ext cx="6260463" cy="3124201"/>
          </a:xfrm>
        </p:spPr>
        <p:txBody>
          <a:bodyPr/>
          <a:lstStyle/>
          <a:p>
            <a:pPr algn="just" rtl="1"/>
            <a:r>
              <a:rPr lang="ar-SA" sz="1800" dirty="0">
                <a:effectLst/>
                <a:latin typeface="Calibri" panose="020F0502020204030204" pitchFamily="34" charset="0"/>
                <a:ea typeface="Times New Roman" panose="02020603050405020304" pitchFamily="18" charset="0"/>
                <a:cs typeface="Arial" panose="020B0604020202020204" pitchFamily="34" charset="0"/>
              </a:rPr>
              <a:t>إن  الإدارة  الرشيقة  اللينة  أو  الخفيفة  أو  النحيلة  هي  فلسفة  تهدف  التقليل  من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الضياعات</a:t>
            </a:r>
            <a:r>
              <a:rPr lang="ar-SA" sz="1800" dirty="0">
                <a:effectLst/>
                <a:latin typeface="Calibri" panose="020F0502020204030204" pitchFamily="34" charset="0"/>
                <a:ea typeface="Times New Roman" panose="02020603050405020304" pitchFamily="18" charset="0"/>
                <a:cs typeface="Arial" panose="020B0604020202020204" pitchFamily="34" charset="0"/>
              </a:rPr>
              <a:t>  او  الهدر  </a:t>
            </a:r>
            <a:r>
              <a:rPr lang="en-US" sz="1800" dirty="0" err="1">
                <a:effectLst/>
                <a:latin typeface="Calibri" panose="020F0502020204030204" pitchFamily="34" charset="0"/>
                <a:ea typeface="Times New Roman" panose="02020603050405020304" pitchFamily="18" charset="0"/>
                <a:cs typeface="Arial" panose="020B0604020202020204" pitchFamily="34" charset="0"/>
              </a:rPr>
              <a:t>muda</a:t>
            </a:r>
            <a:r>
              <a:rPr lang="en-US" sz="1800" dirty="0">
                <a:effectLst/>
                <a:latin typeface="Calibri" panose="020F0502020204030204" pitchFamily="34" charset="0"/>
                <a:ea typeface="Times New Roman" panose="02020603050405020304" pitchFamily="18" charset="0"/>
                <a:cs typeface="Arial" panose="020B0604020202020204" pitchFamily="34" charset="0"/>
              </a:rPr>
              <a:t>)</a:t>
            </a:r>
            <a:r>
              <a:rPr lang="ar-SA" sz="1800" dirty="0">
                <a:effectLst/>
                <a:latin typeface="Calibri" panose="020F0502020204030204" pitchFamily="34" charset="0"/>
                <a:ea typeface="Times New Roman" panose="02020603050405020304" pitchFamily="18" charset="0"/>
                <a:cs typeface="Arial" panose="020B0604020202020204" pitchFamily="34" charset="0"/>
              </a:rPr>
              <a:t>)  باللغة  اليابانية  هده  الفلسفة  هي  أولا  وقبل   كل  شيء  , وسيلة  مرتكزة  على  تفكير  الزبائن  ومن  الممكن  النظر  إليها  على  انها  اداة  لخلق  القيمة  المضافة  وليست  مجرد  أداة  تستخدمها  المنظمة  للتخلص  من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الضياعات</a:t>
            </a:r>
            <a:r>
              <a:rPr lang="ar-SA" sz="1800" dirty="0">
                <a:effectLst/>
                <a:latin typeface="Calibri" panose="020F0502020204030204" pitchFamily="34" charset="0"/>
                <a:ea typeface="Times New Roman" panose="02020603050405020304" pitchFamily="18" charset="0"/>
                <a:cs typeface="Arial" panose="020B0604020202020204" pitchFamily="34" charset="0"/>
              </a:rPr>
              <a:t>  او  الهدر . ولكي  تكون  فلسفة  الإدارة  الرشيقة  ناجحة يجب  ان  تكون  مقبولة  تماما  وتعمل  بها  المنظمة  ككل  ، ومن  منطق  أخر  فانه  من  المظلل  ان  تعد  هذه  الفلسفة  مشروعا  ، أكثر  من  عدها  تحولا  او  ارتباطا  ،  وان  مفهوم  الإدارة  الرشيقة  هي  نظام  يتصف  بثلاث  ميزات  وهي  </a:t>
            </a:r>
            <a:r>
              <a:rPr lang="ar-SA" sz="1800" b="1" dirty="0">
                <a:effectLst/>
                <a:latin typeface="Calibri" panose="020F0502020204030204" pitchFamily="34" charset="0"/>
                <a:ea typeface="Times New Roman" panose="02020603050405020304" pitchFamily="18" charset="0"/>
                <a:cs typeface="Arial" panose="020B0604020202020204" pitchFamily="34" charset="0"/>
              </a:rPr>
              <a:t>السرعة</a:t>
            </a:r>
            <a:r>
              <a:rPr lang="ar-SA" sz="1800" dirty="0">
                <a:effectLst/>
                <a:latin typeface="Calibri" panose="020F0502020204030204" pitchFamily="34" charset="0"/>
                <a:ea typeface="Times New Roman" panose="02020603050405020304" pitchFamily="18" charset="0"/>
                <a:cs typeface="Arial" panose="020B0604020202020204" pitchFamily="34" charset="0"/>
              </a:rPr>
              <a:t>   و</a:t>
            </a:r>
            <a:r>
              <a:rPr lang="ar-SA" sz="1800" b="1" dirty="0">
                <a:effectLst/>
                <a:latin typeface="Calibri" panose="020F0502020204030204" pitchFamily="34" charset="0"/>
                <a:ea typeface="Times New Roman" panose="02020603050405020304" pitchFamily="18" charset="0"/>
                <a:cs typeface="Arial" panose="020B0604020202020204" pitchFamily="34" charset="0"/>
              </a:rPr>
              <a:t>المرونة </a:t>
            </a:r>
            <a:r>
              <a:rPr lang="ar-SA" sz="1800" dirty="0">
                <a:effectLst/>
                <a:latin typeface="Calibri" panose="020F0502020204030204" pitchFamily="34" charset="0"/>
                <a:ea typeface="Times New Roman" panose="02020603050405020304" pitchFamily="18" charset="0"/>
                <a:cs typeface="Arial" panose="020B0604020202020204" pitchFamily="34" charset="0"/>
              </a:rPr>
              <a:t>  و</a:t>
            </a:r>
            <a:r>
              <a:rPr lang="ar-SA" sz="1800" b="1" dirty="0">
                <a:effectLst/>
                <a:latin typeface="Calibri" panose="020F0502020204030204" pitchFamily="34" charset="0"/>
                <a:ea typeface="Times New Roman" panose="02020603050405020304" pitchFamily="18" charset="0"/>
                <a:cs typeface="Arial" panose="020B0604020202020204" pitchFamily="34" charset="0"/>
              </a:rPr>
              <a:t>التدفق </a:t>
            </a: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algn="just" rtl="1"/>
            <a:endParaRPr lang="en-US" dirty="0"/>
          </a:p>
        </p:txBody>
      </p:sp>
      <p:pic>
        <p:nvPicPr>
          <p:cNvPr id="5" name="Picture 4">
            <a:extLst>
              <a:ext uri="{FF2B5EF4-FFF2-40B4-BE49-F238E27FC236}">
                <a16:creationId xmlns:a16="http://schemas.microsoft.com/office/drawing/2014/main" xmlns="" id="{DA23D77F-D35E-49B3-A7B4-FC9D1AB058B5}"/>
              </a:ext>
            </a:extLst>
          </p:cNvPr>
          <p:cNvPicPr>
            <a:picLocks noChangeAspect="1"/>
          </p:cNvPicPr>
          <p:nvPr/>
        </p:nvPicPr>
        <p:blipFill rotWithShape="1">
          <a:blip r:embed="rId2">
            <a:extLst>
              <a:ext uri="{28A0092B-C50C-407E-A947-70E740481C1C}">
                <a14:useLocalDpi xmlns:a14="http://schemas.microsoft.com/office/drawing/2010/main" val="0"/>
              </a:ext>
            </a:extLst>
          </a:blip>
          <a:srcRect l="41334" r="6028"/>
          <a:stretch/>
        </p:blipFill>
        <p:spPr>
          <a:xfrm>
            <a:off x="0" y="-81279"/>
            <a:ext cx="4998720" cy="6939280"/>
          </a:xfrm>
          <a:prstGeom prst="rect">
            <a:avLst/>
          </a:prstGeom>
        </p:spPr>
      </p:pic>
    </p:spTree>
    <p:extLst>
      <p:ext uri="{BB962C8B-B14F-4D97-AF65-F5344CB8AC3E}">
        <p14:creationId xmlns:p14="http://schemas.microsoft.com/office/powerpoint/2010/main" val="3978245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37D658-DB88-4547-9004-A2784903C7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DCB0D31-CA30-43D6-A6AA-1136D954F5D3}"/>
              </a:ext>
            </a:extLst>
          </p:cNvPr>
          <p:cNvSpPr>
            <a:spLocks noGrp="1"/>
          </p:cNvSpPr>
          <p:nvPr>
            <p:ph idx="1"/>
          </p:nvPr>
        </p:nvSpPr>
        <p:spPr/>
        <p:txBody>
          <a:bodyPr/>
          <a:lstStyle/>
          <a:p>
            <a:pPr marL="0" marR="0" algn="just" rtl="1">
              <a:lnSpc>
                <a:spcPct val="115000"/>
              </a:lnSpc>
              <a:spcBef>
                <a:spcPts val="0"/>
              </a:spcBef>
              <a:spcAft>
                <a:spcPts val="10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اذ  تدل  صفة </a:t>
            </a:r>
            <a:r>
              <a:rPr lang="ar-SA" sz="1800" b="1" dirty="0">
                <a:effectLst/>
                <a:latin typeface="Calibri" panose="020F0502020204030204" pitchFamily="34" charset="0"/>
                <a:ea typeface="Times New Roman" panose="02020603050405020304" pitchFamily="18" charset="0"/>
                <a:cs typeface="Arial" panose="020B0604020202020204" pitchFamily="34" charset="0"/>
              </a:rPr>
              <a:t> السرعة</a:t>
            </a:r>
            <a:r>
              <a:rPr lang="ar-SA" sz="1800" dirty="0">
                <a:effectLst/>
                <a:latin typeface="Calibri" panose="020F0502020204030204" pitchFamily="34" charset="0"/>
                <a:ea typeface="Times New Roman" panose="02020603050405020304" pitchFamily="18" charset="0"/>
                <a:cs typeface="Arial" panose="020B0604020202020204" pitchFamily="34" charset="0"/>
              </a:rPr>
              <a:t>  على سرعة  تشغيل  النظام  واهمية  الوقت  والذي  يعد مقياس  شامل  لنجاح  عمل  المنظمة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ولتحقيق  سرعة  عالية  يجب  ان  تكون  موارد  المنظمة  كافية  بما  فيه  الكفاية لبعضها  البعض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بينما  تعكس  صفة </a:t>
            </a:r>
            <a:r>
              <a:rPr lang="ar-SA" sz="1800" b="1" dirty="0">
                <a:effectLst/>
                <a:latin typeface="Calibri" panose="020F0502020204030204" pitchFamily="34" charset="0"/>
                <a:ea typeface="Times New Roman" panose="02020603050405020304" pitchFamily="18" charset="0"/>
                <a:cs typeface="Arial" panose="020B0604020202020204" pitchFamily="34" charset="0"/>
              </a:rPr>
              <a:t> المرونة  </a:t>
            </a:r>
            <a:r>
              <a:rPr lang="ar-SA" sz="1800" dirty="0">
                <a:effectLst/>
                <a:latin typeface="Calibri" panose="020F0502020204030204" pitchFamily="34" charset="0"/>
                <a:ea typeface="Times New Roman" panose="02020603050405020304" pitchFamily="18" charset="0"/>
                <a:cs typeface="Arial" panose="020B0604020202020204" pitchFamily="34" charset="0"/>
              </a:rPr>
              <a:t>الى  مرونة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فى</a:t>
            </a:r>
            <a:r>
              <a:rPr lang="ar-SA" sz="1800" dirty="0">
                <a:effectLst/>
                <a:latin typeface="Calibri" panose="020F0502020204030204" pitchFamily="34" charset="0"/>
                <a:ea typeface="Times New Roman" panose="02020603050405020304" pitchFamily="18" charset="0"/>
                <a:cs typeface="Arial" panose="020B0604020202020204" pitchFamily="34" charset="0"/>
              </a:rPr>
              <a:t>  العمل  والمنظمة  تتملك  موارد  قابلة  للتكيف  مع  التغييرات  التي  تحدث  في  محيطها  الداخلي  والخارجي    وتهدف  الى  الحصول  على  معايير  تباين  منخفضة  في  الوقت  والكمية  , اما صفة  </a:t>
            </a:r>
            <a:r>
              <a:rPr lang="ar-SA" sz="1800" b="1" dirty="0">
                <a:effectLst/>
                <a:latin typeface="Calibri" panose="020F0502020204030204" pitchFamily="34" charset="0"/>
                <a:ea typeface="Times New Roman" panose="02020603050405020304" pitchFamily="18" charset="0"/>
                <a:cs typeface="Arial" panose="020B0604020202020204" pitchFamily="34" charset="0"/>
              </a:rPr>
              <a:t>التدفق </a:t>
            </a:r>
            <a:r>
              <a:rPr lang="ar-SA" sz="1800" dirty="0">
                <a:effectLst/>
                <a:latin typeface="Calibri" panose="020F0502020204030204" pitchFamily="34" charset="0"/>
                <a:ea typeface="Times New Roman" panose="02020603050405020304" pitchFamily="18" charset="0"/>
                <a:cs typeface="Arial" panose="020B0604020202020204" pitchFamily="34" charset="0"/>
              </a:rPr>
              <a:t>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فانها</a:t>
            </a:r>
            <a:r>
              <a:rPr lang="ar-SA" sz="1800" dirty="0">
                <a:effectLst/>
                <a:latin typeface="Calibri" panose="020F0502020204030204" pitchFamily="34" charset="0"/>
                <a:ea typeface="Times New Roman" panose="02020603050405020304" pitchFamily="18" charset="0"/>
                <a:cs typeface="Arial" panose="020B0604020202020204" pitchFamily="34" charset="0"/>
              </a:rPr>
              <a:t>  تشير  الى  حركة  المستمرة  لموارد  المنظمة  من  خلال خطوات  خلق  القيمة  العمل  على  حصول  منتجات ذات  قيمة  متزايدة  والتخلص  من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الضياعات</a:t>
            </a:r>
            <a:r>
              <a:rPr lang="ar-SA" sz="1800" dirty="0">
                <a:effectLst/>
                <a:latin typeface="Calibri" panose="020F0502020204030204" pitchFamily="34" charset="0"/>
                <a:ea typeface="Times New Roman" panose="02020603050405020304" pitchFamily="18" charset="0"/>
                <a:cs typeface="Arial" panose="020B0604020202020204" pitchFamily="34" charset="0"/>
              </a:rPr>
              <a:t>  او  الهدر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377274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60D621-A8CA-4370-ABBA-BD8F899D918A}"/>
              </a:ext>
            </a:extLst>
          </p:cNvPr>
          <p:cNvSpPr>
            <a:spLocks noGrp="1"/>
          </p:cNvSpPr>
          <p:nvPr>
            <p:ph type="title"/>
          </p:nvPr>
        </p:nvSpPr>
        <p:spPr/>
        <p:txBody>
          <a:bodyPr>
            <a:normAutofit/>
          </a:bodyPr>
          <a:lstStyle/>
          <a:p>
            <a:r>
              <a:rPr lang="ar-SA" sz="4400" b="1" u="sng" dirty="0">
                <a:effectLst/>
                <a:latin typeface="Calibri" panose="020F0502020204030204" pitchFamily="34" charset="0"/>
                <a:ea typeface="Times New Roman" panose="02020603050405020304" pitchFamily="18" charset="0"/>
                <a:cs typeface="Arial" panose="020B0604020202020204" pitchFamily="34" charset="0"/>
              </a:rPr>
              <a:t>تعريف  الادارة  الرشيقة</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15802264-2EA5-47F4-A7D1-A04D8E962007}"/>
              </a:ext>
            </a:extLst>
          </p:cNvPr>
          <p:cNvSpPr>
            <a:spLocks noGrp="1"/>
          </p:cNvSpPr>
          <p:nvPr>
            <p:ph idx="1"/>
          </p:nvPr>
        </p:nvSpPr>
        <p:spPr/>
        <p:txBody>
          <a:bodyPr/>
          <a:lstStyle/>
          <a:p>
            <a:pPr marL="0" marR="0" algn="just" rtl="1">
              <a:lnSpc>
                <a:spcPct val="115000"/>
              </a:lnSpc>
              <a:spcBef>
                <a:spcPts val="0"/>
              </a:spcBef>
              <a:spcAft>
                <a:spcPts val="10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هنالك  العديد  من  التعريفات  تناولها  الباحثون  والكتاب  في  مجال  الادارة  الرشيقة  ومن  هذه  التعريفات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Arial" panose="020B0604020202020204" pitchFamily="34" charset="0"/>
              </a:rPr>
              <a:t>Pettersen,2009,129)</a:t>
            </a:r>
            <a:r>
              <a:rPr lang="ar-SA" sz="1800" dirty="0">
                <a:effectLst/>
                <a:latin typeface="Calibri" panose="020F0502020204030204" pitchFamily="34" charset="0"/>
                <a:ea typeface="Times New Roman" panose="02020603050405020304" pitchFamily="18" charset="0"/>
                <a:cs typeface="Arial" panose="020B0604020202020204" pitchFamily="34" charset="0"/>
              </a:rPr>
              <a:t>) عرفها  على  إنها  مجموعة  من  المبادئ  المصممة والموجهة  بشكل  يمكن  المنظمة  من  تحقيق  اهدافها  بفعالية  أعلى ،  والتحسين المستمر  للخدمات  المقدمة  والحد  من  الهدر  بكل  اشكاله  او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الضياعات</a:t>
            </a:r>
            <a:r>
              <a:rPr lang="ar-SA" sz="1800" dirty="0">
                <a:effectLst/>
                <a:latin typeface="Calibri" panose="020F0502020204030204" pitchFamily="34" charset="0"/>
                <a:ea typeface="Times New Roman" panose="02020603050405020304" pitchFamily="18" charset="0"/>
                <a:cs typeface="Arial" panose="020B0604020202020204" pitchFamily="34" charset="0"/>
              </a:rPr>
              <a:t>  محققا بذلك  المسؤولية  الاجتماعية  للمنظمة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Arial" panose="020B0604020202020204" pitchFamily="34" charset="0"/>
              </a:rPr>
              <a:t>Kulkarni &amp;  </a:t>
            </a:r>
            <a:r>
              <a:rPr lang="en-US" sz="1800" dirty="0" err="1">
                <a:effectLst/>
                <a:latin typeface="Calibri" panose="020F0502020204030204" pitchFamily="34" charset="0"/>
                <a:ea typeface="Times New Roman" panose="02020603050405020304" pitchFamily="18" charset="0"/>
                <a:cs typeface="Arial" panose="020B0604020202020204" pitchFamily="34" charset="0"/>
              </a:rPr>
              <a:t>Bewoor</a:t>
            </a:r>
            <a:r>
              <a:rPr lang="en-US" sz="1800" dirty="0">
                <a:effectLst/>
                <a:latin typeface="Calibri" panose="020F0502020204030204" pitchFamily="34" charset="0"/>
                <a:ea typeface="Times New Roman" panose="02020603050405020304" pitchFamily="18" charset="0"/>
                <a:cs typeface="Arial" panose="020B0604020202020204" pitchFamily="34" charset="0"/>
              </a:rPr>
              <a:t>, 2009,126 )   </a:t>
            </a:r>
            <a:r>
              <a:rPr lang="ar-SA" sz="1800" dirty="0">
                <a:effectLst/>
                <a:latin typeface="Calibri" panose="020F0502020204030204" pitchFamily="34" charset="0"/>
                <a:ea typeface="Times New Roman" panose="02020603050405020304" pitchFamily="18" charset="0"/>
                <a:cs typeface="Arial" panose="020B0604020202020204" pitchFamily="34" charset="0"/>
              </a:rPr>
              <a:t> )  عرفها  على  أنها  نظام  يهدف  الى  التنفيذ   الناجح  لكل  مرحلة  من  عملية  الانتاج   للمنتج  او  الخدمة  من المجهز  الى  الزبون  وكذلك  من  اجل  تحقيق  الكلفة  الأدنى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286845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61191D-6C25-48CF-B70E-AEE14164F7CB}"/>
              </a:ext>
            </a:extLst>
          </p:cNvPr>
          <p:cNvSpPr>
            <a:spLocks noGrp="1"/>
          </p:cNvSpPr>
          <p:nvPr>
            <p:ph type="title"/>
          </p:nvPr>
        </p:nvSpPr>
        <p:spPr/>
        <p:txBody>
          <a:bodyPr>
            <a:normAutofit/>
          </a:bodyPr>
          <a:lstStyle/>
          <a:p>
            <a:pPr algn="just" rtl="1"/>
            <a:r>
              <a:rPr lang="en-US" sz="2000" dirty="0">
                <a:effectLst/>
                <a:latin typeface="Calibri" panose="020F0502020204030204" pitchFamily="34" charset="0"/>
                <a:ea typeface="Times New Roman" panose="02020603050405020304" pitchFamily="18" charset="0"/>
                <a:cs typeface="Arial" panose="020B0604020202020204" pitchFamily="34" charset="0"/>
              </a:rPr>
              <a:t>Wang)</a:t>
            </a:r>
            <a:r>
              <a:rPr lang="ar-SA" sz="2000" dirty="0">
                <a:effectLst/>
                <a:latin typeface="Calibri" panose="020F0502020204030204" pitchFamily="34" charset="0"/>
                <a:ea typeface="Times New Roman" panose="02020603050405020304" pitchFamily="18" charset="0"/>
                <a:cs typeface="Arial" panose="020B0604020202020204" pitchFamily="34" charset="0"/>
              </a:rPr>
              <a:t>)  عرف  الادارة   الرشيقة  هو  نهج   منظم  لتعزيز  قيمة  الزبون من  خلال  تحديد  وازالة  </a:t>
            </a:r>
            <a:r>
              <a:rPr lang="ar-SA" sz="2000" dirty="0" err="1">
                <a:effectLst/>
                <a:latin typeface="Calibri" panose="020F0502020204030204" pitchFamily="34" charset="0"/>
                <a:ea typeface="Times New Roman" panose="02020603050405020304" pitchFamily="18" charset="0"/>
                <a:cs typeface="Arial" panose="020B0604020202020204" pitchFamily="34" charset="0"/>
              </a:rPr>
              <a:t>الضياعات</a:t>
            </a:r>
            <a:r>
              <a:rPr lang="ar-SA" sz="2000" dirty="0">
                <a:effectLst/>
                <a:latin typeface="Calibri" panose="020F0502020204030204" pitchFamily="34" charset="0"/>
                <a:ea typeface="Times New Roman" panose="02020603050405020304" pitchFamily="18" charset="0"/>
                <a:cs typeface="Arial" panose="020B0604020202020204" pitchFamily="34" charset="0"/>
              </a:rPr>
              <a:t>   (من  الوقت  والجهد  والمواد  )   والتحسين  المستمر  والانتاج   حسب  طلب  الزبون  للسعي  في  تحقيق  الكمال  .</a:t>
            </a:r>
            <a:endParaRPr lang="en-US" sz="4400" dirty="0"/>
          </a:p>
        </p:txBody>
      </p:sp>
      <p:graphicFrame>
        <p:nvGraphicFramePr>
          <p:cNvPr id="4" name="رسم تخطيطي 1">
            <a:extLst>
              <a:ext uri="{FF2B5EF4-FFF2-40B4-BE49-F238E27FC236}">
                <a16:creationId xmlns:a16="http://schemas.microsoft.com/office/drawing/2014/main" xmlns="" id="{BA28AFBF-D7CC-4826-A00C-B5FB27AD2E7D}"/>
              </a:ext>
            </a:extLst>
          </p:cNvPr>
          <p:cNvGraphicFramePr>
            <a:graphicFrameLocks noGrp="1"/>
          </p:cNvGraphicFramePr>
          <p:nvPr>
            <p:ph idx="1"/>
            <p:extLst>
              <p:ext uri="{D42A27DB-BD31-4B8C-83A1-F6EECF244321}">
                <p14:modId xmlns:p14="http://schemas.microsoft.com/office/powerpoint/2010/main" val="3902508889"/>
              </p:ext>
            </p:extLst>
          </p:nvPr>
        </p:nvGraphicFramePr>
        <p:xfrm>
          <a:off x="1484313" y="2667000"/>
          <a:ext cx="10018712" cy="4109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4622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4">
            <a:extLst>
              <a:ext uri="{FF2B5EF4-FFF2-40B4-BE49-F238E27FC236}">
                <a16:creationId xmlns:a16="http://schemas.microsoft.com/office/drawing/2014/main" xmlns="" id="{AB35786C-4381-46E4-A551-DA3BDE47B7FC}"/>
              </a:ext>
            </a:extLst>
          </p:cNvPr>
          <p:cNvSpPr>
            <a:spLocks noGrp="1"/>
          </p:cNvSpPr>
          <p:nvPr>
            <p:ph type="title"/>
          </p:nvPr>
        </p:nvSpPr>
        <p:spPr>
          <a:prstGeom prst="homePlat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marR="0" lvl="0" indent="-342900" algn="r" rtl="1">
              <a:lnSpc>
                <a:spcPct val="115000"/>
              </a:lnSpc>
              <a:spcBef>
                <a:spcPts val="0"/>
              </a:spcBef>
              <a:spcAft>
                <a:spcPts val="0"/>
              </a:spcAft>
              <a:buFont typeface="Wingdings" panose="05000000000000000000" pitchFamily="2" charset="2"/>
              <a:buChar char=""/>
            </a:pPr>
            <a:r>
              <a:rPr lang="ar-IQ" sz="2800" b="1" dirty="0">
                <a:effectLst/>
                <a:ea typeface="Times New Roman" panose="02020603050405020304" pitchFamily="18" charset="0"/>
                <a:cs typeface="Times New Roman" panose="02020603050405020304" pitchFamily="18" charset="0"/>
              </a:rPr>
              <a:t>مفهوم الذكاء الشعوري واهميته</a:t>
            </a:r>
            <a:r>
              <a:rPr lang="ar-IQ" sz="2800" dirty="0">
                <a:effectLst/>
                <a:ea typeface="Times New Roman" panose="02020603050405020304" pitchFamily="18" charset="0"/>
                <a:cs typeface="Times New Roman" panose="02020603050405020304" pitchFamily="18" charset="0"/>
              </a:rPr>
              <a:t> :</a:t>
            </a:r>
            <a:endParaRPr lang="en-US" sz="18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CF566BA6-D53B-4447-8688-DF6A63F1D919}"/>
              </a:ext>
            </a:extLst>
          </p:cNvPr>
          <p:cNvSpPr>
            <a:spLocks noGrp="1"/>
          </p:cNvSpPr>
          <p:nvPr>
            <p:ph idx="1"/>
          </p:nvPr>
        </p:nvSpPr>
        <p:spPr>
          <a:xfrm>
            <a:off x="5171440" y="2666999"/>
            <a:ext cx="6331583" cy="4038601"/>
          </a:xfrm>
        </p:spPr>
        <p:txBody>
          <a:bodyPr>
            <a:normAutofit lnSpcReduction="10000"/>
          </a:bodyPr>
          <a:lstStyle/>
          <a:p>
            <a:pPr marL="0" marR="0" algn="just" rtl="1">
              <a:lnSpc>
                <a:spcPct val="115000"/>
              </a:lnSpc>
              <a:spcBef>
                <a:spcPts val="0"/>
              </a:spcBef>
              <a:spcAft>
                <a:spcPts val="1000"/>
              </a:spcAft>
            </a:pP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r>
              <a:rPr lang="ar-IQ" sz="1600" dirty="0">
                <a:effectLst/>
                <a:latin typeface="Calibri" panose="020F0502020204030204" pitchFamily="34" charset="0"/>
                <a:ea typeface="Times New Roman" panose="02020603050405020304" pitchFamily="18" charset="0"/>
                <a:cs typeface="Times New Roman" panose="02020603050405020304" pitchFamily="18" charset="0"/>
              </a:rPr>
              <a:t> (العبدلي، 2009: 25). قد عرف الذكاء الشعوري على انه: " مجموعة من المهارات التي تعزى إليها الدقة في تقدير وتصحيح مشاعر الذات واكتشاف الملامح الانفعالية للآخرين واستخدامها، لأجل الدافعية والإنجاز في حياة الفرد</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en-US" sz="1600" dirty="0">
                <a:effectLst/>
                <a:latin typeface="Times New Roman" panose="02020603050405020304" pitchFamily="18" charset="0"/>
                <a:ea typeface="Times New Roman" panose="02020603050405020304" pitchFamily="18" charset="0"/>
                <a:cs typeface="Arial" panose="020B0604020202020204" pitchFamily="34" charset="0"/>
              </a:rPr>
              <a:t>- </a:t>
            </a:r>
            <a:r>
              <a:rPr lang="ar-IQ" sz="1600" dirty="0">
                <a:effectLst/>
                <a:latin typeface="Calibri" panose="020F0502020204030204" pitchFamily="34" charset="0"/>
                <a:ea typeface="Times New Roman" panose="02020603050405020304" pitchFamily="18" charset="0"/>
                <a:cs typeface="Times New Roman" panose="02020603050405020304" pitchFamily="18" charset="0"/>
              </a:rPr>
              <a:t>اما</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 (George , 2000) </a:t>
            </a:r>
            <a:r>
              <a:rPr lang="ar-IQ" sz="1600" dirty="0">
                <a:effectLst/>
                <a:latin typeface="Calibri" panose="020F0502020204030204" pitchFamily="34" charset="0"/>
                <a:ea typeface="Times New Roman" panose="02020603050405020304" pitchFamily="18" charset="0"/>
                <a:cs typeface="Times New Roman" panose="02020603050405020304" pitchFamily="18" charset="0"/>
              </a:rPr>
              <a:t>فقد عرفه بانه : " القدرة على إدراك المشاعر من خلال التفكير وفهم المعرفة الانفعالية وتنظيم المشاعر بحيث يستطيع الفرد أن يؤثر في مشاعر الآخرين</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en-US" sz="1600" dirty="0">
                <a:effectLst/>
                <a:latin typeface="Times New Roman" panose="02020603050405020304" pitchFamily="18" charset="0"/>
                <a:ea typeface="Times New Roman" panose="02020603050405020304" pitchFamily="18" charset="0"/>
                <a:cs typeface="Arial" panose="020B0604020202020204" pitchFamily="34" charset="0"/>
              </a:rPr>
              <a:t>-  </a:t>
            </a:r>
            <a:r>
              <a:rPr lang="ar-IQ" sz="1600" dirty="0">
                <a:effectLst/>
                <a:latin typeface="Calibri" panose="020F0502020204030204" pitchFamily="34" charset="0"/>
                <a:ea typeface="Times New Roman" panose="02020603050405020304" pitchFamily="18" charset="0"/>
                <a:cs typeface="Times New Roman" panose="02020603050405020304" pitchFamily="18" charset="0"/>
              </a:rPr>
              <a:t>من وجهة نظر</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 (Reed &amp; Clarke , 2000) </a:t>
            </a:r>
            <a:r>
              <a:rPr lang="ar-IQ" sz="1600" dirty="0">
                <a:effectLst/>
                <a:latin typeface="Calibri" panose="020F0502020204030204" pitchFamily="34" charset="0"/>
                <a:ea typeface="Times New Roman" panose="02020603050405020304" pitchFamily="18" charset="0"/>
                <a:cs typeface="Times New Roman" panose="02020603050405020304" pitchFamily="18" charset="0"/>
              </a:rPr>
              <a:t>يمثل الذكاء الشعوري القدرة على إدراك وفهم وتناول الانفعالات بفطنة واستخدامها كمصدر للطاقة الإنسانية والتزود بالمعلومات والعلاقات مع الآخرين</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 .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en-US" sz="1600" dirty="0">
                <a:effectLst/>
                <a:latin typeface="Times New Roman" panose="02020603050405020304" pitchFamily="18" charset="0"/>
                <a:ea typeface="Times New Roman" panose="02020603050405020304" pitchFamily="18" charset="0"/>
                <a:cs typeface="Arial" panose="020B0604020202020204" pitchFamily="34" charset="0"/>
              </a:rPr>
              <a:t>- </a:t>
            </a:r>
            <a:r>
              <a:rPr lang="ar-IQ" sz="1600" dirty="0">
                <a:effectLst/>
                <a:latin typeface="Calibri" panose="020F0502020204030204" pitchFamily="34" charset="0"/>
                <a:ea typeface="Times New Roman" panose="02020603050405020304" pitchFamily="18" charset="0"/>
                <a:cs typeface="Times New Roman" panose="02020603050405020304" pitchFamily="18" charset="0"/>
              </a:rPr>
              <a:t>وبذات الاتجاه تقريباً عرف بأنه قدرة الفرد على تقييم مشاعره وانفعالاته ومشاعر وانفعالات الآخرين والتمييز بينهما واستخدام ذلك في توجيهه لسلوكه وانفعالاته</a:t>
            </a:r>
            <a:r>
              <a:rPr lang="en-US" sz="1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600" dirty="0">
                <a:effectLst/>
                <a:latin typeface="Calibri" panose="020F0502020204030204" pitchFamily="34" charset="0"/>
                <a:ea typeface="Times New Roman" panose="02020603050405020304" pitchFamily="18" charset="0"/>
                <a:cs typeface="Times New Roman" panose="02020603050405020304" pitchFamily="18" charset="0"/>
              </a:rPr>
              <a:t>-  كما عرف الذكاء الشعوري بانه: " القابلية على فهم الذات وادراكها والتعبير عنها وادراك الاخرين وفهمهم والتعامل مع المشاعر القوية ومراقبة الاندفاعات والتكيف لحل المشكلات الشخصية او الاجتماعية (جلاب، 2011: 520).</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5" name="Picture 4">
            <a:extLst>
              <a:ext uri="{FF2B5EF4-FFF2-40B4-BE49-F238E27FC236}">
                <a16:creationId xmlns:a16="http://schemas.microsoft.com/office/drawing/2014/main" xmlns="" id="{C22A3F33-A2DA-4B10-B2CD-4AF8995484D0}"/>
              </a:ext>
            </a:extLst>
          </p:cNvPr>
          <p:cNvPicPr>
            <a:picLocks noChangeAspect="1"/>
          </p:cNvPicPr>
          <p:nvPr/>
        </p:nvPicPr>
        <p:blipFill rotWithShape="1">
          <a:blip r:embed="rId2">
            <a:extLst>
              <a:ext uri="{28A0092B-C50C-407E-A947-70E740481C1C}">
                <a14:useLocalDpi xmlns:a14="http://schemas.microsoft.com/office/drawing/2010/main" val="0"/>
              </a:ext>
            </a:extLst>
          </a:blip>
          <a:srcRect r="52074"/>
          <a:stretch/>
        </p:blipFill>
        <p:spPr>
          <a:xfrm>
            <a:off x="0" y="1"/>
            <a:ext cx="4930140" cy="6858000"/>
          </a:xfrm>
          <a:prstGeom prst="rect">
            <a:avLst/>
          </a:prstGeom>
        </p:spPr>
      </p:pic>
    </p:spTree>
    <p:extLst>
      <p:ext uri="{BB962C8B-B14F-4D97-AF65-F5344CB8AC3E}">
        <p14:creationId xmlns:p14="http://schemas.microsoft.com/office/powerpoint/2010/main" val="563741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E4E670-38AF-4309-B359-F4C7F9A5E871}"/>
              </a:ext>
            </a:extLst>
          </p:cNvPr>
          <p:cNvSpPr>
            <a:spLocks noGrp="1"/>
          </p:cNvSpPr>
          <p:nvPr>
            <p:ph type="title"/>
          </p:nvPr>
        </p:nvSpPr>
        <p:spPr/>
        <p:txBody>
          <a:bodyPr>
            <a:normAutofit/>
          </a:bodyPr>
          <a:lstStyle/>
          <a:p>
            <a:r>
              <a:rPr lang="ar-IQ" sz="4400" b="1" u="sng" dirty="0">
                <a:effectLst/>
                <a:latin typeface="Calibri" panose="020F0502020204030204" pitchFamily="34" charset="0"/>
                <a:ea typeface="Times New Roman" panose="02020603050405020304" pitchFamily="18" charset="0"/>
                <a:cs typeface="Times New Roman" panose="02020603050405020304" pitchFamily="18" charset="0"/>
              </a:rPr>
              <a:t>اهمية الذكاء الشعوري فتتمثل بالتالي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AE64AE74-67F1-41F9-9019-18500532CFD9}"/>
              </a:ext>
            </a:extLst>
          </p:cNvPr>
          <p:cNvSpPr>
            <a:spLocks noGrp="1"/>
          </p:cNvSpPr>
          <p:nvPr>
            <p:ph idx="1"/>
          </p:nvPr>
        </p:nvSpPr>
        <p:spPr/>
        <p:txBody>
          <a:bodyPr/>
          <a:lstStyle/>
          <a:p>
            <a:pPr marL="342900" marR="0" lvl="0" indent="-342900" algn="just" rtl="1">
              <a:lnSpc>
                <a:spcPct val="115000"/>
              </a:lnSpc>
              <a:spcBef>
                <a:spcPts val="0"/>
              </a:spcBef>
              <a:spcAft>
                <a:spcPts val="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فهم الادوار والمسؤوليات بصورة عملية اكثر جودة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امكانية جعل عملية اتخاذ القرار اكثر جودة.</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جعل الاهداف المتعددة والمعقدة متوافقة مع بعضها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زيادة التعاون وتشجيع العلاقات مع العاملين نحو الافضل والمساعدة على بناء شبكات اعمال اجتماعية وتشجيع الاتجاهات الايجابية من العمل.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100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يساعد على تطوير مهارات التفاوض وبناء فرق العمل الفعالة وتطوير المهارات القيادية وادارة الصراع وحل المشاكل.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98784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5B6B9E5-6516-435A-B92E-FC3CB01046E2}"/>
              </a:ext>
            </a:extLst>
          </p:cNvPr>
          <p:cNvSpPr>
            <a:spLocks noGrp="1"/>
          </p:cNvSpPr>
          <p:nvPr>
            <p:ph type="title"/>
          </p:nvPr>
        </p:nvSpPr>
        <p:spPr>
          <a:prstGeom prst="ellips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ar-IQ" sz="3200" b="1" dirty="0">
                <a:effectLst/>
                <a:ea typeface="Times New Roman" panose="02020603050405020304" pitchFamily="18" charset="0"/>
                <a:cs typeface="Arial" panose="020B0604020202020204" pitchFamily="34" charset="0"/>
              </a:rPr>
              <a:t>مفهوم المواطنة</a:t>
            </a:r>
            <a:endParaRPr lang="en-US" sz="20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EC334845-3E36-4897-8754-AA4E86283972}"/>
              </a:ext>
            </a:extLst>
          </p:cNvPr>
          <p:cNvSpPr>
            <a:spLocks noGrp="1"/>
          </p:cNvSpPr>
          <p:nvPr>
            <p:ph idx="1"/>
          </p:nvPr>
        </p:nvSpPr>
        <p:spPr>
          <a:xfrm>
            <a:off x="4246880" y="2666999"/>
            <a:ext cx="7256143" cy="3124201"/>
          </a:xfrm>
        </p:spPr>
        <p:txBody>
          <a:bodyPr/>
          <a:lstStyle/>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Arial" panose="020B0604020202020204" pitchFamily="34" charset="0"/>
              </a:rPr>
              <a:t>يعتبر مفهوم المواطنة ( </a:t>
            </a:r>
            <a:r>
              <a:rPr lang="en-US" sz="1800" dirty="0">
                <a:effectLst/>
                <a:latin typeface="Calibri" panose="020F0502020204030204" pitchFamily="34" charset="0"/>
                <a:ea typeface="Times New Roman" panose="02020603050405020304" pitchFamily="18" charset="0"/>
                <a:cs typeface="Arial" panose="020B0604020202020204" pitchFamily="34" charset="0"/>
              </a:rPr>
              <a:t> citizenship</a:t>
            </a:r>
            <a:r>
              <a:rPr lang="ar-IQ" sz="1800" dirty="0">
                <a:effectLst/>
                <a:latin typeface="Calibri" panose="020F0502020204030204" pitchFamily="34" charset="0"/>
                <a:ea typeface="Times New Roman" panose="02020603050405020304" pitchFamily="18" charset="0"/>
                <a:cs typeface="Arial" panose="020B0604020202020204" pitchFamily="34" charset="0"/>
              </a:rPr>
              <a:t>) غير ثابت ومتغير فهو يرتبط ارتباطا وثيقا بالحقوق والحريات وخاصة الحريات السياسية التي لا يمكن فهم جوهرها ومضمونها الا بفهم منظومة تشريعات الدول فهي شعور عميق يتعدى مفهوم الانتماء الى جماعة او قبيلة والولاء لتلك الجماعة لما يمتلك الفرد الذي يتمتع بهذا الشعور من حقوق وحريات تخصه عن غيره من الاجانب مما يجعله يشارك في امور الدولة من حيث اداء واجباته والالتزام بها.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Arial" panose="020B0604020202020204" pitchFamily="34" charset="0"/>
              </a:rPr>
              <a:t>ان مضمون هذا المصطلح وجوهره يتمحور حول الجنسية والحرية والعدالة والمساواة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Picture 4">
            <a:extLst>
              <a:ext uri="{FF2B5EF4-FFF2-40B4-BE49-F238E27FC236}">
                <a16:creationId xmlns:a16="http://schemas.microsoft.com/office/drawing/2014/main" xmlns="" id="{BAD435DD-1539-43DF-B15B-381251C7B5E6}"/>
              </a:ext>
            </a:extLst>
          </p:cNvPr>
          <p:cNvPicPr>
            <a:picLocks noChangeAspect="1"/>
          </p:cNvPicPr>
          <p:nvPr/>
        </p:nvPicPr>
        <p:blipFill rotWithShape="1">
          <a:blip r:embed="rId2">
            <a:extLst>
              <a:ext uri="{28A0092B-C50C-407E-A947-70E740481C1C}">
                <a14:useLocalDpi xmlns:a14="http://schemas.microsoft.com/office/drawing/2010/main" val="0"/>
              </a:ext>
            </a:extLst>
          </a:blip>
          <a:srcRect l="19818" r="24829"/>
          <a:stretch/>
        </p:blipFill>
        <p:spPr>
          <a:xfrm>
            <a:off x="0" y="0"/>
            <a:ext cx="4246880" cy="6858000"/>
          </a:xfrm>
          <a:prstGeom prst="rect">
            <a:avLst/>
          </a:prstGeom>
        </p:spPr>
      </p:pic>
    </p:spTree>
    <p:extLst>
      <p:ext uri="{BB962C8B-B14F-4D97-AF65-F5344CB8AC3E}">
        <p14:creationId xmlns:p14="http://schemas.microsoft.com/office/powerpoint/2010/main" val="26943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2E7222-8CC5-4AD4-B6CC-3B0DED0771D2}"/>
              </a:ext>
            </a:extLst>
          </p:cNvPr>
          <p:cNvSpPr>
            <a:spLocks noGrp="1"/>
          </p:cNvSpPr>
          <p:nvPr>
            <p:ph type="title"/>
          </p:nvPr>
        </p:nvSpPr>
        <p:spPr/>
        <p:txBody>
          <a:bodyPr>
            <a:normAutofit/>
          </a:bodyPr>
          <a:lstStyle/>
          <a:p>
            <a:r>
              <a:rPr lang="ar-IQ" sz="4400" b="1" u="sng" dirty="0">
                <a:effectLst/>
                <a:latin typeface="Calibri" panose="020F0502020204030204" pitchFamily="34" charset="0"/>
                <a:ea typeface="Times New Roman" panose="02020603050405020304" pitchFamily="18" charset="0"/>
                <a:cs typeface="Times New Roman" panose="02020603050405020304" pitchFamily="18" charset="0"/>
              </a:rPr>
              <a:t>عناصر الذكاء الشعوري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BFFF939D-4459-4FA7-BA20-ECE736BACF4F}"/>
              </a:ext>
            </a:extLst>
          </p:cNvPr>
          <p:cNvSpPr>
            <a:spLocks noGrp="1"/>
          </p:cNvSpPr>
          <p:nvPr>
            <p:ph idx="1"/>
          </p:nvPr>
        </p:nvSpPr>
        <p:spPr/>
        <p:txBody>
          <a:bodyPr>
            <a:normAutofit/>
          </a:bodyPr>
          <a:lstStyle/>
          <a:p>
            <a:pPr marL="22860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تمثل عناصر الذكاء الشعوري مجموعة من المهارات النفسية التي يمتلكها العديد من القادة الاقوياء والقادة الين يمتلكون مثل هذه المهارات ويظهرونها بدرجة عالية ، يكونون اكثر فاعلية من اولئك الذين يفتقدون اليها او يمتلكونها بدرجات منخفضة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22860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نذكر منها العناصر التي قدمها العالم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Golman</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 ضمن نموذجه الذي قدمه عام 1998 وذلك لشموليتها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Arial" panose="020B0604020202020204" pitchFamily="34" charset="0"/>
              <a:buChar char="-"/>
            </a:pP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فهم الذات: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0"/>
              </a:spcAft>
              <a:buFont typeface="Arial" panose="020B0604020202020204" pitchFamily="34" charset="0"/>
              <a:buChar char="-"/>
            </a:pP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ادارة الذات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0"/>
              </a:spcAft>
              <a:buFont typeface="Arial" panose="020B0604020202020204" pitchFamily="34" charset="0"/>
              <a:buChar char="-"/>
            </a:pP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الفهم الاجتماعي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rtl="1">
              <a:lnSpc>
                <a:spcPct val="115000"/>
              </a:lnSpc>
              <a:spcBef>
                <a:spcPts val="0"/>
              </a:spcBef>
              <a:spcAft>
                <a:spcPts val="0"/>
              </a:spcAft>
              <a:buFont typeface="Arial" panose="020B0604020202020204" pitchFamily="34" charset="0"/>
              <a:buChar char="-"/>
            </a:pP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ادارة العلاقات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6678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5">
            <a:extLst>
              <a:ext uri="{FF2B5EF4-FFF2-40B4-BE49-F238E27FC236}">
                <a16:creationId xmlns:a16="http://schemas.microsoft.com/office/drawing/2014/main" xmlns="" id="{7F908167-9468-4C28-8908-5FC48B1E85F8}"/>
              </a:ext>
            </a:extLst>
          </p:cNvPr>
          <p:cNvSpPr>
            <a:spLocks noGrp="1"/>
          </p:cNvSpPr>
          <p:nvPr>
            <p:ph type="title"/>
          </p:nvPr>
        </p:nvSpPr>
        <p:spPr>
          <a:prstGeom prst="homePlat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marR="0" lvl="0" indent="-342900" algn="just" rtl="1">
              <a:lnSpc>
                <a:spcPct val="115000"/>
              </a:lnSpc>
              <a:spcBef>
                <a:spcPts val="0"/>
              </a:spcBef>
              <a:spcAft>
                <a:spcPts val="0"/>
              </a:spcAft>
              <a:buFont typeface="Wingdings" panose="05000000000000000000" pitchFamily="2" charset="2"/>
              <a:buChar char=""/>
            </a:pPr>
            <a:r>
              <a:rPr lang="ar-SA" sz="2400" b="1" dirty="0">
                <a:effectLst/>
                <a:ea typeface="Times New Roman" panose="02020603050405020304" pitchFamily="18" charset="0"/>
                <a:cs typeface="Arial" panose="020B0604020202020204" pitchFamily="34" charset="0"/>
              </a:rPr>
              <a:t>الشخصية القيادية للمديرين :</a:t>
            </a:r>
            <a:endParaRPr lang="en-US" sz="16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B4FB3A9F-E3F1-433F-87F8-5194DF83945E}"/>
              </a:ext>
            </a:extLst>
          </p:cNvPr>
          <p:cNvSpPr>
            <a:spLocks noGrp="1"/>
          </p:cNvSpPr>
          <p:nvPr>
            <p:ph idx="1"/>
          </p:nvPr>
        </p:nvSpPr>
        <p:spPr>
          <a:xfrm>
            <a:off x="5293360" y="2666999"/>
            <a:ext cx="6209663" cy="4262121"/>
          </a:xfrm>
        </p:spPr>
        <p:txBody>
          <a:bodyPr>
            <a:normAutofit fontScale="85000" lnSpcReduction="20000"/>
          </a:bodyPr>
          <a:lstStyle/>
          <a:p>
            <a:pPr marL="0" marR="0" algn="just" rtl="1">
              <a:lnSpc>
                <a:spcPct val="115000"/>
              </a:lnSpc>
              <a:spcBef>
                <a:spcPts val="0"/>
              </a:spcBef>
            </a:pPr>
            <a:r>
              <a:rPr lang="ar-SA" sz="2800" dirty="0">
                <a:solidFill>
                  <a:srgbClr val="000000"/>
                </a:solidFill>
                <a:effectLst/>
                <a:latin typeface="adobe arabic regular"/>
                <a:ea typeface="Times New Roman" panose="02020603050405020304" pitchFamily="18" charset="0"/>
              </a:rPr>
              <a:t>يتفوق القادة أصحاب</a:t>
            </a:r>
            <a:r>
              <a:rPr lang="en-US" sz="2800" dirty="0">
                <a:solidFill>
                  <a:srgbClr val="000000"/>
                </a:solidFill>
                <a:effectLst/>
                <a:latin typeface="adobe arabic regular"/>
                <a:ea typeface="Times New Roman" panose="02020603050405020304" pitchFamily="18" charset="0"/>
              </a:rPr>
              <a:t> </a:t>
            </a:r>
            <a:r>
              <a:rPr lang="ar-SA" sz="2800" u="sng" dirty="0">
                <a:solidFill>
                  <a:srgbClr val="000000"/>
                </a:solidFill>
                <a:effectLst/>
                <a:latin typeface="adobe arabic regular"/>
                <a:ea typeface="Times New Roman" panose="02020603050405020304" pitchFamily="18" charset="0"/>
                <a:hlinkClick r:id="rId2"/>
              </a:rPr>
              <a:t>الشخصية القيادية</a:t>
            </a:r>
            <a:r>
              <a:rPr lang="en-US" sz="2800" u="sng" dirty="0">
                <a:solidFill>
                  <a:srgbClr val="000000"/>
                </a:solidFill>
                <a:effectLst/>
                <a:latin typeface="adobe arabic regular"/>
                <a:ea typeface="Times New Roman" panose="02020603050405020304" pitchFamily="18" charset="0"/>
              </a:rPr>
              <a:t> </a:t>
            </a:r>
            <a:r>
              <a:rPr lang="en-US" sz="2800" dirty="0">
                <a:solidFill>
                  <a:srgbClr val="000000"/>
                </a:solidFill>
                <a:effectLst/>
                <a:latin typeface="adobe arabic regular"/>
                <a:ea typeface="Times New Roman" panose="02020603050405020304" pitchFamily="18" charset="0"/>
              </a:rPr>
              <a:t> </a:t>
            </a:r>
            <a:r>
              <a:rPr lang="ar-SA" sz="2800" dirty="0">
                <a:solidFill>
                  <a:srgbClr val="000000"/>
                </a:solidFill>
                <a:effectLst/>
                <a:latin typeface="adobe arabic regular"/>
                <a:ea typeface="Times New Roman" panose="02020603050405020304" pitchFamily="18" charset="0"/>
              </a:rPr>
              <a:t>الفعّالون على لقب “المدير” أو “الرئيس”.  فهم وجدوا طريقة لتحقيق المزيج الصحيح من الكاريزما والحماس والثقة بالنفس ، ربما مع جرعة صحية من الحظ والتوقيت</a:t>
            </a:r>
            <a:r>
              <a:rPr lang="en-US" sz="2800" dirty="0">
                <a:solidFill>
                  <a:srgbClr val="000000"/>
                </a:solidFill>
                <a:effectLst/>
                <a:latin typeface="adobe arabic regular"/>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indent="0" algn="just" rtl="1">
              <a:lnSpc>
                <a:spcPct val="115000"/>
              </a:lnSpc>
              <a:spcBef>
                <a:spcPts val="0"/>
              </a:spcBef>
              <a:buNone/>
            </a:pPr>
            <a:endParaRPr lang="en-US" sz="2800" dirty="0">
              <a:effectLst/>
              <a:latin typeface="Times New Roman" panose="02020603050405020304" pitchFamily="18" charset="0"/>
              <a:ea typeface="Times New Roman" panose="02020603050405020304" pitchFamily="18" charset="0"/>
            </a:endParaRPr>
          </a:p>
          <a:p>
            <a:pPr marL="0" marR="0" algn="just" rtl="1">
              <a:lnSpc>
                <a:spcPct val="115000"/>
              </a:lnSpc>
              <a:spcBef>
                <a:spcPts val="0"/>
              </a:spcBef>
            </a:pPr>
            <a:r>
              <a:rPr lang="ar-SA" sz="2800" dirty="0">
                <a:solidFill>
                  <a:srgbClr val="000000"/>
                </a:solidFill>
                <a:effectLst/>
                <a:latin typeface="adobe arabic regular"/>
                <a:ea typeface="Times New Roman" panose="02020603050405020304" pitchFamily="18" charset="0"/>
              </a:rPr>
              <a:t>قد يبدو أن بعض الأشخاص موهوبون بهذه المهارات ، ولكن الحقيقة هي أن معظم سمات القيادة يمكن تعلمها وشحذها مع الوقت والممارسة واهم السمات التي يجب ان يتصف بها القائد هي :- </a:t>
            </a:r>
            <a:endParaRPr lang="en-US" sz="2800" dirty="0">
              <a:effectLst/>
              <a:latin typeface="Times New Roman" panose="02020603050405020304" pitchFamily="18" charset="0"/>
              <a:ea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xmlns="" id="{464FC123-6E23-47F6-B183-F5B41294059B}"/>
              </a:ext>
            </a:extLst>
          </p:cNvPr>
          <p:cNvPicPr>
            <a:picLocks noChangeAspect="1"/>
          </p:cNvPicPr>
          <p:nvPr/>
        </p:nvPicPr>
        <p:blipFill rotWithShape="1">
          <a:blip r:embed="rId3">
            <a:extLst>
              <a:ext uri="{28A0092B-C50C-407E-A947-70E740481C1C}">
                <a14:useLocalDpi xmlns:a14="http://schemas.microsoft.com/office/drawing/2010/main" val="0"/>
              </a:ext>
            </a:extLst>
          </a:blip>
          <a:srcRect l="36212" r="10406"/>
          <a:stretch/>
        </p:blipFill>
        <p:spPr>
          <a:xfrm>
            <a:off x="0" y="0"/>
            <a:ext cx="5212080" cy="6858000"/>
          </a:xfrm>
          <a:prstGeom prst="rect">
            <a:avLst/>
          </a:prstGeom>
        </p:spPr>
      </p:pic>
    </p:spTree>
    <p:extLst>
      <p:ext uri="{BB962C8B-B14F-4D97-AF65-F5344CB8AC3E}">
        <p14:creationId xmlns:p14="http://schemas.microsoft.com/office/powerpoint/2010/main" val="3515126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5">
            <a:extLst>
              <a:ext uri="{FF2B5EF4-FFF2-40B4-BE49-F238E27FC236}">
                <a16:creationId xmlns:a16="http://schemas.microsoft.com/office/drawing/2014/main" xmlns="" id="{D90EDFF3-9C3B-491C-BD7A-A1E279B755D2}"/>
              </a:ext>
            </a:extLst>
          </p:cNvPr>
          <p:cNvSpPr>
            <a:spLocks noGrp="1"/>
          </p:cNvSpPr>
          <p:nvPr>
            <p:ph type="title"/>
          </p:nvPr>
        </p:nvSpPr>
        <p:spPr>
          <a:prstGeom prst="homePlat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marR="0" lvl="0" indent="-342900" algn="just" rtl="1">
              <a:lnSpc>
                <a:spcPct val="115000"/>
              </a:lnSpc>
              <a:spcBef>
                <a:spcPts val="0"/>
              </a:spcBef>
              <a:spcAft>
                <a:spcPts val="0"/>
              </a:spcAft>
              <a:buFont typeface="Wingdings" panose="05000000000000000000" pitchFamily="2" charset="2"/>
              <a:buChar char=""/>
            </a:pPr>
            <a:r>
              <a:rPr lang="ar-SA" sz="2800" b="1" dirty="0">
                <a:effectLst/>
                <a:ea typeface="Times New Roman" panose="02020603050405020304" pitchFamily="18" charset="0"/>
                <a:cs typeface="Arial" panose="020B0604020202020204" pitchFamily="34" charset="0"/>
              </a:rPr>
              <a:t>الشخصية القيادية للمديرين :</a:t>
            </a:r>
            <a:endParaRPr lang="en-US" sz="18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7FA33F7D-2CB8-4543-A389-7AA30A653CE2}"/>
              </a:ext>
            </a:extLst>
          </p:cNvPr>
          <p:cNvSpPr>
            <a:spLocks noGrp="1"/>
          </p:cNvSpPr>
          <p:nvPr>
            <p:ph idx="1"/>
          </p:nvPr>
        </p:nvSpPr>
        <p:spPr/>
        <p:txBody>
          <a:bodyPr>
            <a:normAutofit/>
          </a:bodyPr>
          <a:lstStyle/>
          <a:p>
            <a:pPr marL="173038" marR="0" lvl="0" indent="-173038" algn="just" rtl="1">
              <a:lnSpc>
                <a:spcPct val="115000"/>
              </a:lnSpc>
              <a:spcBef>
                <a:spcPts val="0"/>
              </a:spcBef>
              <a:spcAft>
                <a:spcPts val="500"/>
              </a:spcAft>
              <a:buFont typeface="Wingdings" panose="05000000000000000000" pitchFamily="2" charset="2"/>
              <a:buChar char="§"/>
            </a:pPr>
            <a:r>
              <a:rPr lang="ar-IQ"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الثقة :-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just" rtl="1">
              <a:lnSpc>
                <a:spcPct val="115000"/>
              </a:lnSpc>
              <a:spcBef>
                <a:spcPts val="0"/>
              </a:spcBef>
              <a:spcAft>
                <a:spcPts val="500"/>
              </a:spcAft>
              <a:buFont typeface="Wingdings" panose="05000000000000000000" pitchFamily="2" charset="2"/>
              <a:buChar char="§"/>
            </a:pP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الهام الاخرين اساس الشخصية القيادية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just" rtl="1">
              <a:lnSpc>
                <a:spcPct val="115000"/>
              </a:lnSpc>
              <a:spcBef>
                <a:spcPts val="0"/>
              </a:spcBef>
              <a:spcAft>
                <a:spcPts val="500"/>
              </a:spcAft>
              <a:buFont typeface="Wingdings" panose="05000000000000000000" pitchFamily="2" charset="2"/>
              <a:buChar char="§"/>
            </a:pP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الإدارة الذاتية</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 الشخصية القيادية</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just" rtl="1">
              <a:lnSpc>
                <a:spcPct val="115000"/>
              </a:lnSpc>
              <a:spcBef>
                <a:spcPts val="0"/>
              </a:spcBef>
              <a:spcAft>
                <a:spcPts val="1000"/>
              </a:spcAft>
              <a:buFont typeface="Wingdings" panose="05000000000000000000" pitchFamily="2" charset="2"/>
              <a:buChar char="§"/>
            </a:pP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التمثيل الاستراتيجي</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just" rtl="1">
              <a:lnSpc>
                <a:spcPct val="115000"/>
              </a:lnSpc>
              <a:spcBef>
                <a:spcPts val="0"/>
              </a:spcBef>
              <a:spcAft>
                <a:spcPts val="500"/>
              </a:spcAft>
              <a:buFont typeface="Wingdings" panose="05000000000000000000" pitchFamily="2" charset="2"/>
              <a:buChar char="§"/>
            </a:pP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الشخصية القيادية و</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التفويض والتمكين</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173038" marR="0" indent="-173038" algn="just" rtl="1">
              <a:lnSpc>
                <a:spcPct val="115000"/>
              </a:lnSpc>
              <a:spcBef>
                <a:spcPts val="0"/>
              </a:spcBef>
              <a:spcAft>
                <a:spcPts val="500"/>
              </a:spcAft>
              <a:buFont typeface="Wingdings" panose="05000000000000000000" pitchFamily="2" charset="2"/>
              <a:buChar char="§"/>
            </a:pP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قدرات صنع القرار اساس الشخصية القيادية</a:t>
            </a:r>
            <a:r>
              <a:rPr lang="en-US"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173038" marR="0" lvl="0" indent="-173038" algn="just" rtl="1">
              <a:lnSpc>
                <a:spcPct val="115000"/>
              </a:lnSpc>
              <a:spcBef>
                <a:spcPts val="0"/>
              </a:spcBef>
              <a:spcAft>
                <a:spcPts val="500"/>
              </a:spcAft>
              <a:buFont typeface="Wingdings" panose="05000000000000000000" pitchFamily="2" charset="2"/>
              <a:buChar char="§"/>
            </a:pPr>
            <a:r>
              <a:rPr lang="ar-SA"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الشخصية القيادية والابداع والابتكار :- </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173038" indent="-173038"/>
            <a:endParaRPr lang="en-US" dirty="0"/>
          </a:p>
        </p:txBody>
      </p:sp>
      <p:pic>
        <p:nvPicPr>
          <p:cNvPr id="5" name="Picture 4">
            <a:extLst>
              <a:ext uri="{FF2B5EF4-FFF2-40B4-BE49-F238E27FC236}">
                <a16:creationId xmlns:a16="http://schemas.microsoft.com/office/drawing/2014/main" xmlns="" id="{C1CBB215-0AB0-4D5D-A2C6-733BE5A14808}"/>
              </a:ext>
            </a:extLst>
          </p:cNvPr>
          <p:cNvPicPr>
            <a:picLocks noChangeAspect="1"/>
          </p:cNvPicPr>
          <p:nvPr/>
        </p:nvPicPr>
        <p:blipFill rotWithShape="1">
          <a:blip r:embed="rId2">
            <a:extLst>
              <a:ext uri="{28A0092B-C50C-407E-A947-70E740481C1C}">
                <a14:useLocalDpi xmlns:a14="http://schemas.microsoft.com/office/drawing/2010/main" val="0"/>
              </a:ext>
            </a:extLst>
          </a:blip>
          <a:srcRect l="36212" r="10406"/>
          <a:stretch/>
        </p:blipFill>
        <p:spPr>
          <a:xfrm>
            <a:off x="0" y="0"/>
            <a:ext cx="5212080" cy="6858000"/>
          </a:xfrm>
          <a:prstGeom prst="rect">
            <a:avLst/>
          </a:prstGeom>
        </p:spPr>
      </p:pic>
    </p:spTree>
    <p:extLst>
      <p:ext uri="{BB962C8B-B14F-4D97-AF65-F5344CB8AC3E}">
        <p14:creationId xmlns:p14="http://schemas.microsoft.com/office/powerpoint/2010/main" val="2941172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6">
            <a:extLst>
              <a:ext uri="{FF2B5EF4-FFF2-40B4-BE49-F238E27FC236}">
                <a16:creationId xmlns:a16="http://schemas.microsoft.com/office/drawing/2014/main" xmlns="" id="{196145B0-D73D-4363-8E8D-B2B45C2489BA}"/>
              </a:ext>
            </a:extLst>
          </p:cNvPr>
          <p:cNvSpPr>
            <a:spLocks noGrp="1"/>
          </p:cNvSpPr>
          <p:nvPr>
            <p:ph type="title"/>
          </p:nvPr>
        </p:nvSpPr>
        <p:spPr>
          <a:prstGeom prst="homePlat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7200" marR="0" indent="-228600" algn="r" rtl="1">
              <a:lnSpc>
                <a:spcPct val="115000"/>
              </a:lnSpc>
              <a:spcBef>
                <a:spcPts val="0"/>
              </a:spcBef>
              <a:spcAft>
                <a:spcPts val="0"/>
              </a:spcAft>
            </a:pPr>
            <a:r>
              <a:rPr lang="ar-IQ" sz="2800" b="1" dirty="0">
                <a:solidFill>
                  <a:srgbClr val="000000"/>
                </a:solidFill>
                <a:effectLst/>
                <a:ea typeface="Times New Roman" panose="02020603050405020304" pitchFamily="18" charset="0"/>
                <a:cs typeface="Times New Roman" panose="02020603050405020304" pitchFamily="18" charset="0"/>
              </a:rPr>
              <a:t>إعادة هندسة العمليات :</a:t>
            </a:r>
            <a:endParaRPr lang="en-US" sz="18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A20BE0F6-EA52-4F0E-9B1F-F5074DD24E9A}"/>
              </a:ext>
            </a:extLst>
          </p:cNvPr>
          <p:cNvSpPr>
            <a:spLocks noGrp="1"/>
          </p:cNvSpPr>
          <p:nvPr>
            <p:ph idx="1"/>
          </p:nvPr>
        </p:nvSpPr>
        <p:spPr>
          <a:xfrm>
            <a:off x="5242560" y="2666999"/>
            <a:ext cx="6260463" cy="4191001"/>
          </a:xfrm>
        </p:spPr>
        <p:txBody>
          <a:bodyPr>
            <a:normAutofit/>
          </a:bodyPr>
          <a:lstStyle/>
          <a:p>
            <a:pPr marL="0" marR="0" algn="just" rtl="1">
              <a:lnSpc>
                <a:spcPct val="115000"/>
              </a:lnSpc>
              <a:spcBef>
                <a:spcPts val="0"/>
              </a:spcBef>
              <a:spcAft>
                <a:spcPts val="1000"/>
              </a:spcAft>
            </a:pPr>
            <a:r>
              <a:rPr lang="ar-IQ" sz="18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اولاً: مفهوم اعادة هندسة عمليات الاعمال:</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"هي اعادة التفكير الأساسية واعادة التصميم الجذري للعمليات بهدف تحقيق تحسينات جوهرية وليست هامشية في معايير الأداء الحاكمة مثل التكلفة والجودة والخدمة والسرعة".(</a:t>
            </a:r>
            <a:r>
              <a:rPr lang="ar-IQ" sz="1800" dirty="0" err="1">
                <a:effectLst/>
                <a:latin typeface="Calibri" panose="020F0502020204030204" pitchFamily="34" charset="0"/>
                <a:ea typeface="Times New Roman" panose="02020603050405020304" pitchFamily="18" charset="0"/>
                <a:cs typeface="Times New Roman" panose="02020603050405020304" pitchFamily="18" charset="0"/>
              </a:rPr>
              <a:t>ديسلر</a:t>
            </a: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2003: ص312)</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ويرى (اللوزي، 2007: ص177- 178) </a:t>
            </a:r>
            <a:r>
              <a:rPr lang="ar-IQ" sz="1800" dirty="0" err="1">
                <a:effectLst/>
                <a:latin typeface="Calibri" panose="020F0502020204030204" pitchFamily="34" charset="0"/>
                <a:ea typeface="Times New Roman" panose="02020603050405020304" pitchFamily="18" charset="0"/>
                <a:cs typeface="Times New Roman" panose="02020603050405020304" pitchFamily="18" charset="0"/>
              </a:rPr>
              <a:t>الهندرة</a:t>
            </a: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"هي إعادة النظر بالوضع القائم والتخلي التام عن كل اجراءات واساليب العمل القديمة والبحث عما هو جديد ومختلف في كيفية اداء الاعمال".</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وبمنظور (عقيلي، 2001: ص94) ان </a:t>
            </a:r>
            <a:r>
              <a:rPr lang="ar-IQ" sz="1800" dirty="0" err="1">
                <a:effectLst/>
                <a:latin typeface="Calibri" panose="020F0502020204030204" pitchFamily="34" charset="0"/>
                <a:ea typeface="Times New Roman" panose="02020603050405020304" pitchFamily="18" charset="0"/>
                <a:cs typeface="Times New Roman" panose="02020603050405020304" pitchFamily="18" charset="0"/>
              </a:rPr>
              <a:t>الهندرة</a:t>
            </a: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"هي احدى انواع التغيير التنظيمي الجذرية الحديثة التي يمكن ان يستخدمها جميع أنواع المنظمات من اجل تغييرات اساسية وجذرية في عملياتها واساليب طرق واجراءات العمل لديها".</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Picture 4">
            <a:extLst>
              <a:ext uri="{FF2B5EF4-FFF2-40B4-BE49-F238E27FC236}">
                <a16:creationId xmlns:a16="http://schemas.microsoft.com/office/drawing/2014/main" xmlns="" id="{CE6106F9-5763-4547-942C-4FC1E62ED1FE}"/>
              </a:ext>
            </a:extLst>
          </p:cNvPr>
          <p:cNvPicPr>
            <a:picLocks noChangeAspect="1"/>
          </p:cNvPicPr>
          <p:nvPr/>
        </p:nvPicPr>
        <p:blipFill rotWithShape="1">
          <a:blip r:embed="rId2">
            <a:extLst>
              <a:ext uri="{28A0092B-C50C-407E-A947-70E740481C1C}">
                <a14:useLocalDpi xmlns:a14="http://schemas.microsoft.com/office/drawing/2010/main" val="0"/>
              </a:ext>
            </a:extLst>
          </a:blip>
          <a:srcRect l="21942" r="25357"/>
          <a:stretch/>
        </p:blipFill>
        <p:spPr>
          <a:xfrm>
            <a:off x="0" y="1"/>
            <a:ext cx="5019040" cy="6858000"/>
          </a:xfrm>
          <a:prstGeom prst="rect">
            <a:avLst/>
          </a:prstGeom>
        </p:spPr>
      </p:pic>
    </p:spTree>
    <p:extLst>
      <p:ext uri="{BB962C8B-B14F-4D97-AF65-F5344CB8AC3E}">
        <p14:creationId xmlns:p14="http://schemas.microsoft.com/office/powerpoint/2010/main" val="963047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288365-C849-4B4B-B8CE-E8C8B9829A07}"/>
              </a:ext>
            </a:extLst>
          </p:cNvPr>
          <p:cNvSpPr>
            <a:spLocks noGrp="1"/>
          </p:cNvSpPr>
          <p:nvPr>
            <p:ph type="title"/>
          </p:nvPr>
        </p:nvSpPr>
        <p:spPr/>
        <p:txBody>
          <a:bodyPr>
            <a:normAutofit/>
          </a:bodyPr>
          <a:lstStyle/>
          <a:p>
            <a:r>
              <a:rPr lang="ar-IQ" sz="4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ثانياً: أهداف إعادة هندسة العمليات</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F5EFF44A-1E49-48BE-B86B-44B6570A821C}"/>
              </a:ext>
            </a:extLst>
          </p:cNvPr>
          <p:cNvSpPr>
            <a:spLocks noGrp="1"/>
          </p:cNvSpPr>
          <p:nvPr>
            <p:ph idx="1"/>
          </p:nvPr>
        </p:nvSpPr>
        <p:spPr/>
        <p:txBody>
          <a:bodyPr/>
          <a:lstStyle/>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التملص من الروتين القديم واسلوب العمل الجامد والتحول الى الحرية والمرونة.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تخفيض تكلفة الأداء.</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تحويل عمل الأفراد من رقابة واشراف الى عمل فيه صلاحيات ومسؤوليات.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الجودة العالية في الأداء.</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الخدمة السريعة والمتميزة.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احداث التكامل والترابط بين مكونات العملية الواحدة.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209663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DC9269-2914-428F-AC23-BF5229AEF7A3}"/>
              </a:ext>
            </a:extLst>
          </p:cNvPr>
          <p:cNvSpPr>
            <a:spLocks noGrp="1"/>
          </p:cNvSpPr>
          <p:nvPr>
            <p:ph type="title"/>
          </p:nvPr>
        </p:nvSpPr>
        <p:spPr/>
        <p:txBody>
          <a:bodyPr>
            <a:normAutofit/>
          </a:bodyPr>
          <a:lstStyle/>
          <a:p>
            <a:r>
              <a:rPr lang="ar-IQ" sz="4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ثالثاً: المبادئ التي تقوم عليها إعادة هندسة العمليات</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BACF5D2E-F7E8-42BC-99A3-90656A959DC0}"/>
              </a:ext>
            </a:extLst>
          </p:cNvPr>
          <p:cNvSpPr>
            <a:spLocks noGrp="1"/>
          </p:cNvSpPr>
          <p:nvPr>
            <p:ph idx="1"/>
          </p:nvPr>
        </p:nvSpPr>
        <p:spPr/>
        <p:txBody>
          <a:bodyPr/>
          <a:lstStyle/>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تسعى </a:t>
            </a:r>
            <a:r>
              <a:rPr lang="ar-IQ" sz="1800" dirty="0" err="1">
                <a:effectLst/>
                <a:latin typeface="Calibri" panose="020F0502020204030204" pitchFamily="34" charset="0"/>
                <a:ea typeface="Times New Roman" panose="02020603050405020304" pitchFamily="18" charset="0"/>
                <a:cs typeface="Times New Roman" panose="02020603050405020304" pitchFamily="18" charset="0"/>
              </a:rPr>
              <a:t>الهندرة</a:t>
            </a: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الى دمج المهام الفرعية المتكاملة في مهمة واحدة.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تفويض الموظفين السلطة الكافية لأداء مهامهم بكفاءة بعد </a:t>
            </a:r>
            <a:r>
              <a:rPr lang="ar-IQ" sz="1800" dirty="0" err="1">
                <a:effectLst/>
                <a:latin typeface="Calibri" panose="020F0502020204030204" pitchFamily="34" charset="0"/>
                <a:ea typeface="Times New Roman" panose="02020603050405020304" pitchFamily="18" charset="0"/>
                <a:cs typeface="Times New Roman" panose="02020603050405020304" pitchFamily="18" charset="0"/>
              </a:rPr>
              <a:t>هندرة</a:t>
            </a: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العمليات.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توفير المرونة الكافية في تنفيذ مراحل وخطوات العمليات.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تصميم العملية الواحدة بشكل يمكنها ان تؤدي اكثر من عمل.</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تقليل عدد مرات التدقيق والمراجعة لتوفير السرعة في الأداء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4076310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47F6FD-8785-4422-9FCF-D467675C2E2A}"/>
              </a:ext>
            </a:extLst>
          </p:cNvPr>
          <p:cNvSpPr>
            <a:spLocks noGrp="1"/>
          </p:cNvSpPr>
          <p:nvPr>
            <p:ph type="title"/>
          </p:nvPr>
        </p:nvSpPr>
        <p:spPr/>
        <p:txBody>
          <a:bodyPr>
            <a:normAutofit/>
          </a:bodyPr>
          <a:lstStyle/>
          <a:p>
            <a:r>
              <a:rPr lang="ar-IQ" sz="4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رابعاً: مراحل اعادة هندسة العمليات</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DC1ACD5C-8D79-485D-9DC0-841C13F76404}"/>
              </a:ext>
            </a:extLst>
          </p:cNvPr>
          <p:cNvSpPr>
            <a:spLocks noGrp="1"/>
          </p:cNvSpPr>
          <p:nvPr>
            <p:ph idx="1"/>
          </p:nvPr>
        </p:nvSpPr>
        <p:spPr/>
        <p:txBody>
          <a:bodyPr/>
          <a:lstStyle/>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التشخيص وتحديد مجالات التطور (التشخيص ودراسة الزبائن).</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مرحلة التخطيط (إعادة خريطة العمليات الحالية).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تحديد التعديلات اللازمة (التحليل الداخلي).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الاقتداء بالنماذج الناجحة.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إعادة تصميم العمليات.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التطبيق والمتابعة.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037507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1E2E74-4A4A-4442-A358-7B189D5645B5}"/>
              </a:ext>
            </a:extLst>
          </p:cNvPr>
          <p:cNvSpPr>
            <a:spLocks noGrp="1"/>
          </p:cNvSpPr>
          <p:nvPr>
            <p:ph type="title"/>
          </p:nvPr>
        </p:nvSpPr>
        <p:spPr/>
        <p:txBody>
          <a:bodyPr>
            <a:normAutofit fontScale="90000"/>
          </a:bodyPr>
          <a:lstStyle/>
          <a:p>
            <a:r>
              <a:rPr lang="ar-IQ" sz="4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خامساً: المنظمات التي تحتاج الى اعادة هندسة العمليات :-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BE4107A9-5150-45F6-A385-8D101787A284}"/>
              </a:ext>
            </a:extLst>
          </p:cNvPr>
          <p:cNvSpPr>
            <a:spLocks noGrp="1"/>
          </p:cNvSpPr>
          <p:nvPr>
            <p:ph idx="1"/>
          </p:nvPr>
        </p:nvSpPr>
        <p:spPr/>
        <p:txBody>
          <a:bodyPr/>
          <a:lstStyle/>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1- </a:t>
            </a: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المنظمات ذات الوضع المتدهور:-</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وهي التي تكون </a:t>
            </a:r>
            <a:r>
              <a:rPr lang="ar-IQ" sz="1800" dirty="0" err="1">
                <a:effectLst/>
                <a:latin typeface="Calibri" panose="020F0502020204030204" pitchFamily="34" charset="0"/>
                <a:ea typeface="Times New Roman" panose="02020603050405020304" pitchFamily="18" charset="0"/>
                <a:cs typeface="Times New Roman" panose="02020603050405020304" pitchFamily="18" charset="0"/>
              </a:rPr>
              <a:t>اراؤها</a:t>
            </a: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متدنياً وتعاني من ارتفاع في تكاليف التشغيل وانخفاض في جودة الخدمات والمنتجات التي تقدمها وكذلك عدم قدرتها على المنافسة وتحقيق الأرباح.</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2- </a:t>
            </a: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المنظمات التي في طريقها للتدهور:-</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وهي منظمات لم تتدهور بعد ولكن توجد مؤشرات قوية بأنها في طريقها الى التدهور مثل التناقص في حصة المنظمة في السوق لصالح المنافسين والارتفاع التدريجي في تكاليف التشغيل والانتاج.</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959530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A3C449-1FD9-45C5-A40E-FBFCE7870EAA}"/>
              </a:ext>
            </a:extLst>
          </p:cNvPr>
          <p:cNvSpPr>
            <a:spLocks noGrp="1"/>
          </p:cNvSpPr>
          <p:nvPr>
            <p:ph type="title"/>
          </p:nvPr>
        </p:nvSpPr>
        <p:spPr/>
        <p:txBody>
          <a:bodyPr>
            <a:normAutofit/>
          </a:bodyPr>
          <a:lstStyle/>
          <a:p>
            <a:r>
              <a:rPr lang="ar-IQ" sz="4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سادساً:- العوامل المؤثرة على اعادة هندسة العمليات :</a:t>
            </a:r>
            <a:endParaRPr lang="en-US" dirty="0"/>
          </a:p>
        </p:txBody>
      </p:sp>
      <p:sp>
        <p:nvSpPr>
          <p:cNvPr id="3" name="Content Placeholder 2">
            <a:extLst>
              <a:ext uri="{FF2B5EF4-FFF2-40B4-BE49-F238E27FC236}">
                <a16:creationId xmlns:a16="http://schemas.microsoft.com/office/drawing/2014/main" xmlns="" id="{6058A929-4C02-426D-A15E-EB41FD2CE5A4}"/>
              </a:ext>
            </a:extLst>
          </p:cNvPr>
          <p:cNvSpPr>
            <a:spLocks noGrp="1"/>
          </p:cNvSpPr>
          <p:nvPr>
            <p:ph idx="1"/>
          </p:nvPr>
        </p:nvSpPr>
        <p:spPr/>
        <p:txBody>
          <a:bodyPr>
            <a:normAutofit/>
          </a:bodyPr>
          <a:lstStyle/>
          <a:p>
            <a:pPr marL="0" marR="0" algn="just" rtl="1">
              <a:lnSpc>
                <a:spcPct val="115000"/>
              </a:lnSpc>
              <a:spcBef>
                <a:spcPts val="0"/>
              </a:spcBef>
              <a:spcAft>
                <a:spcPts val="1000"/>
              </a:spcAft>
              <a:buFont typeface="Wingdings" panose="05000000000000000000" pitchFamily="2" charset="2"/>
              <a:buChar char="§"/>
            </a:pPr>
            <a:r>
              <a:rPr lang="ar-IQ" b="1" dirty="0">
                <a:effectLst/>
                <a:latin typeface="Calibri" panose="020F0502020204030204" pitchFamily="34" charset="0"/>
                <a:ea typeface="Times New Roman" panose="02020603050405020304" pitchFamily="18" charset="0"/>
                <a:cs typeface="Times New Roman" panose="02020603050405020304" pitchFamily="18" charset="0"/>
              </a:rPr>
              <a:t>التخطيط الاستراتيجي</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buFont typeface="Wingdings" panose="05000000000000000000" pitchFamily="2" charset="2"/>
              <a:buChar char="§"/>
            </a:pPr>
            <a:r>
              <a:rPr lang="ar-IQ" b="1" dirty="0">
                <a:effectLst/>
                <a:latin typeface="Calibri" panose="020F0502020204030204" pitchFamily="34" charset="0"/>
                <a:ea typeface="Times New Roman" panose="02020603050405020304" pitchFamily="18" charset="0"/>
                <a:cs typeface="Times New Roman" panose="02020603050405020304" pitchFamily="18" charset="0"/>
              </a:rPr>
              <a:t>القيادة</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buFont typeface="Wingdings" panose="05000000000000000000" pitchFamily="2" charset="2"/>
              <a:buChar char="§"/>
            </a:pPr>
            <a:r>
              <a:rPr lang="ar-IQ" b="1" dirty="0">
                <a:effectLst/>
                <a:latin typeface="Calibri" panose="020F0502020204030204" pitchFamily="34" charset="0"/>
                <a:ea typeface="Times New Roman" panose="02020603050405020304" pitchFamily="18" charset="0"/>
                <a:cs typeface="Times New Roman" panose="02020603050405020304" pitchFamily="18" charset="0"/>
              </a:rPr>
              <a:t>مرونة الهياكل التنظيمية</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buFont typeface="Wingdings" panose="05000000000000000000" pitchFamily="2" charset="2"/>
              <a:buChar char="§"/>
            </a:pPr>
            <a:r>
              <a:rPr lang="ar-IQ" b="1" dirty="0">
                <a:effectLst/>
                <a:latin typeface="Calibri" panose="020F0502020204030204" pitchFamily="34" charset="0"/>
                <a:ea typeface="Times New Roman" panose="02020603050405020304" pitchFamily="18" charset="0"/>
                <a:cs typeface="Times New Roman" panose="02020603050405020304" pitchFamily="18" charset="0"/>
              </a:rPr>
              <a:t>تكنولوجيا المعلومات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buFont typeface="Wingdings" panose="05000000000000000000" pitchFamily="2" charset="2"/>
              <a:buChar char="§"/>
            </a:pPr>
            <a:r>
              <a:rPr lang="ar-IQ" b="1" dirty="0">
                <a:effectLst/>
                <a:latin typeface="Calibri" panose="020F0502020204030204" pitchFamily="34" charset="0"/>
                <a:ea typeface="Times New Roman" panose="02020603050405020304" pitchFamily="18" charset="0"/>
                <a:cs typeface="Times New Roman" panose="02020603050405020304" pitchFamily="18" charset="0"/>
              </a:rPr>
              <a:t>تدريب وتطوير مهارات</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981940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A3EF22-E641-4C3E-BD3F-1E8CC149CD72}"/>
              </a:ext>
            </a:extLst>
          </p:cNvPr>
          <p:cNvSpPr>
            <a:spLocks noGrp="1"/>
          </p:cNvSpPr>
          <p:nvPr>
            <p:ph type="title"/>
          </p:nvPr>
        </p:nvSpPr>
        <p:spPr/>
        <p:txBody>
          <a:bodyPr/>
          <a:lstStyle/>
          <a:p>
            <a:r>
              <a:rPr lang="ar-IQ" sz="40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سادساً:- العوامل المؤثرة على اعادة هندسة العمليات :- </a:t>
            </a:r>
            <a:endParaRPr lang="en-US" dirty="0"/>
          </a:p>
        </p:txBody>
      </p:sp>
      <p:sp>
        <p:nvSpPr>
          <p:cNvPr id="3" name="Content Placeholder 2">
            <a:extLst>
              <a:ext uri="{FF2B5EF4-FFF2-40B4-BE49-F238E27FC236}">
                <a16:creationId xmlns:a16="http://schemas.microsoft.com/office/drawing/2014/main" xmlns="" id="{6DD2D43A-00B8-4F35-999F-6D453BEC6FCD}"/>
              </a:ext>
            </a:extLst>
          </p:cNvPr>
          <p:cNvSpPr>
            <a:spLocks noGrp="1"/>
          </p:cNvSpPr>
          <p:nvPr>
            <p:ph idx="1"/>
          </p:nvPr>
        </p:nvSpPr>
        <p:spPr>
          <a:xfrm>
            <a:off x="1484310" y="2666999"/>
            <a:ext cx="10018713" cy="4109721"/>
          </a:xfrm>
        </p:spPr>
        <p:txBody>
          <a:bodyPr>
            <a:normAutofit fontScale="85000" lnSpcReduction="10000"/>
          </a:bodyPr>
          <a:lstStyle/>
          <a:p>
            <a:pPr marR="0" lvl="0" algn="just" rtl="1">
              <a:lnSpc>
                <a:spcPct val="115000"/>
              </a:lnSpc>
              <a:spcBef>
                <a:spcPts val="0"/>
              </a:spcBef>
              <a:spcAft>
                <a:spcPts val="0"/>
              </a:spcAft>
              <a:buFont typeface="Arial" panose="020B0604020202020204" pitchFamily="34" charset="0"/>
              <a:buChar char="•"/>
            </a:pPr>
            <a:r>
              <a:rPr lang="ar-IQ" sz="2000" b="1" dirty="0">
                <a:effectLst/>
                <a:latin typeface="Calibri" panose="020F0502020204030204" pitchFamily="34" charset="0"/>
                <a:ea typeface="Times New Roman" panose="02020603050405020304" pitchFamily="18" charset="0"/>
                <a:cs typeface="Times New Roman" panose="02020603050405020304" pitchFamily="18" charset="0"/>
              </a:rPr>
              <a:t> التخطيط الاستراتيجي</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buFont typeface="Arial" panose="020B0604020202020204" pitchFamily="34" charset="0"/>
              <a:buChar char="•"/>
            </a:pP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عرف (الغالبي، 2007: ص104) التخطيط الاستراتيجي انه عملية مستمرة وديناميكية لتنظيم تنفيذ القرارات وتهيئة المعلومات الكافية الخاصة بهذه القرارات وتهيئة الموارد والامكانيات اللازمة فضلاً عن قياس النتائج من خلال نظام جيد ومتكامل المعلومات.</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buFont typeface="Arial" panose="020B0604020202020204" pitchFamily="34" charset="0"/>
              <a:buChar char="•"/>
            </a:pP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وعرف (</a:t>
            </a:r>
            <a:r>
              <a:rPr lang="ar-IQ" sz="2000" dirty="0" err="1">
                <a:effectLst/>
                <a:latin typeface="Calibri" panose="020F0502020204030204" pitchFamily="34" charset="0"/>
                <a:ea typeface="Times New Roman" panose="02020603050405020304" pitchFamily="18" charset="0"/>
                <a:cs typeface="Times New Roman" panose="02020603050405020304" pitchFamily="18" charset="0"/>
              </a:rPr>
              <a:t>ديسلر</a:t>
            </a: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 1992: ص71) الخطة الاستراتيجية بأنها عبارة عن خطة اساسية على نطاق واسع طويل المدى بالنسبة للمنظمة وهي تحدد المجال الرئيسي للمنظمة لما سوف تقدمه للمجتمع من منتجات او خدمات.</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buFont typeface="Arial" panose="020B0604020202020204" pitchFamily="34" charset="0"/>
              <a:buChar char="•"/>
            </a:pPr>
            <a:r>
              <a:rPr lang="ar-IQ" sz="2000" b="1" dirty="0">
                <a:effectLst/>
                <a:latin typeface="Calibri" panose="020F0502020204030204" pitchFamily="34" charset="0"/>
                <a:ea typeface="Times New Roman" panose="02020603050405020304" pitchFamily="18" charset="0"/>
                <a:cs typeface="Times New Roman" panose="02020603050405020304" pitchFamily="18" charset="0"/>
              </a:rPr>
              <a:t>القيادة</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buFont typeface="Arial" panose="020B0604020202020204" pitchFamily="34" charset="0"/>
              <a:buChar char="•"/>
            </a:pP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عرف (العامري والغالبي، 2008: ص456) ان القيادة في منظمة الأعمال هي بمثابة الرأس من الجسد وبما ان الادارة هي بمثابة الرأس من الجسد بالنسبة لمنظمة الاعمال فان القيادة الناجحة تؤدي الى أداء متميز وانجاز افضل.</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buFont typeface="Arial" panose="020B0604020202020204" pitchFamily="34" charset="0"/>
              <a:buChar char="•"/>
            </a:pP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كما عرف (العميان، 2005: 257) بأن القيادة هي فن ينسق الأفراد والجماعات ورفع معنوياتهم للوصول الى أهداف محددة.</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buFont typeface="Arial" panose="020B0604020202020204" pitchFamily="34" charset="0"/>
              <a:buChar char="•"/>
            </a:pPr>
            <a:r>
              <a:rPr lang="ar-IQ" sz="2000" b="1" dirty="0">
                <a:effectLst/>
                <a:latin typeface="Calibri" panose="020F0502020204030204" pitchFamily="34" charset="0"/>
                <a:ea typeface="Times New Roman" panose="02020603050405020304" pitchFamily="18" charset="0"/>
                <a:cs typeface="Times New Roman" panose="02020603050405020304" pitchFamily="18" charset="0"/>
              </a:rPr>
              <a:t>مرونة الهياكل التنظيمية</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buFont typeface="Arial" panose="020B0604020202020204" pitchFamily="34" charset="0"/>
              <a:buChar char="•"/>
            </a:pPr>
            <a:r>
              <a:rPr lang="ar-IQ" sz="2000" dirty="0">
                <a:effectLst/>
                <a:latin typeface="Calibri" panose="020F0502020204030204" pitchFamily="34" charset="0"/>
                <a:ea typeface="Times New Roman" panose="02020603050405020304" pitchFamily="18" charset="0"/>
                <a:cs typeface="Times New Roman" panose="02020603050405020304" pitchFamily="18" charset="0"/>
              </a:rPr>
              <a:t>يعتمد نجاح المنظمة في بناء هيكل تنظيمي ناجح على قدرتها وادارتها في كيفية العمل على خلق بيئة عمل قياسية وقدرتها على تحقيق درجة عالية من التكيف والتطابق والموائمة بين هيكلها التنظيمي واهدافها وكذلك كفاءة العنصر البشري وكفاءة مواردها المالية.</a:t>
            </a:r>
            <a:endParaRPr lang="en-US" sz="20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53946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D702D1-3A03-465E-9A80-9564E1AD8BD7}"/>
              </a:ext>
            </a:extLst>
          </p:cNvPr>
          <p:cNvSpPr>
            <a:spLocks noGrp="1"/>
          </p:cNvSpPr>
          <p:nvPr>
            <p:ph type="title"/>
          </p:nvPr>
        </p:nvSpPr>
        <p:spPr/>
        <p:txBody>
          <a:bodyPr>
            <a:normAutofit/>
          </a:bodyPr>
          <a:lstStyle/>
          <a:p>
            <a:pPr algn="r"/>
            <a:r>
              <a:rPr lang="ar-IQ" sz="4400" b="1" u="sng" dirty="0">
                <a:effectLst/>
                <a:latin typeface="Calibri" panose="020F0502020204030204" pitchFamily="34" charset="0"/>
                <a:ea typeface="Times New Roman" panose="02020603050405020304" pitchFamily="18" charset="0"/>
                <a:cs typeface="Arial" panose="020B0604020202020204" pitchFamily="34" charset="0"/>
              </a:rPr>
              <a:t>تطور مفهوم المواطنة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EA28FDA9-336F-479C-A665-A3C1EE8A05E4}"/>
              </a:ext>
            </a:extLst>
          </p:cNvPr>
          <p:cNvSpPr>
            <a:spLocks noGrp="1"/>
          </p:cNvSpPr>
          <p:nvPr>
            <p:ph idx="1"/>
          </p:nvPr>
        </p:nvSpPr>
        <p:spPr>
          <a:xfrm>
            <a:off x="4643120" y="2666999"/>
            <a:ext cx="6859903" cy="3124201"/>
          </a:xfrm>
        </p:spPr>
        <p:txBody>
          <a:bodyPr/>
          <a:lstStyle/>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فصل السلطة التنفيذية عن التشريعية والقضائية لضمان عدم سيطرة فرد او جهة محددة على نظام الحكم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تطوير الية ممارسة حق المواطنة بهدف زيادة فعاليتها </a:t>
            </a:r>
            <a:r>
              <a:rPr lang="ar-IQ" sz="1800" dirty="0" err="1">
                <a:effectLst/>
                <a:latin typeface="Calibri" panose="020F0502020204030204" pitchFamily="34" charset="0"/>
                <a:ea typeface="Times New Roman" panose="02020603050405020304" pitchFamily="18" charset="0"/>
                <a:cs typeface="Arial" panose="020B0604020202020204" pitchFamily="34" charset="0"/>
              </a:rPr>
              <a:t>وتاثيرها</a:t>
            </a:r>
            <a:r>
              <a:rPr lang="ar-IQ" sz="1800" dirty="0">
                <a:effectLst/>
                <a:latin typeface="Calibri" panose="020F0502020204030204" pitchFamily="34" charset="0"/>
                <a:ea typeface="Times New Roman" panose="02020603050405020304" pitchFamily="18" charset="0"/>
                <a:cs typeface="Arial" panose="020B0604020202020204" pitchFamily="34" charset="0"/>
              </a:rPr>
              <a:t> في الواقع حتى اصبحت </a:t>
            </a:r>
            <a:r>
              <a:rPr lang="ar-IQ" sz="1800" dirty="0" err="1">
                <a:effectLst/>
                <a:latin typeface="Calibri" panose="020F0502020204030204" pitchFamily="34" charset="0"/>
                <a:ea typeface="Times New Roman" panose="02020603050405020304" pitchFamily="18" charset="0"/>
                <a:cs typeface="Arial" panose="020B0604020202020204" pitchFamily="34" charset="0"/>
              </a:rPr>
              <a:t>مباديء</a:t>
            </a:r>
            <a:r>
              <a:rPr lang="ar-IQ" sz="1800" dirty="0">
                <a:effectLst/>
                <a:latin typeface="Calibri" panose="020F0502020204030204" pitchFamily="34" charset="0"/>
                <a:ea typeface="Times New Roman" panose="02020603050405020304" pitchFamily="18" charset="0"/>
                <a:cs typeface="Arial" panose="020B0604020202020204" pitchFamily="34" charset="0"/>
              </a:rPr>
              <a:t> ثابتة ومستقرة.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اتساع مفهوم المواطنة ليشمل الحقوق السياسية والاقتصادية والاجتماعية والقانونية وما يضمن حق المواطن في المشاركة والعمل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xmlns="" id="{2453028A-58E1-4A1B-ACCD-5C46BF38EE53}"/>
              </a:ext>
            </a:extLst>
          </p:cNvPr>
          <p:cNvPicPr>
            <a:picLocks noChangeAspect="1"/>
          </p:cNvPicPr>
          <p:nvPr/>
        </p:nvPicPr>
        <p:blipFill rotWithShape="1">
          <a:blip r:embed="rId2">
            <a:extLst>
              <a:ext uri="{28A0092B-C50C-407E-A947-70E740481C1C}">
                <a14:useLocalDpi xmlns:a14="http://schemas.microsoft.com/office/drawing/2010/main" val="0"/>
              </a:ext>
            </a:extLst>
          </a:blip>
          <a:srcRect l="19818" r="24829"/>
          <a:stretch/>
        </p:blipFill>
        <p:spPr>
          <a:xfrm>
            <a:off x="0" y="0"/>
            <a:ext cx="4246880" cy="6858000"/>
          </a:xfrm>
          <a:prstGeom prst="rect">
            <a:avLst/>
          </a:prstGeom>
        </p:spPr>
      </p:pic>
    </p:spTree>
    <p:extLst>
      <p:ext uri="{BB962C8B-B14F-4D97-AF65-F5344CB8AC3E}">
        <p14:creationId xmlns:p14="http://schemas.microsoft.com/office/powerpoint/2010/main" val="49944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7D802C-4C12-4F11-9751-CD9399179108}"/>
              </a:ext>
            </a:extLst>
          </p:cNvPr>
          <p:cNvSpPr>
            <a:spLocks noGrp="1"/>
          </p:cNvSpPr>
          <p:nvPr>
            <p:ph type="title"/>
          </p:nvPr>
        </p:nvSpPr>
        <p:spPr/>
        <p:txBody>
          <a:bodyPr/>
          <a:lstStyle/>
          <a:p>
            <a:r>
              <a:rPr lang="ar-IQ" sz="40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سادساً:- العوامل المؤثرة على اعادة هندسة العمليات :- </a:t>
            </a:r>
            <a:endParaRPr lang="en-US" dirty="0"/>
          </a:p>
        </p:txBody>
      </p:sp>
      <p:sp>
        <p:nvSpPr>
          <p:cNvPr id="3" name="Content Placeholder 2">
            <a:extLst>
              <a:ext uri="{FF2B5EF4-FFF2-40B4-BE49-F238E27FC236}">
                <a16:creationId xmlns:a16="http://schemas.microsoft.com/office/drawing/2014/main" xmlns="" id="{5993846E-CBF4-40BA-8A03-BE21EE1B2621}"/>
              </a:ext>
            </a:extLst>
          </p:cNvPr>
          <p:cNvSpPr>
            <a:spLocks noGrp="1"/>
          </p:cNvSpPr>
          <p:nvPr>
            <p:ph idx="1"/>
          </p:nvPr>
        </p:nvSpPr>
        <p:spPr/>
        <p:txBody>
          <a:bodyPr>
            <a:normAutofit fontScale="92500" lnSpcReduction="20000"/>
          </a:bodyPr>
          <a:lstStyle/>
          <a:p>
            <a:pPr marR="0" lvl="0" algn="just" rtl="1">
              <a:lnSpc>
                <a:spcPct val="115000"/>
              </a:lnSpc>
              <a:spcBef>
                <a:spcPts val="0"/>
              </a:spcBef>
              <a:spcAft>
                <a:spcPts val="0"/>
              </a:spcAft>
              <a:buFont typeface="Arial" panose="020B0604020202020204" pitchFamily="34" charset="0"/>
              <a:buChar char="•"/>
            </a:pP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تكنولوجيا المعلومات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R="0" algn="just" rtl="1">
              <a:lnSpc>
                <a:spcPct val="115000"/>
              </a:lnSpc>
              <a:spcBef>
                <a:spcPts val="0"/>
              </a:spcBef>
              <a:spcAft>
                <a:spcPts val="100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اصبح استخدام التكنولوجيا في العمل من المقومات الأساسية لنجاح التنظيمات الادارية.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R="0" algn="just" rtl="1">
              <a:lnSpc>
                <a:spcPct val="115000"/>
              </a:lnSpc>
              <a:spcBef>
                <a:spcPts val="0"/>
              </a:spcBef>
              <a:spcAft>
                <a:spcPts val="100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وقد عرف (ياسين، 2009: ص25) تكنولوجيا المعلومات بأنها كل اداة حاسوبية يستخدمها الأفراد في عملهم مع المعلومات ولدعم احتياجات أنشطة معالجة المعلومات في المنظمة.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R="0" algn="just" rtl="1">
              <a:lnSpc>
                <a:spcPct val="115000"/>
              </a:lnSpc>
              <a:spcBef>
                <a:spcPts val="0"/>
              </a:spcBef>
              <a:spcAft>
                <a:spcPts val="100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كما عرف (اللوزي، 2007: ص146) تكنولوجيا المعلومات بأنها الادوات والأساليب المستخدمة لنقل او تحويل المدخلات التنظيمية الى مخرجات.</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R="0" lvl="0" algn="just" rtl="1">
              <a:lnSpc>
                <a:spcPct val="115000"/>
              </a:lnSpc>
              <a:spcBef>
                <a:spcPts val="0"/>
              </a:spcBef>
              <a:spcAft>
                <a:spcPts val="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ar-IQ" sz="1800" b="1" dirty="0">
                <a:effectLst/>
                <a:latin typeface="Calibri" panose="020F0502020204030204" pitchFamily="34" charset="0"/>
                <a:ea typeface="Times New Roman" panose="02020603050405020304" pitchFamily="18" charset="0"/>
                <a:cs typeface="Times New Roman" panose="02020603050405020304" pitchFamily="18" charset="0"/>
              </a:rPr>
              <a:t>تدريب وتطوير مهارات</a:t>
            </a:r>
          </a:p>
          <a:p>
            <a:pPr marR="0" lvl="0" algn="just" rtl="1">
              <a:lnSpc>
                <a:spcPct val="115000"/>
              </a:lnSpc>
              <a:spcBef>
                <a:spcPts val="0"/>
              </a:spcBef>
              <a:spcAft>
                <a:spcPts val="0"/>
              </a:spcAft>
              <a:buFont typeface="Arial" panose="020B0604020202020204" pitchFamily="34" charset="0"/>
              <a:buChar char="•"/>
            </a:pPr>
            <a:r>
              <a:rPr lang="ar-IQ" sz="1800" dirty="0">
                <a:effectLst/>
                <a:latin typeface="Calibri" panose="020F0502020204030204" pitchFamily="34" charset="0"/>
                <a:ea typeface="Times New Roman" panose="02020603050405020304" pitchFamily="18" charset="0"/>
                <a:cs typeface="Times New Roman" panose="02020603050405020304" pitchFamily="18" charset="0"/>
              </a:rPr>
              <a:t>تمثل عمليات التدريب وتطوير الموارد البشرية وتقييم ادائها من الأنشطة الحيوية المترابطة مع بعضها فلا يمكن ان تساهم ادارة الموارد البشرية بدور فعال في تحقيق اهداف المنظمة اذا لم تعي طبيعة التدريب المطلوب المبني على اساس تحديد احتياجات الأفراد التدريبية وفق طريقة علمية ومنهجية مدروسة وتغيير سلوكهم الوظيفي (العامري والغالبي، 2008: ص660).</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412944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13819E-1A9B-4A91-B556-3F03F8BB1083}"/>
              </a:ext>
            </a:extLst>
          </p:cNvPr>
          <p:cNvSpPr>
            <a:spLocks noGrp="1"/>
          </p:cNvSpPr>
          <p:nvPr>
            <p:ph type="title"/>
          </p:nvPr>
        </p:nvSpPr>
        <p:spPr/>
        <p:txBody>
          <a:bodyPr>
            <a:normAutofit/>
          </a:bodyPr>
          <a:lstStyle/>
          <a:p>
            <a:r>
              <a:rPr lang="ar-IQ" sz="4400" b="1" dirty="0">
                <a:effectLst/>
                <a:latin typeface="Calibri" panose="020F0502020204030204" pitchFamily="34" charset="0"/>
                <a:ea typeface="Times New Roman" panose="02020603050405020304" pitchFamily="18" charset="0"/>
                <a:cs typeface="Arial" panose="020B0604020202020204" pitchFamily="34" charset="0"/>
              </a:rPr>
              <a:t>مفهوم المواطنة البيئية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647925E6-6008-47BF-9DAC-0A92322F5B7B}"/>
              </a:ext>
            </a:extLst>
          </p:cNvPr>
          <p:cNvSpPr>
            <a:spLocks noGrp="1"/>
          </p:cNvSpPr>
          <p:nvPr>
            <p:ph idx="1"/>
          </p:nvPr>
        </p:nvSpPr>
        <p:spPr>
          <a:xfrm>
            <a:off x="4287520" y="2095501"/>
            <a:ext cx="7215503" cy="3695699"/>
          </a:xfrm>
        </p:spPr>
        <p:txBody>
          <a:bodyPr>
            <a:normAutofit/>
          </a:bodyPr>
          <a:lstStyle/>
          <a:p>
            <a:pPr marL="74295" marR="0" algn="just" rtl="1">
              <a:lnSpc>
                <a:spcPct val="115000"/>
              </a:lnSpc>
              <a:spcBef>
                <a:spcPts val="0"/>
              </a:spcBef>
              <a:spcAft>
                <a:spcPts val="0"/>
              </a:spcAft>
            </a:pPr>
            <a:r>
              <a:rPr lang="ar-IQ" dirty="0">
                <a:effectLst/>
                <a:latin typeface="Calibri" panose="020F0502020204030204" pitchFamily="34" charset="0"/>
                <a:ea typeface="Times New Roman" panose="02020603050405020304" pitchFamily="18" charset="0"/>
                <a:cs typeface="Arial" panose="020B0604020202020204" pitchFamily="34" charset="0"/>
              </a:rPr>
              <a:t>ان مصطلح المواطنة البيئية غير واسع الانتشار كونه لا يزال من المفاهيم الوليدة حيث ظهرت الكثير من المفاهيم ذات العلاقة بالمواطنة والبيئة منها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dirty="0">
                <a:effectLst/>
                <a:latin typeface="Calibri" panose="020F0502020204030204" pitchFamily="34" charset="0"/>
                <a:ea typeface="Times New Roman" panose="02020603050405020304" pitchFamily="18" charset="0"/>
                <a:cs typeface="Arial" panose="020B0604020202020204" pitchFamily="34" charset="0"/>
              </a:rPr>
              <a:t>المواطنة الايكولوجية</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dirty="0">
                <a:effectLst/>
                <a:latin typeface="Calibri" panose="020F0502020204030204" pitchFamily="34" charset="0"/>
                <a:ea typeface="Times New Roman" panose="02020603050405020304" pitchFamily="18" charset="0"/>
                <a:cs typeface="Arial" panose="020B0604020202020204" pitchFamily="34" charset="0"/>
              </a:rPr>
              <a:t>المواطنة الخضراء</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dirty="0">
                <a:effectLst/>
                <a:latin typeface="Calibri" panose="020F0502020204030204" pitchFamily="34" charset="0"/>
                <a:ea typeface="Times New Roman" panose="02020603050405020304" pitchFamily="18" charset="0"/>
                <a:cs typeface="Arial" panose="020B0604020202020204" pitchFamily="34" charset="0"/>
              </a:rPr>
              <a:t>المواطنة البيئية</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dirty="0">
                <a:effectLst/>
                <a:latin typeface="Calibri" panose="020F0502020204030204" pitchFamily="34" charset="0"/>
                <a:ea typeface="Times New Roman" panose="02020603050405020304" pitchFamily="18" charset="0"/>
                <a:cs typeface="Arial" panose="020B0604020202020204" pitchFamily="34" charset="0"/>
              </a:rPr>
              <a:t>المواطنة المستدامة</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IQ" dirty="0">
                <a:effectLst/>
                <a:latin typeface="Calibri" panose="020F0502020204030204" pitchFamily="34" charset="0"/>
                <a:ea typeface="Times New Roman" panose="02020603050405020304" pitchFamily="18" charset="0"/>
                <a:cs typeface="Arial" panose="020B0604020202020204" pitchFamily="34" charset="0"/>
              </a:rPr>
              <a:t>المواطنة البيئية المسؤولة </a:t>
            </a:r>
            <a:endParaRPr lang="en-US" dirty="0">
              <a:effectLst/>
              <a:latin typeface="Calibri" panose="020F0502020204030204" pitchFamily="34" charset="0"/>
              <a:ea typeface="Times New Roman" panose="02020603050405020304" pitchFamily="18" charset="0"/>
              <a:cs typeface="Arial" panose="020B0604020202020204" pitchFamily="34" charset="0"/>
            </a:endParaRPr>
          </a:p>
          <a:p>
            <a:endParaRPr lang="en-US" sz="3200" dirty="0"/>
          </a:p>
        </p:txBody>
      </p:sp>
      <p:pic>
        <p:nvPicPr>
          <p:cNvPr id="5" name="Picture 4">
            <a:extLst>
              <a:ext uri="{FF2B5EF4-FFF2-40B4-BE49-F238E27FC236}">
                <a16:creationId xmlns:a16="http://schemas.microsoft.com/office/drawing/2014/main" xmlns="" id="{0C594199-170E-4545-8D50-2C41551AF6CD}"/>
              </a:ext>
            </a:extLst>
          </p:cNvPr>
          <p:cNvPicPr>
            <a:picLocks noChangeAspect="1"/>
          </p:cNvPicPr>
          <p:nvPr/>
        </p:nvPicPr>
        <p:blipFill rotWithShape="1">
          <a:blip r:embed="rId2">
            <a:extLst>
              <a:ext uri="{28A0092B-C50C-407E-A947-70E740481C1C}">
                <a14:useLocalDpi xmlns:a14="http://schemas.microsoft.com/office/drawing/2010/main" val="0"/>
              </a:ext>
            </a:extLst>
          </a:blip>
          <a:srcRect l="22414" r="20728"/>
          <a:stretch/>
        </p:blipFill>
        <p:spPr>
          <a:xfrm>
            <a:off x="0" y="0"/>
            <a:ext cx="3769360" cy="6858000"/>
          </a:xfrm>
          <a:prstGeom prst="rect">
            <a:avLst/>
          </a:prstGeom>
        </p:spPr>
      </p:pic>
    </p:spTree>
    <p:extLst>
      <p:ext uri="{BB962C8B-B14F-4D97-AF65-F5344CB8AC3E}">
        <p14:creationId xmlns:p14="http://schemas.microsoft.com/office/powerpoint/2010/main" val="201368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4ED7B7-E71F-4489-98A2-9DAA761101D7}"/>
              </a:ext>
            </a:extLst>
          </p:cNvPr>
          <p:cNvSpPr>
            <a:spLocks noGrp="1"/>
          </p:cNvSpPr>
          <p:nvPr>
            <p:ph type="title"/>
          </p:nvPr>
        </p:nvSpPr>
        <p:spPr/>
        <p:txBody>
          <a:bodyPr>
            <a:normAutofit/>
          </a:bodyPr>
          <a:lstStyle/>
          <a:p>
            <a:r>
              <a:rPr lang="ar-IQ" sz="4400" b="1" dirty="0">
                <a:effectLst/>
                <a:latin typeface="Calibri" panose="020F0502020204030204" pitchFamily="34" charset="0"/>
                <a:ea typeface="Times New Roman" panose="02020603050405020304" pitchFamily="18" charset="0"/>
                <a:cs typeface="Arial" panose="020B0604020202020204" pitchFamily="34" charset="0"/>
              </a:rPr>
              <a:t>الاسس التي تبنى عليها المواطنة البيئية:</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E67EBD0C-EEBD-47B6-A703-CFF4E4FE34D3}"/>
              </a:ext>
            </a:extLst>
          </p:cNvPr>
          <p:cNvSpPr>
            <a:spLocks noGrp="1"/>
          </p:cNvSpPr>
          <p:nvPr>
            <p:ph idx="1"/>
          </p:nvPr>
        </p:nvSpPr>
        <p:spPr/>
        <p:txBody>
          <a:bodyPr/>
          <a:lstStyle/>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تصحيح المفاهيم البيئية الخاطئة لدى المواطنين ومعالجة المشاكل الناجمة عن غياب مفهوم المواطنة البيئية.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اكساب المواطنين الاليات الصحيحة التي تساعدهم في المحافظة والاصلاح البيئي والتي بدورها تسعى الى تحقيق اهداف التنمية المستدامة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تحسين سلوك المواطن اليومي تجاه البيئة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محاولة تجنب الاضرار بالبيئة قبل حدوثه وعدم ايجاد اضرار بعيدة المدى للمشاريع البيئية المزمع انشائها.</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المساهمة في رفع المستوى الثقافي والوعي البيئي للمواطنين من اجل تحفيزهم على المشاركة في عملية اتخاذ القرار وعملية وضع حلول للمشاكل البيئية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43358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AB34C-797B-4CE6-A8C2-F4EF80B2997E}"/>
              </a:ext>
            </a:extLst>
          </p:cNvPr>
          <p:cNvSpPr>
            <a:spLocks noGrp="1"/>
          </p:cNvSpPr>
          <p:nvPr>
            <p:ph type="title"/>
          </p:nvPr>
        </p:nvSpPr>
        <p:spPr/>
        <p:txBody>
          <a:bodyPr>
            <a:normAutofit/>
          </a:bodyPr>
          <a:lstStyle/>
          <a:p>
            <a:r>
              <a:rPr lang="ar-IQ" sz="4400" b="1" dirty="0">
                <a:effectLst/>
                <a:latin typeface="Calibri" panose="020F0502020204030204" pitchFamily="34" charset="0"/>
                <a:ea typeface="Times New Roman" panose="02020603050405020304" pitchFamily="18" charset="0"/>
                <a:cs typeface="Arial" panose="020B0604020202020204" pitchFamily="34" charset="0"/>
              </a:rPr>
              <a:t>اهداف المواطنة البيئية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53C62288-79F4-4BFD-93A9-F0CA4E0AC3C4}"/>
              </a:ext>
            </a:extLst>
          </p:cNvPr>
          <p:cNvSpPr>
            <a:spLocks noGrp="1"/>
          </p:cNvSpPr>
          <p:nvPr>
            <p:ph idx="1"/>
          </p:nvPr>
        </p:nvSpPr>
        <p:spPr/>
        <p:txBody>
          <a:bodyPr/>
          <a:lstStyle/>
          <a:p>
            <a:pPr marL="302895" marR="0" indent="-171450" algn="just" rtl="1">
              <a:lnSpc>
                <a:spcPct val="115000"/>
              </a:lnSpc>
              <a:spcBef>
                <a:spcPts val="0"/>
              </a:spcBef>
              <a:spcAft>
                <a:spcPts val="0"/>
              </a:spcAft>
            </a:pPr>
            <a:r>
              <a:rPr lang="ar-IQ" sz="1800" dirty="0">
                <a:effectLst/>
                <a:latin typeface="Calibri" panose="020F0502020204030204" pitchFamily="34" charset="0"/>
                <a:ea typeface="Times New Roman" panose="02020603050405020304" pitchFamily="18" charset="0"/>
                <a:cs typeface="Arial" panose="020B0604020202020204" pitchFamily="34" charset="0"/>
              </a:rPr>
              <a:t>اشار كل من (</a:t>
            </a:r>
            <a:r>
              <a:rPr lang="en-US" sz="1800" dirty="0">
                <a:effectLst/>
                <a:latin typeface="Calibri" panose="020F0502020204030204" pitchFamily="34" charset="0"/>
                <a:ea typeface="Times New Roman" panose="02020603050405020304" pitchFamily="18" charset="0"/>
                <a:cs typeface="Arial" panose="020B0604020202020204" pitchFamily="34" charset="0"/>
              </a:rPr>
              <a:t>Andrew &amp; Derek , 2005 </a:t>
            </a:r>
            <a:r>
              <a:rPr lang="ar-IQ" sz="1800" dirty="0">
                <a:effectLst/>
                <a:latin typeface="Calibri" panose="020F0502020204030204" pitchFamily="34" charset="0"/>
                <a:ea typeface="Times New Roman" panose="02020603050405020304" pitchFamily="18" charset="0"/>
                <a:cs typeface="Arial" panose="020B0604020202020204" pitchFamily="34" charset="0"/>
              </a:rPr>
              <a:t> ) الى تحديد اهداف المواطنة البيئية بما يلي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وصف علاقات سياسية جديدة بين المواطنين والوطن في المسائل التي تهتم بشؤون البيئة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الجمع بين قضايا المجتمع والسياسة والبيئة لتحقيق مجتمع اكثر استدامة.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تأصيل مبدأ المواطن الرشيد الذي يراعي الاهتمامات البيئية وشؤونها.</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تحقيق الشراكة بين الحكومة والمواطنين لتحقيق الاستدامة.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30023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9">
            <a:extLst>
              <a:ext uri="{FF2B5EF4-FFF2-40B4-BE49-F238E27FC236}">
                <a16:creationId xmlns:a16="http://schemas.microsoft.com/office/drawing/2014/main" xmlns="" id="{940EF394-316C-4AE1-AFF5-3759F90489B2}"/>
              </a:ext>
            </a:extLst>
          </p:cNvPr>
          <p:cNvSpPr>
            <a:spLocks noGrp="1"/>
          </p:cNvSpPr>
          <p:nvPr>
            <p:ph type="title"/>
          </p:nvPr>
        </p:nvSpPr>
        <p:spPr>
          <a:prstGeom prst="homePlate">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99720" marR="0" indent="-228600" algn="r" rtl="1">
              <a:lnSpc>
                <a:spcPct val="115000"/>
              </a:lnSpc>
              <a:spcBef>
                <a:spcPts val="0"/>
              </a:spcBef>
              <a:spcAft>
                <a:spcPts val="0"/>
              </a:spcAft>
            </a:pPr>
            <a:r>
              <a:rPr lang="ar-IQ" sz="2800" b="1" dirty="0">
                <a:effectLst/>
                <a:ea typeface="Times New Roman" panose="02020603050405020304" pitchFamily="18" charset="0"/>
                <a:cs typeface="Arial" panose="020B0604020202020204" pitchFamily="34" charset="0"/>
              </a:rPr>
              <a:t>مفهوم سلوك المواطنة التنظيمية :</a:t>
            </a:r>
            <a:endParaRPr lang="en-US" sz="2000" dirty="0">
              <a:effectLst/>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6CC273AE-983F-4CAB-9A9C-9C60171476F3}"/>
              </a:ext>
            </a:extLst>
          </p:cNvPr>
          <p:cNvSpPr>
            <a:spLocks noGrp="1"/>
          </p:cNvSpPr>
          <p:nvPr>
            <p:ph idx="1"/>
          </p:nvPr>
        </p:nvSpPr>
        <p:spPr>
          <a:xfrm>
            <a:off x="4003040" y="2666999"/>
            <a:ext cx="7499983" cy="3124201"/>
          </a:xfrm>
        </p:spPr>
        <p:txBody>
          <a:bodyPr/>
          <a:lstStyle/>
          <a:p>
            <a:pPr algn="r" rtl="1"/>
            <a:r>
              <a:rPr lang="ar-IQ" sz="1800" dirty="0">
                <a:effectLst/>
                <a:latin typeface="Calibri" panose="020F0502020204030204" pitchFamily="34" charset="0"/>
                <a:ea typeface="Times New Roman" panose="02020603050405020304" pitchFamily="18" charset="0"/>
                <a:cs typeface="Arial" panose="020B0604020202020204" pitchFamily="34" charset="0"/>
              </a:rPr>
              <a:t>هو سلوك تطوعي مميز وليس جزء من متطلبات اداء الوظيفة الرسمي للعاملين ولكنه ضروري لتشجيع الاداء الوظيفي بشكل كفوء في المنظمة ولا يترتب عليه مكافئات في حال حدوثه او عقاب في حالة عدم حدوثه من قبل المنظمة ولكنها تستفيد منه بشكل او آخر لتحسين كفاءاتها و اداؤها. (</a:t>
            </a:r>
            <a:r>
              <a:rPr lang="en-US" sz="1800" dirty="0">
                <a:effectLst/>
                <a:latin typeface="Calibri" panose="020F0502020204030204" pitchFamily="34" charset="0"/>
                <a:ea typeface="Times New Roman" panose="02020603050405020304" pitchFamily="18" charset="0"/>
                <a:cs typeface="Arial" panose="020B0604020202020204" pitchFamily="34" charset="0"/>
              </a:rPr>
              <a:t>Robbins.2001:21</a:t>
            </a:r>
            <a:r>
              <a:rPr lang="ar-IQ" sz="1800" dirty="0">
                <a:effectLs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endParaRPr lang="en-US" dirty="0"/>
          </a:p>
        </p:txBody>
      </p:sp>
      <p:pic>
        <p:nvPicPr>
          <p:cNvPr id="5" name="Picture 4">
            <a:extLst>
              <a:ext uri="{FF2B5EF4-FFF2-40B4-BE49-F238E27FC236}">
                <a16:creationId xmlns:a16="http://schemas.microsoft.com/office/drawing/2014/main" xmlns="" id="{4FB3FE80-748D-4A15-BA70-0A1F6BB1C979}"/>
              </a:ext>
            </a:extLst>
          </p:cNvPr>
          <p:cNvPicPr>
            <a:picLocks noChangeAspect="1"/>
          </p:cNvPicPr>
          <p:nvPr/>
        </p:nvPicPr>
        <p:blipFill rotWithShape="1">
          <a:blip r:embed="rId2">
            <a:extLst>
              <a:ext uri="{28A0092B-C50C-407E-A947-70E740481C1C}">
                <a14:useLocalDpi xmlns:a14="http://schemas.microsoft.com/office/drawing/2010/main" val="0"/>
              </a:ext>
            </a:extLst>
          </a:blip>
          <a:srcRect l="27091" r="28303"/>
          <a:stretch/>
        </p:blipFill>
        <p:spPr>
          <a:xfrm>
            <a:off x="0" y="0"/>
            <a:ext cx="3738880" cy="6858000"/>
          </a:xfrm>
          <a:prstGeom prst="rect">
            <a:avLst/>
          </a:prstGeom>
        </p:spPr>
      </p:pic>
    </p:spTree>
    <p:extLst>
      <p:ext uri="{BB962C8B-B14F-4D97-AF65-F5344CB8AC3E}">
        <p14:creationId xmlns:p14="http://schemas.microsoft.com/office/powerpoint/2010/main" val="288981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29AAE-A719-4123-B9D2-E730FAAF3FB8}"/>
              </a:ext>
            </a:extLst>
          </p:cNvPr>
          <p:cNvSpPr>
            <a:spLocks noGrp="1"/>
          </p:cNvSpPr>
          <p:nvPr>
            <p:ph type="title"/>
          </p:nvPr>
        </p:nvSpPr>
        <p:spPr/>
        <p:txBody>
          <a:bodyPr>
            <a:normAutofit/>
          </a:bodyPr>
          <a:lstStyle/>
          <a:p>
            <a:r>
              <a:rPr lang="ar-IQ" sz="4400" b="1" dirty="0">
                <a:effectLst/>
                <a:latin typeface="Calibri" panose="020F0502020204030204" pitchFamily="34" charset="0"/>
                <a:ea typeface="Times New Roman" panose="02020603050405020304" pitchFamily="18" charset="0"/>
                <a:cs typeface="Arial" panose="020B0604020202020204" pitchFamily="34" charset="0"/>
              </a:rPr>
              <a:t>خصائص سلوك المواطنة التنظيمية: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47E43CF3-744D-455C-8861-8CB47DA658E8}"/>
              </a:ext>
            </a:extLst>
          </p:cNvPr>
          <p:cNvSpPr>
            <a:spLocks noGrp="1"/>
          </p:cNvSpPr>
          <p:nvPr>
            <p:ph idx="1"/>
          </p:nvPr>
        </p:nvSpPr>
        <p:spPr/>
        <p:txBody>
          <a:bodyPr>
            <a:normAutofit fontScale="77500" lnSpcReduction="20000"/>
          </a:bodyPr>
          <a:lstStyle/>
          <a:p>
            <a:pPr marL="342900" marR="0" lvl="0" indent="-342900" algn="just" rtl="1">
              <a:lnSpc>
                <a:spcPct val="150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ان سلوك المواطنة التنظيمية هو سلوك اختياري تطوعي ينبع من الادوار الاضافية التي يمكن ان يضطلع بها الفرد في العمل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هي سلوكيات نزيهة اي انه ليس لها غرض خفي من منظور من يمارسها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50000"/>
              </a:lnSpc>
              <a:spcBef>
                <a:spcPts val="0"/>
              </a:spcBef>
              <a:spcAft>
                <a:spcPts val="100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سلوكيات تشجع المنظمة من خلالها العاملين على الانخراط فيه.</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50000"/>
              </a:lnSpc>
              <a:spcBef>
                <a:spcPts val="0"/>
              </a:spcBef>
              <a:spcAft>
                <a:spcPts val="100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هي سلوكيات لا ينتظر الفرد مقابلها مكافأة.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ان السلوكيات التطوعية لا يمكن أن يعاقب الفرد عن امتناعه عن أدائها.</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لا يجلب هذا السلوك أي فائدة أو مصلحة مباشرة للفرد على المدى القصير ولكن يتوقع الفرد أن تؤخذ هذه السلوكيات في الاعتبار عند ظهور فرص تنافسية أو تمييزية أي أن هذه السلوكيات تحقق لممارسها أفضلية وميزة تنافسية.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يسهم سلوك المواطنة التنظيمية للمرؤوسين في تكوين صورة ايجابية لدى المديرين نحوهم ونحو التزامهم بتحقيق أهداف المنظمة.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50000"/>
              </a:lnSpc>
              <a:spcBef>
                <a:spcPts val="0"/>
              </a:spcBef>
              <a:spcAft>
                <a:spcPts val="1000"/>
              </a:spcAft>
              <a:buFont typeface="+mj-lt"/>
              <a:buAutoNum type="arabicPeriod"/>
            </a:pPr>
            <a:r>
              <a:rPr lang="ar-IQ" sz="1800" dirty="0">
                <a:effectLst/>
                <a:latin typeface="Calibri" panose="020F0502020204030204" pitchFamily="34" charset="0"/>
                <a:ea typeface="Times New Roman" panose="02020603050405020304" pitchFamily="18" charset="0"/>
                <a:cs typeface="Arial" panose="020B0604020202020204" pitchFamily="34" charset="0"/>
              </a:rPr>
              <a:t>يزيد من مستوى الحماس في الاداء وهذا ما  يفقده العمل الروتيني.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78915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E33D79-E1AE-43C3-B0FC-92C79481531C}"/>
              </a:ext>
            </a:extLst>
          </p:cNvPr>
          <p:cNvSpPr>
            <a:spLocks noGrp="1"/>
          </p:cNvSpPr>
          <p:nvPr>
            <p:ph type="title"/>
          </p:nvPr>
        </p:nvSpPr>
        <p:spPr/>
        <p:txBody>
          <a:bodyPr>
            <a:normAutofit/>
          </a:bodyPr>
          <a:lstStyle/>
          <a:p>
            <a:r>
              <a:rPr lang="ar-IQ" sz="4400" b="1" dirty="0">
                <a:effectLst/>
                <a:latin typeface="Calibri" panose="020F0502020204030204" pitchFamily="34" charset="0"/>
                <a:ea typeface="Times New Roman" panose="02020603050405020304" pitchFamily="18" charset="0"/>
                <a:cs typeface="Arial" panose="020B0604020202020204" pitchFamily="34" charset="0"/>
              </a:rPr>
              <a:t>ابعاد سلوك المواطنة التنظيمية :</a:t>
            </a:r>
            <a:r>
              <a:rPr lang="en-US" sz="4400" dirty="0">
                <a:effectLst/>
                <a:latin typeface="Calibri" panose="020F0502020204030204" pitchFamily="34" charset="0"/>
                <a:ea typeface="Times New Roman" panose="02020603050405020304" pitchFamily="18" charset="0"/>
                <a:cs typeface="Arial" panose="020B0604020202020204" pitchFamily="34" charset="0"/>
              </a:rPr>
              <a:t/>
            </a:r>
            <a:br>
              <a:rPr lang="en-US" sz="4400" dirty="0">
                <a:effectLst/>
                <a:latin typeface="Calibri" panose="020F0502020204030204" pitchFamily="34" charset="0"/>
                <a:ea typeface="Times New Roman" panose="02020603050405020304" pitchFamily="18"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7C13DF6E-8025-404D-8AA8-B8101FA2617D}"/>
              </a:ext>
            </a:extLst>
          </p:cNvPr>
          <p:cNvSpPr>
            <a:spLocks noGrp="1"/>
          </p:cNvSpPr>
          <p:nvPr>
            <p:ph idx="1"/>
          </p:nvPr>
        </p:nvSpPr>
        <p:spPr/>
        <p:txBody>
          <a:bodyPr>
            <a:normAutofit/>
          </a:bodyPr>
          <a:lstStyle/>
          <a:p>
            <a:pPr marL="342900" marR="0" lvl="0" indent="-342900" algn="just" rtl="1">
              <a:lnSpc>
                <a:spcPct val="115000"/>
              </a:lnSpc>
              <a:spcBef>
                <a:spcPts val="0"/>
              </a:spcBef>
              <a:spcAft>
                <a:spcPts val="1000"/>
              </a:spcAft>
              <a:buFont typeface="Wingdings" panose="05000000000000000000" pitchFamily="2" charset="2"/>
              <a:buChar char=""/>
            </a:pPr>
            <a:r>
              <a:rPr lang="ar-IQ" sz="1800" b="1" dirty="0">
                <a:effectLst/>
                <a:latin typeface="Calibri" panose="020F0502020204030204" pitchFamily="34" charset="0"/>
                <a:ea typeface="Times New Roman" panose="02020603050405020304" pitchFamily="18" charset="0"/>
                <a:cs typeface="Arial" panose="020B0604020202020204" pitchFamily="34" charset="0"/>
              </a:rPr>
              <a:t>الايثار: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Wingdings" panose="05000000000000000000" pitchFamily="2" charset="2"/>
              <a:buChar char=""/>
            </a:pPr>
            <a:r>
              <a:rPr lang="ar-IQ" sz="1800" b="1" dirty="0">
                <a:effectLst/>
                <a:latin typeface="Calibri" panose="020F0502020204030204" pitchFamily="34" charset="0"/>
                <a:ea typeface="Times New Roman" panose="02020603050405020304" pitchFamily="18" charset="0"/>
                <a:cs typeface="Arial" panose="020B0604020202020204" pitchFamily="34" charset="0"/>
              </a:rPr>
              <a:t>وعي الضمير: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Wingdings" panose="05000000000000000000" pitchFamily="2" charset="2"/>
              <a:buChar char=""/>
            </a:pPr>
            <a:r>
              <a:rPr lang="ar-IQ" sz="1800" b="1" dirty="0">
                <a:effectLst/>
                <a:latin typeface="Calibri" panose="020F0502020204030204" pitchFamily="34" charset="0"/>
                <a:ea typeface="Times New Roman" panose="02020603050405020304" pitchFamily="18" charset="0"/>
                <a:cs typeface="Arial" panose="020B0604020202020204" pitchFamily="34" charset="0"/>
              </a:rPr>
              <a:t>روح التسامح أو (الروح الرياضية):</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1000"/>
              </a:spcAft>
              <a:buFont typeface="Wingdings" panose="05000000000000000000" pitchFamily="2" charset="2"/>
              <a:buChar char=""/>
            </a:pPr>
            <a:r>
              <a:rPr lang="ar-IQ" sz="1800" b="1" dirty="0">
                <a:effectLst/>
                <a:latin typeface="Calibri" panose="020F0502020204030204" pitchFamily="34" charset="0"/>
                <a:ea typeface="Times New Roman" panose="02020603050405020304" pitchFamily="18" charset="0"/>
                <a:cs typeface="Arial" panose="020B0604020202020204" pitchFamily="34" charset="0"/>
              </a:rPr>
              <a:t>الكياسة (الكرم):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1000"/>
              </a:spcAft>
            </a:pPr>
            <a:r>
              <a:rPr lang="ar-IQ" sz="1800" b="1" dirty="0">
                <a:effectLst/>
                <a:latin typeface="Calibri" panose="020F0502020204030204" pitchFamily="34" charset="0"/>
                <a:ea typeface="Times New Roman" panose="02020603050405020304" pitchFamily="18" charset="0"/>
                <a:cs typeface="Arial" panose="020B0604020202020204" pitchFamily="34" charset="0"/>
              </a:rPr>
              <a:t>السلوك الحضاري (طوعية المشاركة)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284457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26</TotalTime>
  <Words>2107</Words>
  <Application>Microsoft Office PowerPoint</Application>
  <PresentationFormat>Custom</PresentationFormat>
  <Paragraphs>174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Parallax</vt:lpstr>
      <vt:lpstr>المواطنة البيئية / سلوك المواطنة التنظيمية / الاحتواء الداخلي الادارة الرشيقة / الذكاء الشعوري /  الشخصية القيادية للمديرين / إعادة هندسة العمليات</vt:lpstr>
      <vt:lpstr>مفهوم المواطنة</vt:lpstr>
      <vt:lpstr>تطور مفهوم المواطنة  </vt:lpstr>
      <vt:lpstr>مفهوم المواطنة البيئية  </vt:lpstr>
      <vt:lpstr>الاسس التي تبنى عليها المواطنة البيئية: </vt:lpstr>
      <vt:lpstr>اهداف المواطنة البيئية : </vt:lpstr>
      <vt:lpstr>مفهوم سلوك المواطنة التنظيمية :</vt:lpstr>
      <vt:lpstr>خصائص سلوك المواطنة التنظيمية:  </vt:lpstr>
      <vt:lpstr>ابعاد سلوك المواطنة التنظيمية : </vt:lpstr>
      <vt:lpstr>ومن خلال ما تقدم من توضيح الابعاد سلوك المواطنة التنظيمية يمكن وضعها في مجموعتين هما : </vt:lpstr>
      <vt:lpstr>العوامل اللازمة لتشكيل سلوك المواطنة التنظيمية: </vt:lpstr>
      <vt:lpstr>الاحتواء الداخلي</vt:lpstr>
      <vt:lpstr>مداخل الاحتواء للعاملين في تنظيم وادارة الموارد البشرية  </vt:lpstr>
      <vt:lpstr>الإدارة الرشيقة</vt:lpstr>
      <vt:lpstr>PowerPoint Presentation</vt:lpstr>
      <vt:lpstr>تعريف  الادارة  الرشيقة </vt:lpstr>
      <vt:lpstr>Wang))  عرف  الادارة   الرشيقة  هو  نهج   منظم  لتعزيز  قيمة  الزبون من  خلال  تحديد  وازالة  الضياعات   (من  الوقت  والجهد  والمواد  )   والتحسين  المستمر  والانتاج   حسب  طلب  الزبون  للسعي  في  تحقيق  الكمال  .</vt:lpstr>
      <vt:lpstr>مفهوم الذكاء الشعوري واهميته :</vt:lpstr>
      <vt:lpstr>اهمية الذكاء الشعوري فتتمثل بالتالي : </vt:lpstr>
      <vt:lpstr>عناصر الذكاء الشعوري  </vt:lpstr>
      <vt:lpstr>الشخصية القيادية للمديرين :</vt:lpstr>
      <vt:lpstr>الشخصية القيادية للمديرين :</vt:lpstr>
      <vt:lpstr>إعادة هندسة العمليات :</vt:lpstr>
      <vt:lpstr>ثانياً: أهداف إعادة هندسة العمليات </vt:lpstr>
      <vt:lpstr>ثالثاً: المبادئ التي تقوم عليها إعادة هندسة العمليات </vt:lpstr>
      <vt:lpstr>رابعاً: مراحل اعادة هندسة العمليات </vt:lpstr>
      <vt:lpstr>خامساً: المنظمات التي تحتاج الى اعادة هندسة العمليات :-  </vt:lpstr>
      <vt:lpstr>سادساً:- العوامل المؤثرة على اعادة هندسة العمليات :</vt:lpstr>
      <vt:lpstr>سادساً:- العوامل المؤثرة على اعادة هندسة العمليات :- </vt:lpstr>
      <vt:lpstr>سادساً:- العوامل المؤثرة على اعادة هندسة العمليات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المواطنة البيئية / سلوك المواطنة التنظيمية / الاحتواء الداخلي /  الادارة الرشيقة / الذكاء الشعوري /  الشخصية القيادية للمديرين / إعادة هندسة العمليات</dc:title>
  <dc:creator>abo zoz</dc:creator>
  <cp:lastModifiedBy>dalia</cp:lastModifiedBy>
  <cp:revision>5</cp:revision>
  <dcterms:created xsi:type="dcterms:W3CDTF">2021-12-06T14:57:24Z</dcterms:created>
  <dcterms:modified xsi:type="dcterms:W3CDTF">2022-05-12T06:33:45Z</dcterms:modified>
</cp:coreProperties>
</file>