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83" r:id="rId4"/>
  </p:sldMasterIdLst>
  <p:notesMasterIdLst>
    <p:notesMasterId r:id="rId21"/>
  </p:notesMasterIdLst>
  <p:handoutMasterIdLst>
    <p:handoutMasterId r:id="rId22"/>
  </p:handoutMasterIdLst>
  <p:sldIdLst>
    <p:sldId id="307" r:id="rId5"/>
    <p:sldId id="308" r:id="rId6"/>
    <p:sldId id="312" r:id="rId7"/>
    <p:sldId id="314" r:id="rId8"/>
    <p:sldId id="315" r:id="rId9"/>
    <p:sldId id="319" r:id="rId10"/>
    <p:sldId id="313" r:id="rId11"/>
    <p:sldId id="317" r:id="rId12"/>
    <p:sldId id="318" r:id="rId13"/>
    <p:sldId id="311" r:id="rId14"/>
    <p:sldId id="316" r:id="rId15"/>
    <p:sldId id="309" r:id="rId16"/>
    <p:sldId id="310" r:id="rId17"/>
    <p:sldId id="320" r:id="rId18"/>
    <p:sldId id="322" r:id="rId19"/>
    <p:sldId id="32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0A2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29" autoAdjust="0"/>
  </p:normalViewPr>
  <p:slideViewPr>
    <p:cSldViewPr snapToGrid="0">
      <p:cViewPr>
        <p:scale>
          <a:sx n="66" d="100"/>
          <a:sy n="66" d="100"/>
        </p:scale>
        <p:origin x="-66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3D6640C-F6A0-4351-856B-14836F234E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280B7B-2795-4857-B84E-9C600536A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0AE1-5DBC-4417-A73B-5F29B67C532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6C3ACD6-6E00-4BE1-A684-34A6BD202E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A7F20A5-CEF2-4B11-A0A4-0F4BC0BD64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411-A9A9-4A09-A341-69C657AB4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A9CD-5E57-4C86-B862-09CA519924B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04F4-F240-48F9-8AE1-486585C7F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004F4-F240-48F9-8AE1-486585C7F0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8ED5-AEFE-4443-9040-726EF6690995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91E0-5367-4F2F-9C30-2087D79A846D}" type="datetime1">
              <a:rPr lang="en-US" noProof="0" smtClean="0"/>
              <a:t>2/1/2022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942308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91E0-5367-4F2F-9C30-2087D79A846D}" type="datetime1">
              <a:rPr lang="en-US" noProof="0" smtClean="0"/>
              <a:t>2/1/2022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43606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561F-7E45-400C-8758-912CDFE9410A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3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4BC7-4CDB-41D7-81AF-9CE8473FF4B8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5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D216-73DE-4B96-8E1B-BB64D86142BB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CD8C-7FEF-4E71-8EB9-D3BA6E2E3E9E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2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79E-9B58-41EA-B928-5B1C8436A60E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6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A371-51FE-4D99-BD87-6A650FCE519D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94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8CFF-A1C0-4B6C-AA8D-BE72CB14468D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9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634D-0427-413D-A0D0-098959D06FEF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6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9000">
              <a:srgbClr val="21D6E0"/>
            </a:gs>
            <a:gs pos="46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91E0-5367-4F2F-9C30-2087D79A846D}" type="datetime1">
              <a:rPr lang="en-US" noProof="0" smtClean="0"/>
              <a:t>2/1/2022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24B5-652C-4DB5-B7C3-B5BBEC1280B1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A5F3BCF-F6FD-4DFF-B0B4-9892C9389344}"/>
              </a:ext>
            </a:extLst>
          </p:cNvPr>
          <p:cNvSpPr/>
          <p:nvPr userDrawn="1"/>
        </p:nvSpPr>
        <p:spPr>
          <a:xfrm>
            <a:off x="11562237" y="6227432"/>
            <a:ext cx="266400" cy="26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16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4471" y="765541"/>
            <a:ext cx="109728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>رأس المال البشري/ رأس المال الفكري / رأس المال </a:t>
            </a:r>
            <a:r>
              <a:rPr lang="ar-SA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>الاجتماعي</a:t>
            </a:r>
            <a:r>
              <a:rPr lang="ar-IQ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  <a:t/>
            </a:r>
            <a:br>
              <a:rPr lang="ar-IQ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(Human Capital, Intellectual Capital &amp; social </a:t>
            </a:r>
            <a:r>
              <a:rPr lang="en-US" sz="27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capital)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3" dir="5400000" sy="-100000" algn="bl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5656" y="2589213"/>
            <a:ext cx="557556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SA" sz="3200" b="1" dirty="0">
                <a:solidFill>
                  <a:srgbClr val="FFFF00"/>
                </a:solidFill>
                <a:cs typeface="Sultan normal" pitchFamily="2" charset="-78"/>
              </a:rPr>
              <a:t>أعداد </a:t>
            </a:r>
            <a:endParaRPr lang="en-US" sz="3200" b="1" dirty="0">
              <a:solidFill>
                <a:srgbClr val="FFFF00"/>
              </a:solidFill>
              <a:cs typeface="Sultan normal" pitchFamily="2" charset="-78"/>
            </a:endParaRPr>
          </a:p>
          <a:p>
            <a:pPr algn="ctr" rtl="1"/>
            <a:r>
              <a:rPr lang="ar-SA" sz="3200" b="1" dirty="0">
                <a:solidFill>
                  <a:srgbClr val="FFFF00"/>
                </a:solidFill>
                <a:cs typeface="Sultan normal" pitchFamily="2" charset="-78"/>
              </a:rPr>
              <a:t>زينب طاهر عبدالحسين </a:t>
            </a:r>
            <a:endParaRPr lang="en-US" sz="3200" b="1" dirty="0">
              <a:solidFill>
                <a:srgbClr val="FFFF00"/>
              </a:solidFill>
              <a:cs typeface="Sultan normal" pitchFamily="2" charset="-78"/>
            </a:endParaRPr>
          </a:p>
          <a:p>
            <a:pPr algn="ctr" rtl="1"/>
            <a:r>
              <a:rPr lang="ar-SA" sz="3200" b="1" dirty="0">
                <a:solidFill>
                  <a:srgbClr val="FFFF00"/>
                </a:solidFill>
                <a:cs typeface="Sultan normal" pitchFamily="2" charset="-78"/>
              </a:rPr>
              <a:t> </a:t>
            </a:r>
            <a:endParaRPr lang="en-US" sz="3200" b="1" dirty="0">
              <a:solidFill>
                <a:srgbClr val="FFFF00"/>
              </a:solidFill>
              <a:cs typeface="Sultan normal" pitchFamily="2" charset="-78"/>
            </a:endParaRPr>
          </a:p>
          <a:p>
            <a:pPr algn="ctr"/>
            <a:r>
              <a:rPr lang="ar-SA" sz="4000" b="1" dirty="0">
                <a:solidFill>
                  <a:srgbClr val="FFFF00"/>
                </a:solidFill>
                <a:cs typeface="Sultan normal" pitchFamily="2" charset="-78"/>
              </a:rPr>
              <a:t>بأشراف أ.م. ندى اسماعيل </a:t>
            </a:r>
            <a:r>
              <a:rPr lang="ar-IQ" sz="4000" b="1" dirty="0">
                <a:solidFill>
                  <a:srgbClr val="FFFF00"/>
                </a:solidFill>
                <a:cs typeface="Sultan normal" pitchFamily="2" charset="-78"/>
              </a:rPr>
              <a:t>جبوري</a:t>
            </a:r>
            <a:endParaRPr lang="en-US" sz="4000" b="1" dirty="0">
              <a:solidFill>
                <a:srgbClr val="FFFF00"/>
              </a:solidFill>
              <a:cs typeface="Sultan normal" pitchFamily="2" charset="-78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09" y="2762451"/>
            <a:ext cx="5659655" cy="370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01028" y="856650"/>
            <a:ext cx="9817768" cy="51687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الفرق بين رأس المال الفكري في المنظمة ورأس المال البشري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:-</a:t>
            </a:r>
            <a:endParaRPr lang="ar-IQ" sz="32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/>
            <a:endParaRPr lang="en-US" sz="3200" b="1" dirty="0">
              <a:solidFill>
                <a:schemeClr val="tx1"/>
              </a:solidFill>
              <a:cs typeface="Sultan normal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-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راس المال البشري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: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المعرفة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المتخصصة والمحفوظة في ذهن العنصر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البشري</a:t>
            </a:r>
            <a:endParaRPr lang="ar-IQ" sz="28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-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المال الفكري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: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الاصول الفكرية و المعرفية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61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651057" y="875891"/>
            <a:ext cx="5130265" cy="44757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أهمية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رأس المال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الفكري</a:t>
            </a:r>
            <a:endParaRPr lang="en-US" sz="32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32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خصائص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رأس المال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الفكري</a:t>
            </a:r>
            <a:endParaRPr lang="ar-IQ" sz="32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 إدارة رأس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الم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ــ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ال الفك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ـــ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ري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3" y="875899"/>
            <a:ext cx="519409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86036" y="467110"/>
            <a:ext cx="10061809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Capital</a:t>
            </a:r>
            <a:r>
              <a:rPr lang="ar-SA" sz="4000" b="1" dirty="0">
                <a:solidFill>
                  <a:schemeClr val="tx1"/>
                </a:solidFill>
                <a:cs typeface="Sultan normal" pitchFamily="2" charset="-78"/>
              </a:rPr>
              <a:t>رأس المــال </a:t>
            </a:r>
            <a:r>
              <a:rPr lang="ar-IQ" sz="4000" b="1" dirty="0" smtClean="0">
                <a:solidFill>
                  <a:schemeClr val="tx1"/>
                </a:solidFill>
                <a:cs typeface="Sultan normal" pitchFamily="2" charset="-78"/>
              </a:rPr>
              <a:t>الاجتماعي  </a:t>
            </a:r>
            <a:r>
              <a:rPr lang="en-US" sz="40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40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endParaRPr lang="en-US" sz="4000" b="1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705" y="2244814"/>
            <a:ext cx="6790931" cy="383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01541" y="856652"/>
            <a:ext cx="9398584" cy="4687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مفهوم راس 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 (</a:t>
            </a: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علاقات أفقية بين الناس</a:t>
            </a: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) </a:t>
            </a:r>
          </a:p>
          <a:p>
            <a:pPr algn="r">
              <a:lnSpc>
                <a:spcPct val="150000"/>
              </a:lnSpc>
            </a:pPr>
            <a:endParaRPr lang="ar-IQ" sz="28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- تعريف رأس 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 </a:t>
            </a:r>
            <a:endParaRPr lang="ar-IQ" sz="24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</a:t>
            </a: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طبيعة التعاون بين الأفراد والجماعات والمنظمات</a:t>
            </a: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endParaRPr lang="ar-IQ" sz="24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 2" pitchFamily="18" charset="2"/>
              <a:buChar char="³"/>
            </a:pPr>
            <a:r>
              <a:rPr lang="ar-SA" sz="2400" b="1" dirty="0" smtClean="0">
                <a:solidFill>
                  <a:schemeClr val="tx1"/>
                </a:solidFill>
                <a:cs typeface="Sultan normal" pitchFamily="2" charset="-78"/>
              </a:rPr>
              <a:t>أمر </a:t>
            </a: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حاسم في تطور المجتمعات وازدهارها الاقتصادي </a:t>
            </a:r>
            <a:endParaRPr lang="ar-IQ" sz="2400" b="1" dirty="0" smtClean="0">
              <a:solidFill>
                <a:schemeClr val="tx1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967663" y="875891"/>
            <a:ext cx="5813660" cy="44757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250000"/>
              </a:lnSpc>
            </a:pPr>
            <a:r>
              <a:rPr lang="ar-SA" sz="24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تكوين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 </a:t>
            </a:r>
            <a:endParaRPr lang="en-US" sz="28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5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النظريات الاساسية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ل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</a:t>
            </a:r>
          </a:p>
          <a:p>
            <a:pPr algn="r" rtl="1">
              <a:lnSpc>
                <a:spcPct val="250000"/>
              </a:lnSpc>
            </a:pPr>
            <a:r>
              <a:rPr lang="ar-SA" sz="24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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منظورات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الم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ــ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الاجتماعية 		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2" y="1029920"/>
            <a:ext cx="5303520" cy="424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43789" y="3917486"/>
            <a:ext cx="9269129" cy="26565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فوائد تطوير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المال 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الاجتماعي </a:t>
            </a:r>
            <a:endParaRPr lang="en-US" sz="32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 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مكونات ل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رأس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المال 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الاجتماعي في منظمة  الاعمال </a:t>
            </a: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 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خصائص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رأس الم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ــ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ال </a:t>
            </a:r>
            <a:r>
              <a:rPr lang="ar-IQ" sz="3200" b="1" dirty="0" smtClean="0">
                <a:solidFill>
                  <a:schemeClr val="tx1"/>
                </a:solidFill>
                <a:cs typeface="Sultan normal" pitchFamily="2" charset="-78"/>
              </a:rPr>
              <a:t>الاجتماعية 		</a:t>
            </a:r>
            <a:endParaRPr lang="en-US" sz="3200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66" y="221701"/>
            <a:ext cx="7228573" cy="34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83" y="182880"/>
            <a:ext cx="11675444" cy="6487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0278" y="5289627"/>
            <a:ext cx="80345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8000" b="1" dirty="0" smtClean="0">
                <a:cs typeface="Sultan normal" pitchFamily="2" charset="-78"/>
              </a:rPr>
              <a:t>شــكرا لاصغائكــم </a:t>
            </a:r>
            <a:endParaRPr lang="en-US" sz="8000" b="1" dirty="0"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02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8600" y="63076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Capital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b="1" dirty="0" smtClean="0">
                <a:cs typeface="Sultan normal" pitchFamily="2" charset="-78"/>
              </a:rPr>
              <a:t>رأس </a:t>
            </a:r>
            <a:r>
              <a:rPr lang="ar-SA" b="1" dirty="0">
                <a:cs typeface="Sultan normal" pitchFamily="2" charset="-78"/>
              </a:rPr>
              <a:t>المــال </a:t>
            </a:r>
            <a:r>
              <a:rPr lang="ar-SA" b="1" dirty="0" smtClean="0">
                <a:cs typeface="Sultan normal" pitchFamily="2" charset="-78"/>
              </a:rPr>
              <a:t>البشــري</a:t>
            </a:r>
            <a:r>
              <a:rPr lang="ar-IQ" b="1" dirty="0" smtClean="0">
                <a:cs typeface="Sultan normal" pitchFamily="2" charset="-78"/>
              </a:rPr>
              <a:t>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24" y="1434165"/>
            <a:ext cx="9401820" cy="526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01541" y="856652"/>
            <a:ext cx="9398584" cy="4687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مفهوم راس المال البشري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 (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اصل غير ملموس ) </a:t>
            </a:r>
          </a:p>
          <a:p>
            <a:pPr algn="r">
              <a:lnSpc>
                <a:spcPct val="150000"/>
              </a:lnSpc>
            </a:pPr>
            <a:endParaRPr lang="ar-IQ" sz="28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- تعريف رأس المال البشري</a:t>
            </a: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endParaRPr lang="ar-IQ" sz="24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</a:t>
            </a:r>
            <a:r>
              <a:rPr lang="ar-IQ" sz="2400" b="1" dirty="0" smtClean="0">
                <a:solidFill>
                  <a:schemeClr val="tx1"/>
                </a:solidFill>
                <a:cs typeface="Sultan normal" pitchFamily="2" charset="-78"/>
              </a:rPr>
              <a:t>كافة القدرات الشخصية للفرد والتي تمكنه من الارتقاء  بأدائه في مجال عمله</a:t>
            </a:r>
          </a:p>
          <a:p>
            <a:pPr marL="342900" indent="-342900" algn="r" rtl="1">
              <a:lnSpc>
                <a:spcPct val="150000"/>
              </a:lnSpc>
              <a:buFont typeface="Wingdings 2"/>
              <a:buChar char="³"/>
            </a:pPr>
            <a:r>
              <a:rPr lang="ar-IQ" sz="2400" b="1" dirty="0" smtClean="0">
                <a:solidFill>
                  <a:schemeClr val="tx1"/>
                </a:solidFill>
                <a:cs typeface="Sultan normal" pitchFamily="2" charset="-78"/>
              </a:rPr>
              <a:t>لا </a:t>
            </a: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يشترط أن يولد الإنسان بها فطريا</a:t>
            </a:r>
            <a:r>
              <a:rPr lang="ar-IQ" sz="2400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endParaRPr lang="ar-IQ" sz="2400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 2"/>
              <a:buChar char="³"/>
            </a:pP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الرضا الوظيفي</a:t>
            </a:r>
          </a:p>
        </p:txBody>
      </p:sp>
    </p:spTree>
    <p:extLst>
      <p:ext uri="{BB962C8B-B14F-4D97-AF65-F5344CB8AC3E}">
        <p14:creationId xmlns:p14="http://schemas.microsoft.com/office/powerpoint/2010/main" val="41503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51211" y="221391"/>
            <a:ext cx="6183747" cy="33977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تسعى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المنظمات بالعمل على الاتي : </a:t>
            </a:r>
            <a:endParaRPr lang="en-US" sz="32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1 -  أستقطاب أفضل المواهب البشرية . </a:t>
            </a:r>
            <a:endParaRPr lang="en-US" sz="28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2 -  أغناء رأس المال البشري من خلال التطوير . </a:t>
            </a:r>
            <a:endParaRPr lang="en-US" sz="28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3 - المحافظة على أفضل العاملين</a:t>
            </a:r>
            <a:r>
              <a:rPr lang="ar-SA" sz="2800" dirty="0">
                <a:solidFill>
                  <a:schemeClr val="tx1"/>
                </a:solidFill>
                <a:cs typeface="Sultan normal" pitchFamily="2" charset="-78"/>
              </a:rPr>
              <a:t> .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795" y="3763479"/>
            <a:ext cx="8864866" cy="272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52312" y="856651"/>
            <a:ext cx="7675662" cy="52457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r>
              <a:rPr lang="en-US" sz="32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مكونات رأس المال البشري</a:t>
            </a:r>
            <a:r>
              <a:rPr lang="en-US" sz="3200" b="1" dirty="0">
                <a:solidFill>
                  <a:schemeClr val="tx1"/>
                </a:solidFill>
                <a:cs typeface="Sultan normal" pitchFamily="2" charset="-78"/>
              </a:rPr>
              <a:t> 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cs typeface="Sultan normal" pitchFamily="2" charset="-78"/>
              </a:rPr>
              <a:t>:-</a:t>
            </a:r>
            <a:endParaRPr lang="en-US" sz="32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1 - المعرفة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		5-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الحدس</a:t>
            </a: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2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- 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المهارة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		6-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الابتكار</a:t>
            </a: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3 –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القدرات				 7-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الذكاء 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4- التفكير المنظم </a:t>
            </a:r>
          </a:p>
        </p:txBody>
      </p:sp>
    </p:spTree>
    <p:extLst>
      <p:ext uri="{BB962C8B-B14F-4D97-AF65-F5344CB8AC3E}">
        <p14:creationId xmlns:p14="http://schemas.microsoft.com/office/powerpoint/2010/main" val="10026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30931" y="856650"/>
            <a:ext cx="7675662" cy="546714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r>
              <a:rPr lang="en-US" sz="3200" b="1" dirty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العوامل المؤثرة على رأس المال البشري</a:t>
            </a:r>
            <a:r>
              <a:rPr lang="en-US" sz="3200" b="1" dirty="0">
                <a:solidFill>
                  <a:schemeClr val="tx1"/>
                </a:solidFill>
                <a:cs typeface="Sultan normal" pitchFamily="2" charset="-78"/>
              </a:rPr>
              <a:t> </a:t>
            </a:r>
            <a:r>
              <a:rPr lang="ar-SA" sz="3200" b="1" dirty="0">
                <a:solidFill>
                  <a:schemeClr val="tx1"/>
                </a:solidFill>
                <a:cs typeface="Sultan normal" pitchFamily="2" charset="-78"/>
              </a:rPr>
              <a:t> :- </a:t>
            </a:r>
            <a:endParaRPr lang="ar-IQ" sz="32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1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- نظام التعويضات 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		</a:t>
            </a: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2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- التقادم التكنولوجي</a:t>
            </a:r>
            <a:endParaRPr lang="en-US" sz="2800" b="1" dirty="0">
              <a:solidFill>
                <a:schemeClr val="tx1"/>
              </a:solidFill>
              <a:cs typeface="Sultan normal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 3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-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الرضا الوظيفي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			</a:t>
            </a:r>
            <a:endParaRPr lang="en-US" sz="2800" dirty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4-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المكانة </a:t>
            </a:r>
            <a:r>
              <a:rPr lang="ar-SA" sz="2800" b="1" dirty="0" smtClean="0">
                <a:solidFill>
                  <a:schemeClr val="tx1"/>
                </a:solidFill>
                <a:cs typeface="Sultan normal" pitchFamily="2" charset="-78"/>
              </a:rPr>
              <a:t>الاجتماعية</a:t>
            </a:r>
            <a:endParaRPr lang="ar-IQ" sz="28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5- </a:t>
            </a:r>
            <a:r>
              <a:rPr lang="ar-SA" sz="2800" b="1" dirty="0">
                <a:solidFill>
                  <a:schemeClr val="tx1"/>
                </a:solidFill>
                <a:cs typeface="Sultan normal" pitchFamily="2" charset="-78"/>
              </a:rPr>
              <a:t>الحافز المادي والاعتباري</a:t>
            </a:r>
            <a:endParaRPr lang="ar-IQ" sz="2800" b="1" dirty="0">
              <a:solidFill>
                <a:schemeClr val="tx1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42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192" y="420169"/>
            <a:ext cx="7324825" cy="54865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059806" y="4687506"/>
            <a:ext cx="8075591" cy="13475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Capital</a:t>
            </a:r>
            <a:r>
              <a:rPr lang="ar-SA" sz="4000" b="1" dirty="0">
                <a:solidFill>
                  <a:schemeClr val="tx1"/>
                </a:solidFill>
                <a:cs typeface="Sultan normal" pitchFamily="2" charset="-78"/>
              </a:rPr>
              <a:t>رأس المــال الفكري </a:t>
            </a:r>
            <a:endParaRPr lang="en-US" sz="4000" b="1" dirty="0">
              <a:solidFill>
                <a:schemeClr val="tx1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29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01541" y="856652"/>
            <a:ext cx="9398584" cy="46875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20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-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مفهوم راس 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الفكري (</a:t>
            </a: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الموجودات غير الملموسة المترابطة مع ب</a:t>
            </a:r>
            <a:r>
              <a:rPr lang="ar-IQ" sz="2400" b="1" dirty="0">
                <a:solidFill>
                  <a:schemeClr val="tx1"/>
                </a:solidFill>
                <a:cs typeface="Sultan normal" pitchFamily="2" charset="-78"/>
              </a:rPr>
              <a:t>عضها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) </a:t>
            </a:r>
            <a:endParaRPr lang="ar-IQ" sz="2800" b="1" dirty="0">
              <a:solidFill>
                <a:schemeClr val="tx1"/>
              </a:solidFill>
              <a:cs typeface="Sultan normal" pitchFamily="2" charset="-78"/>
            </a:endParaRPr>
          </a:p>
          <a:p>
            <a:pPr algn="r">
              <a:lnSpc>
                <a:spcPct val="150000"/>
              </a:lnSpc>
            </a:pPr>
            <a:endParaRPr lang="ar-IQ" sz="28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 </a:t>
            </a:r>
            <a:r>
              <a:rPr lang="ar-IQ" sz="2800" b="1" dirty="0">
                <a:solidFill>
                  <a:schemeClr val="tx1"/>
                </a:solidFill>
                <a:cs typeface="Sultan normal" pitchFamily="2" charset="-78"/>
              </a:rPr>
              <a:t>- تعريف رأس المال </a:t>
            </a:r>
            <a:r>
              <a:rPr lang="ar-IQ" sz="2800" b="1" dirty="0" smtClean="0">
                <a:solidFill>
                  <a:schemeClr val="tx1"/>
                </a:solidFill>
                <a:cs typeface="Sultan normal" pitchFamily="2" charset="-78"/>
              </a:rPr>
              <a:t>الفكري</a:t>
            </a:r>
            <a:endParaRPr lang="ar-IQ" sz="2400" b="1" dirty="0" smtClean="0">
              <a:solidFill>
                <a:schemeClr val="tx1"/>
              </a:solidFill>
              <a:cs typeface="Sultan normal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IQ" sz="2400" b="1" dirty="0" smtClean="0">
                <a:solidFill>
                  <a:schemeClr val="tx1"/>
                </a:solidFill>
                <a:cs typeface="Sultan normal" pitchFamily="2" charset="-78"/>
                <a:sym typeface="Wingdings 2"/>
              </a:rPr>
              <a:t></a:t>
            </a:r>
            <a:r>
              <a:rPr lang="ar-SA" sz="2400" dirty="0"/>
              <a:t> </a:t>
            </a: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قدرات منجزة يتمتع بها عدد محدود من الأفراد العاملين</a:t>
            </a:r>
            <a:endParaRPr lang="ar-IQ" sz="2400" b="1" dirty="0">
              <a:solidFill>
                <a:schemeClr val="tx1"/>
              </a:solidFill>
              <a:cs typeface="Sultan normal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 2"/>
              <a:buChar char="³"/>
            </a:pP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المعرفة تعد بمثابة أسلحة تنافسية في عصرنا </a:t>
            </a:r>
            <a:endParaRPr lang="ar-IQ" sz="2400" b="1" dirty="0">
              <a:solidFill>
                <a:schemeClr val="tx1"/>
              </a:solidFill>
              <a:cs typeface="Sultan normal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 2"/>
              <a:buChar char="³"/>
            </a:pPr>
            <a:r>
              <a:rPr lang="ar-SA" sz="2400" b="1" dirty="0">
                <a:solidFill>
                  <a:schemeClr val="tx1"/>
                </a:solidFill>
                <a:cs typeface="Sultan normal" pitchFamily="2" charset="-78"/>
              </a:rPr>
              <a:t>تكوين ثروة كبيرة دون أن تظهر في قوائم الميزانية</a:t>
            </a:r>
            <a:endParaRPr lang="ar-IQ" sz="2400" b="1" dirty="0">
              <a:solidFill>
                <a:schemeClr val="tx1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10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4D506CC-0185-443E-82C7-1600C21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24B5-652C-4DB5-B7C3-B5BBEC1280B1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049246"/>
              </p:ext>
            </p:extLst>
          </p:nvPr>
        </p:nvGraphicFramePr>
        <p:xfrm>
          <a:off x="1751798" y="625643"/>
          <a:ext cx="8749365" cy="501475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916455"/>
                <a:gridCol w="2916455"/>
                <a:gridCol w="2916455"/>
              </a:tblGrid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  <a:cs typeface="Sultan normal" pitchFamily="2" charset="-78"/>
                        </a:rPr>
                        <a:t>أوجه المقارنة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رأس المال المادي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رأس المال الفكري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  <a:cs typeface="Sultan normal" pitchFamily="2" charset="-78"/>
                        </a:rPr>
                        <a:t>المصدر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أصول مادية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Sultan normal" pitchFamily="2" charset="-78"/>
                        </a:rPr>
                        <a:t>أصول فكرية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السمة الاساسية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مادي ملموس ومنظور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غير مادي/غير ملموس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الموقع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داخل الشركة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في عقول الافراد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النموذج المستخدم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الالة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الفرد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العوائد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cs typeface="Sultan normal" pitchFamily="2" charset="-78"/>
                        </a:rPr>
                        <a:t>متناقصة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متزايد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  <a:tr h="716394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cs typeface="Sultan normal" pitchFamily="2" charset="-78"/>
                        </a:rPr>
                        <a:t>الافراد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عمال يدويون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cs typeface="Sultan normal" pitchFamily="2" charset="-78"/>
                        </a:rPr>
                        <a:t>عمال ومتخصصوا المعرفة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Sultan normal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376413" y="6006164"/>
            <a:ext cx="9808143" cy="779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FFFF00"/>
                </a:solidFill>
                <a:cs typeface="Sultan normal" pitchFamily="2" charset="-78"/>
              </a:rPr>
              <a:t>اوجه الاختلاف بين رأس المال المادي و رأس المال الفكري</a:t>
            </a:r>
            <a:endParaRPr lang="en-US" sz="3200" dirty="0">
              <a:solidFill>
                <a:srgbClr val="FFFF00"/>
              </a:solidFill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2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2DDA16B-F3AC-4A5B-9F5F-6F5A8F47A9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26FE2C-7640-4BF0-9D68-FDFD4151F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118CE8-9293-4220-BA3B-5D353B13ABC9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Office PowerPoint</Application>
  <PresentationFormat>Custom</PresentationFormat>
  <Paragraphs>105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رأس المال البشري/ رأس المال الفكري / رأس المال الاجتماعي  (Human Capital, Intellectual Capital &amp; social capital)</vt:lpstr>
      <vt:lpstr> Human Capital رأس المــال البشــري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Capitalرأس المــال الاجتماعي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2021-11-13T23:59:49Z</dcterms:created>
  <dcterms:modified xsi:type="dcterms:W3CDTF">2022-02-01T08:40:38Z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