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80" r:id="rId1"/>
  </p:sldMasterIdLst>
  <p:notesMasterIdLst>
    <p:notesMasterId r:id="rId21"/>
  </p:notesMasterIdLst>
  <p:handoutMasterIdLst>
    <p:handoutMasterId r:id="rId22"/>
  </p:handoutMasterIdLst>
  <p:sldIdLst>
    <p:sldId id="256" r:id="rId2"/>
    <p:sldId id="257" r:id="rId3"/>
    <p:sldId id="258" r:id="rId4"/>
    <p:sldId id="278" r:id="rId5"/>
    <p:sldId id="262" r:id="rId6"/>
    <p:sldId id="260" r:id="rId7"/>
    <p:sldId id="266" r:id="rId8"/>
    <p:sldId id="263" r:id="rId9"/>
    <p:sldId id="264" r:id="rId10"/>
    <p:sldId id="267" r:id="rId11"/>
    <p:sldId id="268" r:id="rId12"/>
    <p:sldId id="279"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FC128C-252F-403B-A99E-10B672BCFDF5}">
          <p14:sldIdLst>
            <p14:sldId id="256"/>
            <p14:sldId id="257"/>
          </p14:sldIdLst>
        </p14:section>
        <p14:section name="Untitled Section" id="{35C7B71B-79A9-45FB-AC20-8C5B549C8664}">
          <p14:sldIdLst>
            <p14:sldId id="258"/>
            <p14:sldId id="278"/>
            <p14:sldId id="262"/>
            <p14:sldId id="260"/>
            <p14:sldId id="266"/>
            <p14:sldId id="263"/>
            <p14:sldId id="264"/>
            <p14:sldId id="267"/>
            <p14:sldId id="268"/>
            <p14:sldId id="279"/>
            <p14:sldId id="269"/>
            <p14:sldId id="270"/>
            <p14:sldId id="271"/>
            <p14:sldId id="272"/>
            <p14:sldId id="273"/>
            <p14:sldId id="274"/>
            <p14:sldId id="27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12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74E045-5B77-4926-B016-D3F9C5C7D053}" type="datetimeFigureOut">
              <a:rPr lang="en-US" smtClean="0"/>
              <a:pPr/>
              <a:t>2/1/2022</a:t>
            </a:fld>
            <a:endParaRPr lang="en-US"/>
          </a:p>
        </p:txBody>
      </p:sp>
      <p:sp>
        <p:nvSpPr>
          <p:cNvPr id="4" name="عنصر نائب للتذييل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9698D3-7EFF-4F94-9931-CC1C141A6C7A}"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3C3BF-757E-473A-A7B4-B19E7263EA85}" type="datetimeFigureOut">
              <a:rPr lang="en-US" smtClean="0"/>
              <a:pPr/>
              <a:t>2/1/2022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E35D08-1142-4802-AC11-A66E3757D3B5}" type="slidenum">
              <a:rPr lang="en-US" smtClean="0"/>
              <a:pPr/>
              <a:t>‹#›</a:t>
            </a:fld>
            <a:endParaRPr lang="en-US"/>
          </a:p>
        </p:txBody>
      </p:sp>
    </p:spTree>
    <p:extLst>
      <p:ext uri="{BB962C8B-B14F-4D97-AF65-F5344CB8AC3E}">
        <p14:creationId xmlns:p14="http://schemas.microsoft.com/office/powerpoint/2010/main" val="326106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5" name="عنصر نائب لرقم الشريحة 4"/>
          <p:cNvSpPr>
            <a:spLocks noGrp="1"/>
          </p:cNvSpPr>
          <p:nvPr>
            <p:ph type="sldNum" sz="quarter" idx="10"/>
          </p:nvPr>
        </p:nvSpPr>
        <p:spPr/>
        <p:txBody>
          <a:bodyPr/>
          <a:lstStyle/>
          <a:p>
            <a:fld id="{72E35D08-1142-4802-AC11-A66E3757D3B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5" name="عنصر نائب لرقم الشريحة 4"/>
          <p:cNvSpPr>
            <a:spLocks noGrp="1"/>
          </p:cNvSpPr>
          <p:nvPr>
            <p:ph type="sldNum" sz="quarter" idx="10"/>
          </p:nvPr>
        </p:nvSpPr>
        <p:spPr/>
        <p:txBody>
          <a:bodyPr/>
          <a:lstStyle/>
          <a:p>
            <a:fld id="{72E35D08-1142-4802-AC11-A66E3757D3B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72E35D08-1142-4802-AC11-A66E3757D3B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72E35D08-1142-4802-AC11-A66E3757D3B5}"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35D08-1142-4802-AC11-A66E3757D3B5}" type="slidenum">
              <a:rPr lang="en-US" smtClean="0"/>
              <a:pPr/>
              <a:t>11</a:t>
            </a:fld>
            <a:endParaRPr lang="en-US"/>
          </a:p>
        </p:txBody>
      </p:sp>
    </p:spTree>
    <p:extLst>
      <p:ext uri="{BB962C8B-B14F-4D97-AF65-F5344CB8AC3E}">
        <p14:creationId xmlns:p14="http://schemas.microsoft.com/office/powerpoint/2010/main" val="324855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5" name="عنصر نائب لرقم الشريحة 4"/>
          <p:cNvSpPr>
            <a:spLocks noGrp="1"/>
          </p:cNvSpPr>
          <p:nvPr>
            <p:ph type="sldNum" sz="quarter" idx="10"/>
          </p:nvPr>
        </p:nvSpPr>
        <p:spPr/>
        <p:txBody>
          <a:bodyPr/>
          <a:lstStyle/>
          <a:p>
            <a:fld id="{72E35D08-1142-4802-AC11-A66E3757D3B5}"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72E35D08-1142-4802-AC11-A66E3757D3B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9BE43C89-7F7C-4AC2-955D-2CBC7899F640}" type="datetime1">
              <a:rPr lang="ar-SA" smtClean="0"/>
              <a:pPr/>
              <a:t>29/06/1443</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745B622-0A29-45ED-8501-B6985688CC73}" type="datetime1">
              <a:rPr lang="ar-SA" smtClean="0"/>
              <a:pPr/>
              <a:t>29/06/1443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26671ECA-A630-4860-934A-E5AE29754F5B}" type="datetime1">
              <a:rPr lang="ar-SA" smtClean="0"/>
              <a:pPr/>
              <a:t>29/06/1443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7C7B8A5-A0B5-4AE0-BCFE-BE127AF3E9D5}" type="datetime1">
              <a:rPr lang="ar-SA" smtClean="0"/>
              <a:pPr/>
              <a:t>29/06/1443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p>
            <a:r>
              <a:rPr kumimoji="0" lang="ar-SA"/>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CE0E8E25-395A-4F3C-A2D0-634621990BE7}" type="datetime1">
              <a:rPr lang="ar-SA" smtClean="0"/>
              <a:pPr/>
              <a:t>29/06/1443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6B9F4551-7989-4C2F-81AF-52B266BD0848}" type="datetime1">
              <a:rPr lang="ar-SA" smtClean="0"/>
              <a:pPr/>
              <a:t>29/06/1443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D9482251-A5A6-492D-B982-8F6EEE05C348}" type="datetime1">
              <a:rPr lang="ar-SA" smtClean="0"/>
              <a:pPr/>
              <a:t>29/06/1443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FA50166D-48E5-4791-A405-3AACF7A930BA}" type="datetime1">
              <a:rPr lang="ar-SA" smtClean="0"/>
              <a:pPr/>
              <a:t>29/06/1443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6CBF3F-D4B4-45F9-95C0-01C82CC0CB40}" type="datetime1">
              <a:rPr lang="ar-SA" smtClean="0"/>
              <a:pPr/>
              <a:t>29/06/1443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17A70769-440A-48B1-B2C8-0123A061E003}" type="datetime1">
              <a:rPr lang="ar-SA" smtClean="0"/>
              <a:pPr/>
              <a:t>29/06/1443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EE22A7C6-4647-4444-A114-7DC936388100}" type="datetime1">
              <a:rPr lang="ar-SA" smtClean="0"/>
              <a:pPr/>
              <a:t>29/06/1443</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7D39AD-0A12-4CC8-BAC2-CB3AA2D80E23}" type="datetime1">
              <a:rPr lang="ar-SA" smtClean="0"/>
              <a:pPr/>
              <a:t>29/06/1443</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2428868"/>
            <a:ext cx="7772400" cy="819143"/>
          </a:xfrm>
        </p:spPr>
        <p:txBody>
          <a:bodyPr>
            <a:noAutofit/>
          </a:bodyPr>
          <a:lstStyle/>
          <a:p>
            <a:pPr algn="ctr"/>
            <a:r>
              <a:rPr lang="ar-SA" dirty="0"/>
              <a:t>إدارة الموارد البشرية</a:t>
            </a:r>
            <a:endParaRPr lang="en-US" dirty="0"/>
          </a:p>
        </p:txBody>
      </p:sp>
      <p:sp>
        <p:nvSpPr>
          <p:cNvPr id="3" name="عنوان فرعي 2"/>
          <p:cNvSpPr>
            <a:spLocks noGrp="1"/>
          </p:cNvSpPr>
          <p:nvPr>
            <p:ph type="subTitle" idx="1"/>
          </p:nvPr>
        </p:nvSpPr>
        <p:spPr>
          <a:xfrm>
            <a:off x="500034" y="3357562"/>
            <a:ext cx="7772400" cy="571504"/>
          </a:xfrm>
        </p:spPr>
        <p:txBody>
          <a:bodyPr>
            <a:noAutofit/>
          </a:bodyPr>
          <a:lstStyle/>
          <a:p>
            <a:pPr algn="ctr"/>
            <a:r>
              <a:rPr lang="ar-SA" sz="3200" b="1" dirty="0"/>
              <a:t>مفاهيم وتوجهات معاصرة</a:t>
            </a:r>
            <a:endParaRPr lang="en-US" sz="3200" b="1" dirty="0"/>
          </a:p>
        </p:txBody>
      </p:sp>
      <p:sp>
        <p:nvSpPr>
          <p:cNvPr id="6" name="مربع نص 5"/>
          <p:cNvSpPr txBox="1"/>
          <p:nvPr/>
        </p:nvSpPr>
        <p:spPr>
          <a:xfrm>
            <a:off x="1571604" y="3929066"/>
            <a:ext cx="5286412" cy="523220"/>
          </a:xfrm>
          <a:prstGeom prst="rect">
            <a:avLst/>
          </a:prstGeom>
          <a:noFill/>
        </p:spPr>
        <p:txBody>
          <a:bodyPr wrap="square" rtlCol="0">
            <a:spAutoFit/>
          </a:bodyPr>
          <a:lstStyle/>
          <a:p>
            <a:pPr algn="ctr"/>
            <a:r>
              <a:rPr lang="ar-SA" sz="2800" b="1" dirty="0">
                <a:ln w="12700">
                  <a:solidFill>
                    <a:schemeClr val="tx2">
                      <a:satMod val="155000"/>
                    </a:schemeClr>
                  </a:solidFill>
                  <a:prstDash val="solid"/>
                </a:ln>
                <a:solidFill>
                  <a:schemeClr val="tx1">
                    <a:lumMod val="50000"/>
                    <a:lumOff val="50000"/>
                  </a:schemeClr>
                </a:solidFill>
                <a:effectLst>
                  <a:outerShdw blurRad="41275" dist="20320" dir="1800000" algn="tl" rotWithShape="0">
                    <a:srgbClr val="000000">
                      <a:alpha val="40000"/>
                    </a:srgbClr>
                  </a:outerShdw>
                </a:effectLst>
              </a:rPr>
              <a:t>مدخل معاصر لدراسة إدارة الموارد البشرية</a:t>
            </a:r>
            <a:endParaRPr lang="en-US" sz="2800" b="1" dirty="0">
              <a:ln w="12700">
                <a:solidFill>
                  <a:schemeClr val="tx2">
                    <a:satMod val="155000"/>
                  </a:schemeClr>
                </a:solidFill>
                <a:prstDash val="solid"/>
              </a:ln>
              <a:solidFill>
                <a:schemeClr val="tx1">
                  <a:lumMod val="50000"/>
                  <a:lumOff val="50000"/>
                </a:schemeClr>
              </a:solidFill>
              <a:effectLst>
                <a:outerShdw blurRad="41275" dist="20320" dir="1800000" algn="tl" rotWithShape="0">
                  <a:srgbClr val="000000">
                    <a:alpha val="40000"/>
                  </a:srgbClr>
                </a:outerShdw>
              </a:effectLst>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صورة 1"/>
          <p:cNvPicPr>
            <a:picLocks noChangeAspect="1" noChangeArrowheads="1"/>
          </p:cNvPicPr>
          <p:nvPr/>
        </p:nvPicPr>
        <p:blipFill>
          <a:blip r:embed="rId3"/>
          <a:srcRect/>
          <a:stretch>
            <a:fillRect/>
          </a:stretch>
        </p:blipFill>
        <p:spPr bwMode="auto">
          <a:xfrm>
            <a:off x="500034" y="714356"/>
            <a:ext cx="1600200" cy="1425575"/>
          </a:xfrm>
          <a:prstGeom prst="rect">
            <a:avLst/>
          </a:prstGeom>
          <a:noFill/>
        </p:spPr>
      </p:pic>
      <p:sp>
        <p:nvSpPr>
          <p:cNvPr id="14339" name="Rectangle 3"/>
          <p:cNvSpPr>
            <a:spLocks noChangeArrowheads="1"/>
          </p:cNvSpPr>
          <p:nvPr/>
        </p:nvSpPr>
        <p:spPr bwMode="auto">
          <a:xfrm>
            <a:off x="6215074" y="714356"/>
            <a:ext cx="2558713"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جمهورية العراق</a:t>
            </a:r>
            <a:endParaRPr lang="ar-SA" sz="1400" b="1" dirty="0">
              <a:latin typeface="Calibri" pitchFamily="34" charset="0"/>
              <a:ea typeface="Calibri" pitchFamily="34" charset="0"/>
              <a:cs typeface="+mj-cs"/>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وزارة التعليم العالي والبحث العلمي </a:t>
            </a:r>
            <a:endParaRPr kumimoji="0" lang="en-US" sz="1000" b="0" i="0" u="none" strike="noStrike" cap="none" normalizeH="0" baseline="0" dirty="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جامعة بغداد </a:t>
            </a:r>
            <a:endParaRPr kumimoji="0" lang="en-US" sz="1000" b="0" i="0" u="none" strike="noStrike" cap="none" normalizeH="0" baseline="0" dirty="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كلية الإدارة والاقتصاد / قسم إدارة أعمال </a:t>
            </a:r>
            <a:endParaRPr kumimoji="0" lang="en-US" sz="1000" b="0" i="0" u="none" strike="noStrike" cap="none" normalizeH="0" baseline="0" dirty="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دبلوم تخطيط استراتيجي</a:t>
            </a:r>
            <a:endParaRPr kumimoji="0" lang="en-US" sz="1000" b="0" i="0" u="none" strike="noStrike" cap="none" normalizeH="0" baseline="0" dirty="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a:ln>
                  <a:noFill/>
                </a:ln>
                <a:solidFill>
                  <a:schemeClr val="tx1"/>
                </a:solidFill>
                <a:effectLst/>
                <a:latin typeface="Calibri" pitchFamily="34" charset="0"/>
                <a:ea typeface="Calibri" pitchFamily="34" charset="0"/>
                <a:cs typeface="+mj-cs"/>
              </a:rPr>
              <a:t>2021-2022</a:t>
            </a:r>
            <a:endParaRPr kumimoji="0" lang="ar-SA" sz="2400" b="0" i="0" u="none" strike="noStrike" cap="none" normalizeH="0" baseline="0" dirty="0">
              <a:ln>
                <a:noFill/>
              </a:ln>
              <a:solidFill>
                <a:schemeClr val="tx1"/>
              </a:solidFill>
              <a:effectLst/>
              <a:latin typeface="Arial" pitchFamily="34" charset="0"/>
              <a:cs typeface="+mj-cs"/>
            </a:endParaRPr>
          </a:p>
        </p:txBody>
      </p:sp>
      <p:sp>
        <p:nvSpPr>
          <p:cNvPr id="12" name="مربع نص 11"/>
          <p:cNvSpPr txBox="1"/>
          <p:nvPr/>
        </p:nvSpPr>
        <p:spPr>
          <a:xfrm>
            <a:off x="2699792" y="5589240"/>
            <a:ext cx="3456384" cy="830997"/>
          </a:xfrm>
          <a:prstGeom prst="rect">
            <a:avLst/>
          </a:prstGeom>
          <a:noFill/>
        </p:spPr>
        <p:txBody>
          <a:bodyPr wrap="square" rtlCol="0">
            <a:spAutoFit/>
          </a:bodyPr>
          <a:lstStyle/>
          <a:p>
            <a:pPr algn="ctr"/>
            <a:r>
              <a:rPr lang="ar-IQ"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اشراف</a:t>
            </a:r>
          </a:p>
          <a:p>
            <a:r>
              <a:rPr lang="ar-IQ"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أ. م.د</a:t>
            </a:r>
            <a:r>
              <a:rPr lang="ar-SA"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ندى </a:t>
            </a:r>
            <a:r>
              <a:rPr lang="ar-SA"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إسماعيل</a:t>
            </a:r>
            <a:r>
              <a:rPr lang="ar-IQ"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 جبوري</a:t>
            </a:r>
            <a:endParaRPr lang="en-US" sz="24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endParaRPr>
          </a:p>
        </p:txBody>
      </p:sp>
      <p:sp>
        <p:nvSpPr>
          <p:cNvPr id="10" name="عنصر نائب لرقم الشريحة 9"/>
          <p:cNvSpPr>
            <a:spLocks noGrp="1"/>
          </p:cNvSpPr>
          <p:nvPr>
            <p:ph type="sldNum" sz="quarter" idx="12"/>
          </p:nvPr>
        </p:nvSpPr>
        <p:spPr/>
        <p:txBody>
          <a:bodyPr/>
          <a:lstStyle/>
          <a:p>
            <a:fld id="{0B34F065-1154-456A-91E3-76DE8E75E17B}" type="slidenum">
              <a:rPr lang="ar-SA" smtClean="0"/>
              <a:pPr/>
              <a:t>1</a:t>
            </a:fld>
            <a:endParaRPr lang="ar-SA"/>
          </a:p>
        </p:txBody>
      </p:sp>
      <p:sp>
        <p:nvSpPr>
          <p:cNvPr id="11" name="مربع نص 11"/>
          <p:cNvSpPr txBox="1"/>
          <p:nvPr/>
        </p:nvSpPr>
        <p:spPr>
          <a:xfrm>
            <a:off x="2555776" y="4452286"/>
            <a:ext cx="3168352" cy="461665"/>
          </a:xfrm>
          <a:prstGeom prst="rect">
            <a:avLst/>
          </a:prstGeom>
          <a:noFill/>
        </p:spPr>
        <p:txBody>
          <a:bodyPr wrap="square" rtlCol="0">
            <a:spAutoFit/>
          </a:bodyPr>
          <a:lstStyle/>
          <a:p>
            <a:r>
              <a:rPr lang="ar-IQ" sz="2400" b="1" dirty="0" smtClean="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الطالب : احمد موسى عباس</a:t>
            </a:r>
            <a:endParaRPr lang="en-US" sz="2400" b="1" dirty="0">
              <a:ln w="12700">
                <a:solidFill>
                  <a:schemeClr val="tx2">
                    <a:satMod val="155000"/>
                  </a:schemeClr>
                </a:solidFill>
                <a:prstDash val="solid"/>
              </a:ln>
              <a:solidFill>
                <a:schemeClr val="tx1">
                  <a:lumMod val="85000"/>
                  <a:lumOff val="1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928670"/>
            <a:ext cx="8329642" cy="5572164"/>
          </a:xfrm>
        </p:spPr>
        <p:txBody>
          <a:bodyPr>
            <a:normAutofit fontScale="85000" lnSpcReduction="10000"/>
          </a:bodyPr>
          <a:lstStyle/>
          <a:p>
            <a:pPr algn="justLow" rtl="1">
              <a:buFont typeface="Wingdings" pitchFamily="2" charset="2"/>
              <a:buChar char="v"/>
            </a:pPr>
            <a:r>
              <a:rPr lang="ar-SA" b="1" dirty="0"/>
              <a:t>  </a:t>
            </a:r>
            <a:r>
              <a:rPr lang="ar-SA" sz="2400" b="1" dirty="0"/>
              <a:t>لتحقيق المنظمة أهدافها لابد من إن تمارس إدارة الموارد البشرية</a:t>
            </a:r>
            <a:br>
              <a:rPr lang="ar-SA" sz="2400" b="1" dirty="0"/>
            </a:br>
            <a:r>
              <a:rPr lang="ar-SA" sz="2400" b="1" dirty="0"/>
              <a:t>  المتواجدة فيها وظائف أساسية ويمكن تقسيمها</a:t>
            </a:r>
            <a:br>
              <a:rPr lang="ar-SA" sz="2400" b="1" dirty="0"/>
            </a:br>
            <a:r>
              <a:rPr lang="ar-SA" sz="2400" b="1" dirty="0"/>
              <a:t>  إلى نوعين من الوظائف وهي:</a:t>
            </a:r>
          </a:p>
          <a:p>
            <a:pPr algn="justLow" rtl="1">
              <a:buNone/>
            </a:pPr>
            <a:endParaRPr lang="ar-SA" sz="1100" dirty="0"/>
          </a:p>
          <a:p>
            <a:pPr marL="623888" indent="-279400" algn="justLow" rtl="1">
              <a:buFont typeface="+mj-lt"/>
              <a:buAutoNum type="arabicPeriod"/>
            </a:pPr>
            <a:r>
              <a:rPr lang="ar-SA" sz="2400" b="1" dirty="0"/>
              <a:t>الوظائف المتخصصة: </a:t>
            </a:r>
            <a:r>
              <a:rPr lang="ar-SA" sz="2400" dirty="0"/>
              <a:t>وتتمثل بتخطيط الموارد البشرية </a:t>
            </a:r>
            <a:r>
              <a:rPr lang="ar-SA" sz="2400" dirty="0" err="1"/>
              <a:t>و</a:t>
            </a:r>
            <a:r>
              <a:rPr lang="ar-SA" sz="2400" dirty="0"/>
              <a:t> المسار الوظيفي والاستقطاب </a:t>
            </a:r>
            <a:br>
              <a:rPr lang="ar-SA" sz="2400" dirty="0"/>
            </a:br>
            <a:r>
              <a:rPr lang="ar-SA" sz="2400" dirty="0"/>
              <a:t>                          والاختيار والتعويض والتدريب ومحاسبة المورد البشري.</a:t>
            </a:r>
            <a:br>
              <a:rPr lang="ar-SA" sz="2400" dirty="0"/>
            </a:br>
            <a:endParaRPr lang="ar-SA" sz="1050" dirty="0"/>
          </a:p>
          <a:p>
            <a:pPr marL="623888" indent="-279400" algn="justLow" rtl="1">
              <a:buFont typeface="+mj-lt"/>
              <a:buAutoNum type="arabicPeriod"/>
            </a:pPr>
            <a:r>
              <a:rPr lang="ar-SA" sz="2400" b="1" dirty="0"/>
              <a:t>الوظائف الإدارية : </a:t>
            </a:r>
            <a:r>
              <a:rPr lang="ar-SA" sz="2400" dirty="0"/>
              <a:t>وتتمثل في بالأنشطة الخاصة بالتخطيط والتنظيم والقيادة والرقابة.</a:t>
            </a:r>
          </a:p>
          <a:p>
            <a:pPr marL="624078" indent="-514350" algn="justLow" rtl="1">
              <a:buNone/>
            </a:pPr>
            <a:endParaRPr lang="ar-SA" sz="1300" dirty="0"/>
          </a:p>
          <a:p>
            <a:pPr marL="624078" indent="-514350" algn="ctr" rtl="1">
              <a:buNone/>
            </a:pPr>
            <a:r>
              <a:rPr lang="ar-SA" sz="2800" b="1" u="sng" dirty="0"/>
              <a:t>أهم وظائف إدارة الموارد البشرية في المنظمات المعاصرة:</a:t>
            </a:r>
            <a:endParaRPr lang="ar-SA" sz="1100" b="1" dirty="0"/>
          </a:p>
          <a:p>
            <a:pPr marL="624078" indent="-514350" algn="justLow" rtl="1">
              <a:buNone/>
            </a:pPr>
            <a:r>
              <a:rPr lang="ar-SA" sz="2400" b="1" dirty="0"/>
              <a:t>1</a:t>
            </a:r>
            <a:r>
              <a:rPr lang="ar-SA" sz="2400" b="1" u="sng" dirty="0"/>
              <a:t>- تحليل وتصميم الوظيفة:</a:t>
            </a:r>
          </a:p>
          <a:p>
            <a:pPr marL="624078" indent="-514350" algn="justLow" rtl="1">
              <a:buNone/>
            </a:pPr>
            <a:r>
              <a:rPr lang="ar-SA" sz="2400" b="1" dirty="0"/>
              <a:t>هو الإجراء المستخدم في تحديد في تحديد واجبات الوظيفة والمهارات الواجب توفرها فيمن يشغلها</a:t>
            </a:r>
          </a:p>
          <a:p>
            <a:pPr marL="624078" indent="-514350" algn="justLow" rtl="1">
              <a:buNone/>
            </a:pPr>
            <a:r>
              <a:rPr lang="ar-SA" sz="2400" dirty="0"/>
              <a:t>     وتتمثل في </a:t>
            </a:r>
            <a:r>
              <a:rPr lang="ar-SA" sz="2400" b="1" dirty="0"/>
              <a:t>نشاطيين :</a:t>
            </a:r>
          </a:p>
          <a:p>
            <a:pPr marL="225425" indent="0" algn="justLow" rtl="1">
              <a:buFont typeface="Arial" pitchFamily="34" charset="0"/>
              <a:buChar char="•"/>
            </a:pPr>
            <a:r>
              <a:rPr lang="ar-SA" sz="2400" b="1" dirty="0"/>
              <a:t>  النشاط </a:t>
            </a:r>
            <a:r>
              <a:rPr lang="ar-SA" sz="2400" b="1" dirty="0" err="1"/>
              <a:t>الاول</a:t>
            </a:r>
            <a:r>
              <a:rPr lang="ar-SA" sz="2400" b="1" dirty="0"/>
              <a:t>:</a:t>
            </a:r>
            <a:r>
              <a:rPr lang="ar-SA" sz="2400" dirty="0"/>
              <a:t> </a:t>
            </a:r>
            <a:r>
              <a:rPr lang="ar-SA" sz="2400" b="1" dirty="0"/>
              <a:t>يتعلق بوصف الوظيفة </a:t>
            </a:r>
            <a:r>
              <a:rPr lang="ar-SA" sz="2400" dirty="0"/>
              <a:t>والذي يعني تحديد الواجبات  </a:t>
            </a:r>
            <a:br>
              <a:rPr lang="ar-SA" sz="2400" dirty="0"/>
            </a:br>
            <a:r>
              <a:rPr lang="ar-SA" sz="2400" dirty="0"/>
              <a:t>                   والمسؤوليات وظروف العمل والمسؤوليات الإشرافية وعلاقتها بالإعمال  </a:t>
            </a:r>
            <a:br>
              <a:rPr lang="ar-SA" sz="2400" dirty="0"/>
            </a:br>
            <a:r>
              <a:rPr lang="ar-SA" sz="2400" dirty="0"/>
              <a:t>                   الأخرى.</a:t>
            </a:r>
          </a:p>
          <a:p>
            <a:pPr marL="465138" indent="-239713" algn="justLow" rtl="1">
              <a:buFont typeface="Arial" pitchFamily="34" charset="0"/>
              <a:buChar char="•"/>
            </a:pPr>
            <a:r>
              <a:rPr lang="ar-SA" sz="2400" b="1" dirty="0"/>
              <a:t>النشاط الثاني:</a:t>
            </a:r>
            <a:r>
              <a:rPr lang="ar-SA" sz="2400" dirty="0"/>
              <a:t> </a:t>
            </a:r>
            <a:r>
              <a:rPr lang="ar-SA" sz="2400" b="1" dirty="0"/>
              <a:t>يتعلق بتوصيف الوظيفة </a:t>
            </a:r>
            <a:r>
              <a:rPr lang="ar-SA" sz="2400" dirty="0"/>
              <a:t>الذي يتولى تحديد المتطلبات</a:t>
            </a:r>
            <a:br>
              <a:rPr lang="ar-SA" sz="2400" dirty="0"/>
            </a:br>
            <a:r>
              <a:rPr lang="ar-SA" sz="2400" dirty="0"/>
              <a:t>               البشرية والمهارات والمؤهلات المطلوبة</a:t>
            </a:r>
            <a:br>
              <a:rPr lang="ar-SA" sz="2400" dirty="0"/>
            </a:br>
            <a:r>
              <a:rPr lang="ar-SA" sz="2400" dirty="0"/>
              <a:t>                في الشخص المتقدم للوظيفة.</a:t>
            </a:r>
          </a:p>
        </p:txBody>
      </p:sp>
      <p:sp>
        <p:nvSpPr>
          <p:cNvPr id="3" name="عنوان 2"/>
          <p:cNvSpPr>
            <a:spLocks noGrp="1"/>
          </p:cNvSpPr>
          <p:nvPr>
            <p:ph type="title"/>
          </p:nvPr>
        </p:nvSpPr>
        <p:spPr>
          <a:xfrm>
            <a:off x="428596" y="0"/>
            <a:ext cx="8229600" cy="1143000"/>
          </a:xfrm>
        </p:spPr>
        <p:txBody>
          <a:bodyPr/>
          <a:lstStyle/>
          <a:p>
            <a:pPr algn="r" rtl="1"/>
            <a:r>
              <a:rPr lang="ar-SA" dirty="0"/>
              <a:t>خامسا : وظائف إدارة الموارد البشرية</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642919"/>
            <a:ext cx="8229600" cy="2642066"/>
          </a:xfrm>
        </p:spPr>
        <p:txBody>
          <a:bodyPr>
            <a:noAutofit/>
          </a:bodyPr>
          <a:lstStyle/>
          <a:p>
            <a:pPr marL="624078" indent="-514350" algn="justLow" rtl="1">
              <a:buNone/>
            </a:pPr>
            <a:r>
              <a:rPr lang="ar-SA" sz="2000" b="1" u="sng" dirty="0"/>
              <a:t>2- تخطيط الموارد البشرية:</a:t>
            </a:r>
          </a:p>
          <a:p>
            <a:pPr marL="509588" indent="-284163" algn="justLow" rtl="1">
              <a:buFont typeface="Wingdings" pitchFamily="2" charset="2"/>
              <a:buChar char="v"/>
            </a:pPr>
            <a:r>
              <a:rPr lang="ar-SA" sz="2000" dirty="0"/>
              <a:t>يعد تخطيط الموارد البشرية من أكثر النشاطات أهمية في إدارة المنظمات الحديثة وذلك لدوره الرئيسي في نجاحها وزيادة فعاليتها </a:t>
            </a:r>
          </a:p>
          <a:p>
            <a:pPr marL="509588" indent="-284163" algn="justLow" rtl="1">
              <a:buFont typeface="Wingdings" pitchFamily="2" charset="2"/>
              <a:buChar char="v"/>
            </a:pPr>
            <a:r>
              <a:rPr lang="ar-SA" sz="2000" b="1" dirty="0"/>
              <a:t>ويعرف</a:t>
            </a:r>
            <a:r>
              <a:rPr lang="ar-SA" sz="2000" dirty="0"/>
              <a:t> تخطيط الموارد البشرية على انه إستراتيجية الحصول على الموارد البشرية واستخدامها وعرضها وتطويرها</a:t>
            </a:r>
          </a:p>
          <a:p>
            <a:pPr marL="509588" indent="-284163" algn="justLow" rtl="1">
              <a:buFont typeface="Wingdings" pitchFamily="2" charset="2"/>
              <a:buChar char="v"/>
            </a:pPr>
            <a:r>
              <a:rPr lang="ar-SA" sz="2000" b="1" dirty="0"/>
              <a:t>ويعرف </a:t>
            </a:r>
            <a:r>
              <a:rPr lang="ar-SA" sz="2000" b="1" dirty="0" err="1"/>
              <a:t>ايضا</a:t>
            </a:r>
            <a:r>
              <a:rPr lang="ar-SA" sz="2000" b="1" dirty="0"/>
              <a:t> </a:t>
            </a:r>
            <a:r>
              <a:rPr lang="ar-SA" sz="2000" dirty="0"/>
              <a:t>بأنه التنبؤ باحتياجات المنظمة من الأفراد وتحديد الخطوات الضرورية لمقابلة هذه الاحتياجات من الخطط والبرامج التي تؤمن الحصول على الأفراد في الوقت والمكان المناسبين بهذه الاحتياجات</a:t>
            </a:r>
          </a:p>
          <a:p>
            <a:pPr marL="624078" indent="-514350" algn="justLow" rtl="1">
              <a:buNone/>
            </a:pPr>
            <a:endParaRPr lang="ar-SA" sz="20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11</a:t>
            </a:fld>
            <a:endParaRPr lang="ar-SA"/>
          </a:p>
        </p:txBody>
      </p:sp>
      <p:sp>
        <p:nvSpPr>
          <p:cNvPr id="5" name="AutoShape 2" descr="تخطيط الموارد البشري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تخطيط الموارد البشري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تخطيط الموارد البشري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429000"/>
            <a:ext cx="5328592" cy="32403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192688"/>
          </a:xfrm>
        </p:spPr>
        <p:txBody>
          <a:bodyPr>
            <a:normAutofit/>
          </a:bodyPr>
          <a:lstStyle/>
          <a:p>
            <a:pPr marL="509588" indent="-284163" algn="justLow" rtl="1">
              <a:buFont typeface="Wingdings" pitchFamily="2" charset="2"/>
              <a:buChar char="v"/>
            </a:pPr>
            <a:r>
              <a:rPr lang="ar-SA" sz="2800" b="1" dirty="0">
                <a:solidFill>
                  <a:srgbClr val="FF0000"/>
                </a:solidFill>
              </a:rPr>
              <a:t>العوامل التي تؤثر في تخطيط الموارد البشرية</a:t>
            </a:r>
            <a:r>
              <a:rPr lang="ar-SA" sz="2800" dirty="0">
                <a:solidFill>
                  <a:srgbClr val="FF0000"/>
                </a:solidFill>
              </a:rPr>
              <a:t>:</a:t>
            </a:r>
          </a:p>
          <a:p>
            <a:pPr algn="justLow" rtl="1">
              <a:buNone/>
            </a:pPr>
            <a:r>
              <a:rPr lang="ar-SA" sz="2800" dirty="0"/>
              <a:t>      </a:t>
            </a:r>
            <a:r>
              <a:rPr lang="en-US" sz="2800" dirty="0">
                <a:solidFill>
                  <a:schemeClr val="accent4">
                    <a:lumMod val="60000"/>
                    <a:lumOff val="40000"/>
                  </a:schemeClr>
                </a:solidFill>
              </a:rPr>
              <a:t>a</a:t>
            </a:r>
            <a:r>
              <a:rPr lang="ar-SA" sz="2800" dirty="0">
                <a:solidFill>
                  <a:schemeClr val="accent4">
                    <a:lumMod val="60000"/>
                    <a:lumOff val="40000"/>
                  </a:schemeClr>
                </a:solidFill>
              </a:rPr>
              <a:t>- </a:t>
            </a:r>
            <a:r>
              <a:rPr lang="ar-SA" sz="2800" dirty="0"/>
              <a:t>التغييرات الداخلية         </a:t>
            </a:r>
            <a:r>
              <a:rPr lang="ar-SA" sz="2800" dirty="0" smtClean="0"/>
              <a:t>  </a:t>
            </a:r>
            <a:r>
              <a:rPr lang="ar-IQ" sz="2800" dirty="0" smtClean="0"/>
              <a:t>/       </a:t>
            </a:r>
            <a:r>
              <a:rPr lang="en-US" sz="2800" dirty="0" smtClean="0">
                <a:solidFill>
                  <a:schemeClr val="accent4">
                    <a:lumMod val="60000"/>
                    <a:lumOff val="40000"/>
                  </a:schemeClr>
                </a:solidFill>
              </a:rPr>
              <a:t>b</a:t>
            </a:r>
            <a:r>
              <a:rPr lang="ar-SA" sz="2800" dirty="0">
                <a:solidFill>
                  <a:schemeClr val="accent4">
                    <a:lumMod val="60000"/>
                    <a:lumOff val="40000"/>
                  </a:schemeClr>
                </a:solidFill>
              </a:rPr>
              <a:t>-</a:t>
            </a:r>
            <a:r>
              <a:rPr lang="ar-SA" sz="2800" dirty="0"/>
              <a:t> التغييرات الخارجية    </a:t>
            </a:r>
          </a:p>
          <a:p>
            <a:pPr algn="justLow" rtl="1">
              <a:buNone/>
            </a:pPr>
            <a:r>
              <a:rPr lang="ar-SA" sz="2800" dirty="0"/>
              <a:t>    </a:t>
            </a:r>
            <a:r>
              <a:rPr lang="ar-SA" sz="2800" dirty="0">
                <a:solidFill>
                  <a:schemeClr val="accent4">
                    <a:lumMod val="60000"/>
                    <a:lumOff val="40000"/>
                  </a:schemeClr>
                </a:solidFill>
              </a:rPr>
              <a:t> </a:t>
            </a:r>
            <a:r>
              <a:rPr lang="en-US" sz="2800" dirty="0">
                <a:solidFill>
                  <a:schemeClr val="accent4">
                    <a:lumMod val="60000"/>
                    <a:lumOff val="40000"/>
                  </a:schemeClr>
                </a:solidFill>
              </a:rPr>
              <a:t>c</a:t>
            </a:r>
            <a:r>
              <a:rPr lang="ar-SA" sz="2800" dirty="0">
                <a:solidFill>
                  <a:schemeClr val="accent4">
                    <a:lumMod val="60000"/>
                    <a:lumOff val="40000"/>
                  </a:schemeClr>
                </a:solidFill>
              </a:rPr>
              <a:t>- </a:t>
            </a:r>
            <a:r>
              <a:rPr lang="ar-SA" sz="2800" dirty="0"/>
              <a:t>التغييرات في قوة العمل      </a:t>
            </a:r>
            <a:r>
              <a:rPr lang="ar-IQ" sz="2800" dirty="0" smtClean="0"/>
              <a:t>/       </a:t>
            </a:r>
            <a:r>
              <a:rPr lang="en-US" sz="2800" dirty="0" smtClean="0">
                <a:solidFill>
                  <a:schemeClr val="accent4">
                    <a:lumMod val="60000"/>
                    <a:lumOff val="40000"/>
                  </a:schemeClr>
                </a:solidFill>
              </a:rPr>
              <a:t>d</a:t>
            </a:r>
            <a:r>
              <a:rPr lang="ar-IQ" sz="2800" dirty="0" smtClean="0">
                <a:solidFill>
                  <a:schemeClr val="accent4">
                    <a:lumMod val="60000"/>
                    <a:lumOff val="40000"/>
                  </a:schemeClr>
                </a:solidFill>
              </a:rPr>
              <a:t> </a:t>
            </a:r>
            <a:r>
              <a:rPr lang="ar-SA" sz="2800" dirty="0" smtClean="0">
                <a:solidFill>
                  <a:schemeClr val="accent4">
                    <a:lumMod val="60000"/>
                    <a:lumOff val="40000"/>
                  </a:schemeClr>
                </a:solidFill>
              </a:rPr>
              <a:t>-</a:t>
            </a:r>
            <a:r>
              <a:rPr lang="ar-SA" sz="2800" dirty="0" smtClean="0"/>
              <a:t> </a:t>
            </a:r>
            <a:r>
              <a:rPr lang="ar-SA" sz="2800" dirty="0"/>
              <a:t>العوامل </a:t>
            </a:r>
            <a:r>
              <a:rPr lang="ar-SA" sz="2800" dirty="0" smtClean="0"/>
              <a:t>التكنولوجية</a:t>
            </a:r>
            <a:endParaRPr lang="ar-IQ" sz="2800" dirty="0" smtClean="0"/>
          </a:p>
          <a:p>
            <a:pPr algn="justLow" rtl="1">
              <a:buNone/>
            </a:pPr>
            <a:endParaRPr lang="ar-SA" sz="2800" dirty="0">
              <a:solidFill>
                <a:srgbClr val="FF0000"/>
              </a:solidFill>
            </a:endParaRPr>
          </a:p>
          <a:p>
            <a:pPr marL="509588" indent="-255588" algn="justLow" rtl="1">
              <a:buFont typeface="Wingdings" pitchFamily="2" charset="2"/>
              <a:buChar char="v"/>
            </a:pPr>
            <a:r>
              <a:rPr lang="ar-SA" sz="2800" b="1" dirty="0">
                <a:solidFill>
                  <a:srgbClr val="FF0000"/>
                </a:solidFill>
              </a:rPr>
              <a:t>عوامل نجاح تخطيط الموارد البشرية: </a:t>
            </a:r>
          </a:p>
          <a:p>
            <a:pPr marL="623888" indent="-219075" algn="justLow" rtl="1">
              <a:buFont typeface="Arial" pitchFamily="34" charset="0"/>
              <a:buChar char="•"/>
            </a:pPr>
            <a:r>
              <a:rPr lang="ar-SA" sz="2800" dirty="0"/>
              <a:t>توفر المعلومات والبيانات الدقيقة بالقوة العاملة في المنظمة</a:t>
            </a:r>
          </a:p>
          <a:p>
            <a:pPr marL="623888" indent="-219075" algn="justLow" rtl="1">
              <a:buFont typeface="Arial" pitchFamily="34" charset="0"/>
              <a:buChar char="•"/>
            </a:pPr>
            <a:r>
              <a:rPr lang="ar-SA" sz="2800" dirty="0"/>
              <a:t>دعم الإدارة العليا لعملية تخطيط الموارد البشرية</a:t>
            </a:r>
          </a:p>
          <a:p>
            <a:pPr marL="623888" indent="-219075" algn="justLow" rtl="1">
              <a:buFont typeface="Arial" pitchFamily="34" charset="0"/>
              <a:buChar char="•"/>
            </a:pPr>
            <a:r>
              <a:rPr lang="ar-SA" sz="2800" dirty="0"/>
              <a:t>ارتباط تخطيط الموارد البشرية بوظائف إدارة الموارد البشرية الأخرى.</a:t>
            </a:r>
          </a:p>
          <a:p>
            <a:pPr marL="623888" indent="-219075" algn="justLow" rtl="1">
              <a:buFont typeface="Arial" pitchFamily="34" charset="0"/>
              <a:buChar char="•"/>
            </a:pPr>
            <a:r>
              <a:rPr lang="ar-SA" sz="2800" dirty="0"/>
              <a:t>دقة أهداف المنظمة وربطها بأنظمة الموارد البشرية وإعمالها.</a:t>
            </a:r>
          </a:p>
          <a:p>
            <a:endParaRPr lang="en-US" dirty="0"/>
          </a:p>
        </p:txBody>
      </p:sp>
      <p:sp>
        <p:nvSpPr>
          <p:cNvPr id="3" name="Slide Number Placeholder 2"/>
          <p:cNvSpPr>
            <a:spLocks noGrp="1"/>
          </p:cNvSpPr>
          <p:nvPr>
            <p:ph type="sldNum" sz="quarter" idx="12"/>
          </p:nvPr>
        </p:nvSpPr>
        <p:spPr/>
        <p:txBody>
          <a:bodyPr/>
          <a:lstStyle/>
          <a:p>
            <a:fld id="{0B34F065-1154-456A-91E3-76DE8E75E17B}" type="slidenum">
              <a:rPr lang="ar-SA" smtClean="0"/>
              <a:pPr/>
              <a:t>12</a:t>
            </a:fld>
            <a:endParaRPr lang="ar-SA"/>
          </a:p>
        </p:txBody>
      </p:sp>
    </p:spTree>
    <p:extLst>
      <p:ext uri="{BB962C8B-B14F-4D97-AF65-F5344CB8AC3E}">
        <p14:creationId xmlns:p14="http://schemas.microsoft.com/office/powerpoint/2010/main" val="122952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7222" y="500042"/>
            <a:ext cx="9086856" cy="5143536"/>
          </a:xfrm>
        </p:spPr>
        <p:txBody>
          <a:bodyPr>
            <a:noAutofit/>
          </a:bodyPr>
          <a:lstStyle/>
          <a:p>
            <a:pPr marL="624078" indent="-514350" algn="justLow" rtl="1">
              <a:buFont typeface="+mj-lt"/>
              <a:buAutoNum type="alphaLcParenR"/>
            </a:pPr>
            <a:endParaRPr lang="ar-SA" sz="1000" dirty="0"/>
          </a:p>
          <a:p>
            <a:pPr marL="624078" indent="-514350" algn="justLow" rtl="1">
              <a:buNone/>
            </a:pPr>
            <a:r>
              <a:rPr lang="ar-SA" sz="2000" b="1" u="sng" dirty="0"/>
              <a:t>3- استقطاب الموارد البشرية:</a:t>
            </a:r>
            <a:endParaRPr lang="ar-SA" sz="2000" u="sng" dirty="0"/>
          </a:p>
          <a:p>
            <a:pPr marL="503238" indent="-277813" algn="justLow" rtl="1">
              <a:buFont typeface="Wingdings" pitchFamily="2" charset="2"/>
              <a:buChar char="v"/>
            </a:pPr>
            <a:r>
              <a:rPr lang="ar-SA" sz="2000" dirty="0"/>
              <a:t>هو العملية التي تستخدمها المنظمة في معالجة النقص في احتياجات مواردها البشرية</a:t>
            </a:r>
          </a:p>
          <a:p>
            <a:pPr marL="503238" indent="-277813" algn="justLow" rtl="1">
              <a:buFont typeface="Wingdings" pitchFamily="2" charset="2"/>
              <a:buChar char="v"/>
            </a:pPr>
            <a:r>
              <a:rPr lang="ar-SA" sz="2000" dirty="0"/>
              <a:t> كما عرف بعملية البحث والحصول على المرشحين المحتملين للوظائف بالعدد المطلوب</a:t>
            </a:r>
          </a:p>
          <a:p>
            <a:pPr marL="503238" indent="-277813" algn="justLow" rtl="1">
              <a:buNone/>
            </a:pPr>
            <a:r>
              <a:rPr lang="ar-SA" sz="2000" dirty="0"/>
              <a:t>       وبالنوعية المرغوبة وفي الوقت المناسب بغية اختيار </a:t>
            </a:r>
            <a:r>
              <a:rPr lang="ar-SA" sz="2000" dirty="0" err="1"/>
              <a:t>الاكثر</a:t>
            </a:r>
            <a:r>
              <a:rPr lang="ar-SA" sz="2000" dirty="0"/>
              <a:t> ملائمة لشغل الوظائف </a:t>
            </a:r>
            <a:r>
              <a:rPr lang="ar-SA" sz="2000" dirty="0" err="1"/>
              <a:t>الشاغلة</a:t>
            </a:r>
            <a:r>
              <a:rPr lang="ar-SA" sz="2000" dirty="0"/>
              <a:t>.</a:t>
            </a:r>
          </a:p>
          <a:p>
            <a:pPr marL="503238" indent="-277813" algn="justLow" rtl="1">
              <a:buFont typeface="Wingdings" pitchFamily="2" charset="2"/>
              <a:buChar char="v"/>
            </a:pPr>
            <a:r>
              <a:rPr lang="ar-SA" sz="2000" dirty="0"/>
              <a:t>وكما عرف بأنه نشاط يعمل على التقاء العرض والطلب على العمالة.</a:t>
            </a:r>
          </a:p>
          <a:p>
            <a:pPr marL="503238" indent="-277813" algn="justLow" rtl="1">
              <a:buFont typeface="Wingdings" pitchFamily="2" charset="2"/>
              <a:buChar char="v"/>
            </a:pPr>
            <a:r>
              <a:rPr lang="ar-SA" sz="2000" dirty="0"/>
              <a:t>وكما عرف بأنه عملية البحث عن </a:t>
            </a:r>
            <a:r>
              <a:rPr lang="ar-SA" sz="2000" dirty="0" err="1"/>
              <a:t>افضل</a:t>
            </a:r>
            <a:r>
              <a:rPr lang="ar-SA" sz="2000" dirty="0"/>
              <a:t> العناصر لشغل الوظيفة مابين المتقدمين.</a:t>
            </a:r>
          </a:p>
          <a:p>
            <a:pPr marL="503238" indent="-277813" algn="r" rtl="1">
              <a:buFont typeface="Wingdings" pitchFamily="2" charset="2"/>
              <a:buChar char="v"/>
            </a:pPr>
            <a:r>
              <a:rPr lang="ar-SA" sz="2000" b="1" dirty="0"/>
              <a:t>أهمية الاستقطاب :</a:t>
            </a:r>
          </a:p>
          <a:p>
            <a:pPr marL="749300" indent="-239713" algn="r" rtl="1">
              <a:buFont typeface="Arial" pitchFamily="34" charset="0"/>
              <a:buChar char="•"/>
            </a:pPr>
            <a:r>
              <a:rPr lang="ar-SA" sz="2000" dirty="0"/>
              <a:t>الحصول على موارد بشرية ذات كفاءة أعلى من المتاحة في المنظمة.</a:t>
            </a:r>
          </a:p>
          <a:p>
            <a:pPr marL="749300" indent="-239713" algn="r" rtl="1">
              <a:buFont typeface="Arial" pitchFamily="34" charset="0"/>
              <a:buChar char="•"/>
            </a:pPr>
            <a:r>
              <a:rPr lang="ar-SA" sz="2000" dirty="0"/>
              <a:t>تقليل عدد الأفراد الغير ملائمين للوظائف.</a:t>
            </a:r>
          </a:p>
          <a:p>
            <a:pPr marL="749300" indent="-239713" algn="r" rtl="1">
              <a:buFont typeface="Arial" pitchFamily="34" charset="0"/>
              <a:buChar char="•"/>
            </a:pPr>
            <a:r>
              <a:rPr lang="ar-SA" sz="2000" dirty="0"/>
              <a:t>التقليل من جهود وتكاليف إعداد البرامج والتدريب والتنمية.</a:t>
            </a:r>
          </a:p>
          <a:p>
            <a:pPr marL="503238" indent="-277813" algn="r" rtl="1">
              <a:buFont typeface="Wingdings" pitchFamily="2" charset="2"/>
              <a:buChar char="v"/>
            </a:pPr>
            <a:r>
              <a:rPr lang="ar-SA" sz="2000" b="1" dirty="0"/>
              <a:t>مصادر الاستقطاب:</a:t>
            </a:r>
          </a:p>
          <a:p>
            <a:pPr marL="688975" indent="-223838" algn="r" rtl="1">
              <a:buFont typeface="Arial" pitchFamily="34" charset="0"/>
              <a:buChar char="•"/>
            </a:pPr>
            <a:r>
              <a:rPr lang="ar-SA" sz="2000" b="1" dirty="0"/>
              <a:t>الاستقطاب الداخلي </a:t>
            </a:r>
            <a:r>
              <a:rPr lang="ar-SA" sz="2000" dirty="0"/>
              <a:t>(عن طريق ترقية الإفراد الحاليين على شرط توفر المؤهلات ).</a:t>
            </a:r>
          </a:p>
          <a:p>
            <a:pPr marL="688975" indent="-223838" algn="r" rtl="1">
              <a:buFont typeface="Arial" pitchFamily="34" charset="0"/>
              <a:buChar char="•"/>
            </a:pPr>
            <a:r>
              <a:rPr lang="ar-SA" sz="2000" b="1" dirty="0"/>
              <a:t>الاستقطاب الخارجي </a:t>
            </a:r>
            <a:r>
              <a:rPr lang="ar-SA" sz="2000" dirty="0"/>
              <a:t>(عن طريق سوق العمل الخارجي من جامعات وكاتب التوظيف والإعلانات).</a:t>
            </a: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13</a:t>
            </a:fld>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285728"/>
            <a:ext cx="8443914" cy="5857916"/>
          </a:xfrm>
        </p:spPr>
        <p:txBody>
          <a:bodyPr>
            <a:normAutofit/>
          </a:bodyPr>
          <a:lstStyle/>
          <a:p>
            <a:pPr algn="r" rtl="1">
              <a:buNone/>
            </a:pPr>
            <a:r>
              <a:rPr lang="ar-SA" sz="2000" b="1" u="sng" dirty="0"/>
              <a:t>4- اختيار الموارد البشرية:</a:t>
            </a:r>
          </a:p>
          <a:p>
            <a:pPr algn="r" rtl="1">
              <a:buFont typeface="Wingdings" pitchFamily="2" charset="2"/>
              <a:buChar char="v"/>
            </a:pPr>
            <a:r>
              <a:rPr lang="ar-SA" sz="2000" dirty="0"/>
              <a:t>   هو العملية التي تهدف إلى تحقيق التوافق بين متطلبات وواجبات الوظيفة وبين مؤهلات وخصائص الفرد المتقدم لشغل الوظيفة.</a:t>
            </a:r>
          </a:p>
          <a:p>
            <a:pPr algn="r" rtl="1">
              <a:buFont typeface="Wingdings" pitchFamily="2" charset="2"/>
              <a:buChar char="v"/>
            </a:pPr>
            <a:r>
              <a:rPr lang="ar-SA" sz="2000" dirty="0"/>
              <a:t> كما عرف بأنه الإجراءات المتعلقة بفحص وجمع المعلومات الكاملة عن المتقدمين للتوظيف ومن ثم اختيار الإفراد الذي يحققوا الفوائد للمنظمة.</a:t>
            </a:r>
          </a:p>
          <a:p>
            <a:pPr algn="r" rtl="1">
              <a:buNone/>
            </a:pPr>
            <a:r>
              <a:rPr lang="ar-SA" sz="2000" dirty="0"/>
              <a:t>ويتم ذلك بواسطة عدة اختبارات كاختبارات الذكاء والقدرات العقلية </a:t>
            </a:r>
            <a:r>
              <a:rPr lang="ar-SA" sz="2000" dirty="0" err="1"/>
              <a:t>و</a:t>
            </a:r>
            <a:r>
              <a:rPr lang="ar-SA" sz="2000" dirty="0"/>
              <a:t> الحركية والبدنية ونماذج المحاكاة</a:t>
            </a:r>
          </a:p>
          <a:p>
            <a:pPr algn="r" rtl="1">
              <a:buNone/>
            </a:pPr>
            <a:r>
              <a:rPr lang="ar-SA" sz="2000" dirty="0"/>
              <a:t> وتتلخص </a:t>
            </a:r>
            <a:r>
              <a:rPr lang="ar-SA" sz="2000" b="1" dirty="0"/>
              <a:t>أهمية وظيفة اختيار الموارد البشرية في:</a:t>
            </a:r>
          </a:p>
          <a:p>
            <a:pPr algn="r" rtl="1">
              <a:buNone/>
            </a:pPr>
            <a:r>
              <a:rPr lang="ar-SA" sz="2000" dirty="0"/>
              <a:t>* وضع الشخص المناسب في المكان المناسب.       * تحقيق الاستقرار الوظيفي.</a:t>
            </a:r>
          </a:p>
          <a:p>
            <a:pPr algn="r" rtl="1">
              <a:buNone/>
            </a:pPr>
            <a:r>
              <a:rPr lang="ar-SA" sz="2000" dirty="0"/>
              <a:t>* تحقيق إنتاجية أعلى.     * تقليل تكاليف التدريب.  * تقليل حوادث العمل.</a:t>
            </a:r>
            <a:endParaRPr lang="en-US" sz="2000" dirty="0"/>
          </a:p>
          <a:p>
            <a:pPr algn="r" rtl="1">
              <a:buNone/>
            </a:pPr>
            <a:r>
              <a:rPr lang="ar-SA" sz="2000" b="1" u="sng" dirty="0"/>
              <a:t>5-تدريب الموارد البشرية:</a:t>
            </a:r>
          </a:p>
          <a:p>
            <a:pPr algn="r" rtl="1">
              <a:buFont typeface="Wingdings" pitchFamily="2" charset="2"/>
              <a:buChar char="v"/>
            </a:pPr>
            <a:r>
              <a:rPr lang="ar-SA" sz="2000" dirty="0"/>
              <a:t> انه الجهد المخطط من قبل المنظمة لتسهيل تعلم العاملين القدرات المتعلقة بالوظيفة والتي تتضمن المعرفة والمهارات والسلوك الحرج لنجاح </a:t>
            </a:r>
            <a:r>
              <a:rPr lang="ar-SA" sz="2000" dirty="0" err="1"/>
              <a:t>اداء</a:t>
            </a:r>
            <a:r>
              <a:rPr lang="ar-SA" sz="2000" dirty="0"/>
              <a:t> الوظيفة.</a:t>
            </a:r>
          </a:p>
          <a:p>
            <a:pPr algn="r" rtl="1">
              <a:buFont typeface="Wingdings" pitchFamily="2" charset="2"/>
              <a:buChar char="v"/>
            </a:pPr>
            <a:r>
              <a:rPr lang="ar-SA" sz="2000" dirty="0"/>
              <a:t> وعرف بأنه مجموعة الطرق المستخدمة في تزويد الموظفين الجدد </a:t>
            </a:r>
            <a:r>
              <a:rPr lang="ar-SA" sz="2000" dirty="0" err="1"/>
              <a:t>او</a:t>
            </a:r>
            <a:r>
              <a:rPr lang="ar-SA" sz="2000" dirty="0"/>
              <a:t> الحالين بالمهارات اللازمة لأداء وظائفهم بنجاح</a:t>
            </a:r>
          </a:p>
          <a:p>
            <a:pPr algn="r" rtl="1">
              <a:buFont typeface="Wingdings" pitchFamily="2" charset="2"/>
              <a:buChar char="v"/>
            </a:pPr>
            <a:r>
              <a:rPr lang="ar-SA" sz="2000" dirty="0"/>
              <a:t>وعرف بأنه العملية التي يتم من خلالها اكتساب الأفراد المعرفة والمهارات والخبرات والمواقف التي يحتاجونها لأداء وظائفهم بشكل جيد ولانجاز أهداف منظمتهم.</a:t>
            </a:r>
          </a:p>
          <a:p>
            <a:pPr algn="r" rtl="1">
              <a:buFont typeface="Wingdings" pitchFamily="2" charset="2"/>
              <a:buChar char="v"/>
            </a:pPr>
            <a:r>
              <a:rPr lang="ar-SA" sz="2000" dirty="0"/>
              <a:t>ويعرف بأنه النشاط المستخدم لتعليم الأفراد المهارة العملية والسلوك المطلوب في أي وظيفة </a:t>
            </a: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214290"/>
            <a:ext cx="8301038" cy="6429396"/>
          </a:xfrm>
        </p:spPr>
        <p:txBody>
          <a:bodyPr>
            <a:normAutofit fontScale="92500" lnSpcReduction="20000"/>
          </a:bodyPr>
          <a:lstStyle/>
          <a:p>
            <a:pPr algn="r" rtl="1">
              <a:buFont typeface="Wingdings" pitchFamily="2" charset="2"/>
              <a:buChar char="v"/>
            </a:pPr>
            <a:r>
              <a:rPr lang="ar-SA" sz="2000" b="1" dirty="0" err="1"/>
              <a:t>اهمية</a:t>
            </a:r>
            <a:r>
              <a:rPr lang="ar-SA" sz="2000" b="1" dirty="0"/>
              <a:t> وظيفة التدريب:</a:t>
            </a:r>
          </a:p>
          <a:p>
            <a:pPr marL="623888" indent="-273050" algn="justLow" rtl="1">
              <a:buFont typeface="+mj-lt"/>
              <a:buAutoNum type="arabicPeriod"/>
            </a:pPr>
            <a:r>
              <a:rPr lang="ar-SA" sz="2000" dirty="0"/>
              <a:t> زيادة الإنتاج وتحسين الأداء النوعي على مستوى المنظمة.</a:t>
            </a:r>
          </a:p>
          <a:p>
            <a:pPr marL="623888" indent="-273050" algn="justLow" rtl="1">
              <a:buFont typeface="+mj-lt"/>
              <a:buAutoNum type="arabicPeriod"/>
            </a:pPr>
            <a:r>
              <a:rPr lang="ar-SA" sz="2000" dirty="0"/>
              <a:t>تحسين الأداء الفردي للعاملين زيادة الروح المعنوية للإفراد ويزيد من كفاءتهم</a:t>
            </a:r>
          </a:p>
          <a:p>
            <a:pPr marL="623888" indent="-273050" algn="justLow" rtl="1">
              <a:buFont typeface="+mj-lt"/>
              <a:buAutoNum type="arabicPeriod"/>
            </a:pPr>
            <a:r>
              <a:rPr lang="ar-SA" sz="2000" dirty="0"/>
              <a:t>إعداد وتأهيل قوى بشرية قادرة على </a:t>
            </a:r>
            <a:r>
              <a:rPr lang="ar-SA" sz="2000" dirty="0" err="1"/>
              <a:t>ان</a:t>
            </a:r>
            <a:r>
              <a:rPr lang="ar-SA" sz="2000" dirty="0"/>
              <a:t> تشغل وظائف جديدة داخل المنظمة</a:t>
            </a:r>
          </a:p>
          <a:p>
            <a:pPr marL="623888" indent="-273050" algn="justLow" rtl="1">
              <a:buFont typeface="+mj-lt"/>
              <a:buAutoNum type="arabicPeriod"/>
            </a:pPr>
            <a:r>
              <a:rPr lang="ar-SA" sz="2000" dirty="0"/>
              <a:t>ترشيد القرارات الإدارية ورفع مستوى أداءها بكفاءة وفعالية</a:t>
            </a:r>
          </a:p>
          <a:p>
            <a:pPr marL="623888" indent="-273050" algn="justLow" rtl="1">
              <a:buFont typeface="+mj-lt"/>
              <a:buAutoNum type="arabicPeriod"/>
            </a:pPr>
            <a:r>
              <a:rPr lang="ar-SA" sz="2000" dirty="0"/>
              <a:t>استقرار العجلة الإنتاجية بصورة شاملة والحفاظ على الوضع التنافسي. </a:t>
            </a:r>
          </a:p>
          <a:p>
            <a:pPr marL="349250" indent="-273050" algn="justLow" rtl="1">
              <a:buFont typeface="Wingdings" pitchFamily="2" charset="2"/>
              <a:buChar char="v"/>
            </a:pPr>
            <a:r>
              <a:rPr lang="ar-SA" sz="2000" b="1" dirty="0"/>
              <a:t>من </a:t>
            </a:r>
            <a:r>
              <a:rPr lang="ar-SA" sz="2000" b="1" dirty="0" err="1"/>
              <a:t>انواع</a:t>
            </a:r>
            <a:r>
              <a:rPr lang="ar-SA" sz="2000" b="1" dirty="0"/>
              <a:t> التدريب:</a:t>
            </a:r>
          </a:p>
          <a:p>
            <a:pPr marL="623888" indent="-273050" algn="justLow" rtl="1">
              <a:buFont typeface="+mj-lt"/>
              <a:buAutoNum type="alphaLcPeriod"/>
            </a:pPr>
            <a:r>
              <a:rPr lang="ar-SA" sz="2000" b="1" dirty="0"/>
              <a:t>التدريب العابر </a:t>
            </a:r>
            <a:r>
              <a:rPr lang="ar-SA" sz="2000" dirty="0"/>
              <a:t>(يتم تدريب كل أعضاء الفريق على فهم وممارسة كل المهام).</a:t>
            </a:r>
          </a:p>
          <a:p>
            <a:pPr marL="623888" indent="-273050" algn="justLow" rtl="1">
              <a:buFont typeface="+mj-lt"/>
              <a:buAutoNum type="alphaLcPeriod"/>
            </a:pPr>
            <a:r>
              <a:rPr lang="ar-SA" sz="2000" b="1" dirty="0"/>
              <a:t>التدريب المنسق </a:t>
            </a:r>
            <a:r>
              <a:rPr lang="ar-SA" sz="2000" dirty="0"/>
              <a:t>(يتم تدريب الفريق على كيفية تقاسم المعلومات والقرارات) .</a:t>
            </a:r>
          </a:p>
          <a:p>
            <a:pPr marL="623888" indent="-273050" algn="justLow" rtl="1">
              <a:buFont typeface="+mj-lt"/>
              <a:buAutoNum type="alphaLcPeriod"/>
            </a:pPr>
            <a:r>
              <a:rPr lang="ar-SA" sz="2000" b="1" dirty="0"/>
              <a:t>تدريب قائد الفريق </a:t>
            </a:r>
            <a:r>
              <a:rPr lang="ar-SA" sz="2000" dirty="0"/>
              <a:t>(تدريب مدير </a:t>
            </a:r>
            <a:r>
              <a:rPr lang="ar-SA" sz="2000" dirty="0" err="1"/>
              <a:t>او</a:t>
            </a:r>
            <a:r>
              <a:rPr lang="ar-SA" sz="2000" dirty="0"/>
              <a:t> قائد الفريق).</a:t>
            </a:r>
          </a:p>
          <a:p>
            <a:pPr marL="623888" indent="-273050" algn="justLow" rtl="1">
              <a:buFont typeface="+mj-lt"/>
              <a:buAutoNum type="alphaLcPeriod"/>
            </a:pPr>
            <a:r>
              <a:rPr lang="ar-SA" sz="2000" b="1" dirty="0"/>
              <a:t>تدريب </a:t>
            </a:r>
            <a:r>
              <a:rPr lang="en-US" sz="2000" b="1" dirty="0" err="1"/>
              <a:t>sixsigma</a:t>
            </a:r>
            <a:r>
              <a:rPr lang="ar-SA" sz="2000" b="1" dirty="0"/>
              <a:t> </a:t>
            </a:r>
            <a:r>
              <a:rPr lang="ar-SA" sz="2000" dirty="0"/>
              <a:t>(تزويد العاملين بالأدوات اللازمة لتقليل التكاليف والعيوب في </a:t>
            </a:r>
            <a:r>
              <a:rPr lang="ar-SA" sz="2000" dirty="0" err="1"/>
              <a:t>اداء</a:t>
            </a:r>
            <a:r>
              <a:rPr lang="ar-SA" sz="2000" dirty="0"/>
              <a:t> مهامهم)  </a:t>
            </a:r>
          </a:p>
          <a:p>
            <a:pPr algn="r" rtl="1">
              <a:buNone/>
            </a:pPr>
            <a:r>
              <a:rPr lang="ar-SA" sz="2200" b="1" u="sng" dirty="0"/>
              <a:t>6-تقييم أداء الموارد البشرية:</a:t>
            </a:r>
            <a:endParaRPr lang="en-US" sz="2200" b="1" u="sng" dirty="0"/>
          </a:p>
          <a:p>
            <a:pPr marL="457200" indent="-255588" algn="r" rtl="1">
              <a:buFont typeface="Wingdings" pitchFamily="2" charset="2"/>
              <a:buChar char="v"/>
            </a:pPr>
            <a:r>
              <a:rPr lang="ar-SA" sz="2000" dirty="0"/>
              <a:t>عرف بأنه العملية المنظمة التي تهتم بجمع المعلومات وتحليلها لغرض تحديد درجة تحقق الأهداف واتخاذ القرارات بشأنها ولمعالجة جوانب الضعف وتعزيز جوانب القوة فيها.</a:t>
            </a:r>
          </a:p>
          <a:p>
            <a:pPr marL="457200" indent="-255588" algn="r" rtl="1">
              <a:buFont typeface="Wingdings" pitchFamily="2" charset="2"/>
              <a:buChar char="v"/>
            </a:pPr>
            <a:r>
              <a:rPr lang="ar-SA" sz="2000" dirty="0"/>
              <a:t>كما عرف بأنه عملية تحديد مستوى الأداء لواقع معين في ضوء معايير ونماذج محددة</a:t>
            </a:r>
          </a:p>
          <a:p>
            <a:pPr marL="457200" indent="-255588" algn="r" rtl="1">
              <a:buFont typeface="Wingdings" pitchFamily="2" charset="2"/>
              <a:buChar char="v"/>
            </a:pPr>
            <a:r>
              <a:rPr lang="ar-SA" sz="2000" dirty="0"/>
              <a:t>وعرف بأنه عملية قياس الأداء وتقييمه لتأكد من تحقيق الأداء المستهدف</a:t>
            </a:r>
          </a:p>
          <a:p>
            <a:pPr marL="457200" indent="-255588" algn="r" rtl="1">
              <a:buFont typeface="Wingdings" pitchFamily="2" charset="2"/>
              <a:buChar char="v"/>
            </a:pPr>
            <a:r>
              <a:rPr lang="ar-SA" sz="2000" dirty="0"/>
              <a:t>وكما عرف بأنه عملية تقييم أداء العمل لكل فرد لكي يتم اتخاذ القرارات الموضوعية المرتبطة بالفرد.</a:t>
            </a:r>
          </a:p>
          <a:p>
            <a:pPr marL="457200" indent="-255588" algn="r" rtl="1">
              <a:buFont typeface="Wingdings" pitchFamily="2" charset="2"/>
              <a:buChar char="v"/>
            </a:pPr>
            <a:r>
              <a:rPr lang="ar-SA" sz="2000" dirty="0"/>
              <a:t>وعرف بأنه قياس أداء العاملين وسلوكهم وتقييمها في أثناء العمل.</a:t>
            </a:r>
          </a:p>
          <a:p>
            <a:pPr algn="r" rtl="1">
              <a:buFont typeface="Wingdings" pitchFamily="2" charset="2"/>
              <a:buChar char="v"/>
            </a:pPr>
            <a:r>
              <a:rPr lang="ar-SA" sz="2000" b="1" dirty="0"/>
              <a:t>ويمكننا تعريفه :</a:t>
            </a:r>
          </a:p>
          <a:p>
            <a:pPr algn="r" rtl="1">
              <a:buNone/>
            </a:pPr>
            <a:r>
              <a:rPr lang="ar-SA" sz="2000" b="1" dirty="0"/>
              <a:t>هو عملية دورية ومستمرة ومنظمة لقياس الأداء وتقييمه وفق معايير محددة وباستخدام مجموعة من الأساليب والطرق لأتحاذ قرارات وظيفية مختلفة</a:t>
            </a:r>
            <a:r>
              <a:rPr lang="ar-SA" sz="1600" b="1" dirty="0"/>
              <a:t>.</a:t>
            </a:r>
            <a:r>
              <a:rPr lang="ar-SA" sz="2000" dirty="0"/>
              <a:t>                                                                                                                                                                                                                                                                   </a:t>
            </a:r>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15</a:t>
            </a:fld>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0034" y="428604"/>
            <a:ext cx="8229600" cy="6072230"/>
          </a:xfrm>
        </p:spPr>
        <p:txBody>
          <a:bodyPr>
            <a:normAutofit fontScale="70000" lnSpcReduction="20000"/>
          </a:bodyPr>
          <a:lstStyle/>
          <a:p>
            <a:pPr algn="r" rtl="1">
              <a:buNone/>
            </a:pPr>
            <a:endParaRPr lang="ar-SA" sz="300" b="1" dirty="0"/>
          </a:p>
          <a:p>
            <a:pPr algn="r" rtl="1">
              <a:buFont typeface="Wingdings" pitchFamily="2" charset="2"/>
              <a:buChar char="v"/>
            </a:pPr>
            <a:r>
              <a:rPr lang="ar-SA" b="1" dirty="0"/>
              <a:t>طرق تقييم الأداء:</a:t>
            </a:r>
          </a:p>
          <a:p>
            <a:pPr algn="r" rtl="1">
              <a:buNone/>
            </a:pPr>
            <a:endParaRPr lang="ar-SA" sz="600" b="1" dirty="0"/>
          </a:p>
          <a:p>
            <a:pPr marL="515938" indent="-255588" algn="r" rtl="1">
              <a:buFont typeface="Arial" pitchFamily="34" charset="0"/>
              <a:buChar char="•"/>
            </a:pPr>
            <a:r>
              <a:rPr lang="ar-SA" b="1" dirty="0"/>
              <a:t>الإدارة بالأهداف               </a:t>
            </a:r>
            <a:r>
              <a:rPr lang="ar-SA" dirty="0"/>
              <a:t>(تقييم أداء الرؤساء والمشرفين)</a:t>
            </a:r>
          </a:p>
          <a:p>
            <a:pPr marL="515938" indent="-255588" algn="r" rtl="1">
              <a:buFont typeface="Arial" pitchFamily="34" charset="0"/>
              <a:buChar char="•"/>
            </a:pPr>
            <a:r>
              <a:rPr lang="ar-SA" b="1" dirty="0"/>
              <a:t>المقارنة الزوجية              </a:t>
            </a:r>
            <a:r>
              <a:rPr lang="ar-SA" dirty="0"/>
              <a:t>(بين العاملين حسب مستوى أدائهم)</a:t>
            </a:r>
          </a:p>
          <a:p>
            <a:pPr marL="515938" indent="-255588" algn="r" rtl="1">
              <a:buFont typeface="Arial" pitchFamily="34" charset="0"/>
              <a:buChar char="•"/>
            </a:pPr>
            <a:r>
              <a:rPr lang="ar-SA" b="1" dirty="0"/>
              <a:t>تقييم المجموعة </a:t>
            </a:r>
            <a:r>
              <a:rPr lang="ar-SA" b="1" dirty="0" err="1"/>
              <a:t>او</a:t>
            </a:r>
            <a:r>
              <a:rPr lang="ar-SA" b="1" dirty="0"/>
              <a:t> الإقران   </a:t>
            </a:r>
            <a:r>
              <a:rPr lang="ar-SA" dirty="0"/>
              <a:t>(لأداء فرد , ولا يضمن الموضوعية في هذه الطريقة)</a:t>
            </a:r>
          </a:p>
          <a:p>
            <a:pPr marL="515938" indent="-255588" algn="r" rtl="1">
              <a:buFont typeface="Arial" pitchFamily="34" charset="0"/>
              <a:buChar char="•"/>
            </a:pPr>
            <a:r>
              <a:rPr lang="ar-SA" b="1" dirty="0"/>
              <a:t>الاختبارات الدورية            </a:t>
            </a:r>
            <a:r>
              <a:rPr lang="ar-SA" dirty="0"/>
              <a:t>(غياب صفات العاملين وقدراتهم الذاتية في هذه الطريقة)</a:t>
            </a:r>
          </a:p>
          <a:p>
            <a:pPr marL="515938" indent="-255588" algn="r" rtl="1">
              <a:buFont typeface="Arial" pitchFamily="34" charset="0"/>
              <a:buChar char="•"/>
            </a:pPr>
            <a:r>
              <a:rPr lang="ar-SA" b="1" dirty="0"/>
              <a:t>مقارنة الأداء الفعلي            </a:t>
            </a:r>
            <a:r>
              <a:rPr lang="ar-SA" dirty="0"/>
              <a:t>(تقيم العاملين وفق معايير وغياب الخصائص الشخصية لهم)</a:t>
            </a:r>
          </a:p>
          <a:p>
            <a:pPr marL="515938" indent="-255588" algn="r" rtl="1">
              <a:buFont typeface="Arial" pitchFamily="34" charset="0"/>
              <a:buChar char="•"/>
            </a:pPr>
            <a:r>
              <a:rPr lang="ar-SA" b="1" dirty="0"/>
              <a:t>إعداد التقارير الدورية         </a:t>
            </a:r>
            <a:r>
              <a:rPr lang="ar-SA" dirty="0"/>
              <a:t>(تقييم وفق معايير </a:t>
            </a:r>
            <a:r>
              <a:rPr lang="ar-SA" dirty="0" err="1"/>
              <a:t>و</a:t>
            </a:r>
            <a:r>
              <a:rPr lang="ar-SA" dirty="0"/>
              <a:t> الصفات الشخصية )</a:t>
            </a:r>
          </a:p>
          <a:p>
            <a:pPr marL="515938" indent="-255588" algn="r" rtl="1">
              <a:buFont typeface="Arial" pitchFamily="34" charset="0"/>
              <a:buChar char="•"/>
            </a:pPr>
            <a:r>
              <a:rPr lang="ar-SA" b="1" dirty="0"/>
              <a:t>الوصفية </a:t>
            </a:r>
            <a:r>
              <a:rPr lang="ar-SA" dirty="0"/>
              <a:t>                       (تحديد عناصر التقييم وبتقدير مستوى أداء الفرد لكل عنصر)</a:t>
            </a:r>
          </a:p>
          <a:p>
            <a:pPr marL="515938" indent="-255588" algn="r" rtl="1">
              <a:buFont typeface="Arial" pitchFamily="34" charset="0"/>
              <a:buChar char="•"/>
            </a:pPr>
            <a:r>
              <a:rPr lang="ar-SA" dirty="0"/>
              <a:t>ا</a:t>
            </a:r>
            <a:r>
              <a:rPr lang="ar-SA" b="1" dirty="0"/>
              <a:t>لكمية </a:t>
            </a:r>
            <a:r>
              <a:rPr lang="ar-SA" dirty="0"/>
              <a:t>                          (باستخدام درجات حسابية وعدد نقاط لكل عنصر من عناصر التقييم)</a:t>
            </a:r>
          </a:p>
          <a:p>
            <a:pPr algn="r" rtl="1">
              <a:buFont typeface="Arial" pitchFamily="34" charset="0"/>
              <a:buChar char="•"/>
            </a:pPr>
            <a:endParaRPr lang="ar-SA" sz="1300" b="1" dirty="0"/>
          </a:p>
          <a:p>
            <a:pPr algn="r" rtl="1">
              <a:buFont typeface="Wingdings" pitchFamily="2" charset="2"/>
              <a:buChar char="v"/>
            </a:pPr>
            <a:r>
              <a:rPr lang="ar-SA" b="1" dirty="0"/>
              <a:t>أنواع معايير الأداء : 1- الذاتية (السلوكية)  2-الموضوعية (معدلات الأداء)</a:t>
            </a:r>
            <a:endParaRPr lang="en-US" b="1" dirty="0"/>
          </a:p>
          <a:p>
            <a:pPr marL="225425" indent="-225425" algn="r" rtl="1">
              <a:buNone/>
            </a:pPr>
            <a:r>
              <a:rPr lang="ar-SA" sz="2900" b="1" u="sng" dirty="0"/>
              <a:t>7-تعويض الموارد البشرية:</a:t>
            </a:r>
          </a:p>
          <a:p>
            <a:pPr algn="r" rtl="1">
              <a:buNone/>
            </a:pPr>
            <a:endParaRPr lang="ar-SA" sz="1600" b="1" u="sng" dirty="0"/>
          </a:p>
          <a:p>
            <a:pPr algn="r" rtl="1">
              <a:buFont typeface="Wingdings" pitchFamily="2" charset="2"/>
              <a:buChar char="v"/>
            </a:pPr>
            <a:r>
              <a:rPr lang="ar-SA" b="1" dirty="0"/>
              <a:t>عرف بأنه </a:t>
            </a:r>
            <a:r>
              <a:rPr lang="ar-SA" b="1" dirty="0" err="1"/>
              <a:t>الاجر</a:t>
            </a:r>
            <a:r>
              <a:rPr lang="ar-SA" b="1" dirty="0"/>
              <a:t> من ناحية نقدية بأنه مقدار ما يحصل عليه الموظف من مبالغ نقدية مقابل </a:t>
            </a:r>
            <a:r>
              <a:rPr lang="ar-SA" b="1" dirty="0" err="1"/>
              <a:t>مايقوم</a:t>
            </a:r>
            <a:r>
              <a:rPr lang="ar-SA" b="1" dirty="0"/>
              <a:t> </a:t>
            </a:r>
            <a:r>
              <a:rPr lang="ar-SA" b="1" dirty="0" err="1"/>
              <a:t>به</a:t>
            </a:r>
            <a:r>
              <a:rPr lang="ar-SA" b="1" dirty="0"/>
              <a:t> من </a:t>
            </a:r>
            <a:r>
              <a:rPr lang="ar-SA" b="1" dirty="0" err="1"/>
              <a:t>اعمال</a:t>
            </a:r>
            <a:r>
              <a:rPr lang="ar-SA" b="1" dirty="0"/>
              <a:t> .</a:t>
            </a:r>
          </a:p>
          <a:p>
            <a:pPr algn="r" rtl="1">
              <a:buFont typeface="Wingdings" pitchFamily="2" charset="2"/>
              <a:buChar char="v"/>
            </a:pPr>
            <a:r>
              <a:rPr lang="ar-SA" b="1" dirty="0"/>
              <a:t>وكما عرف بأنه مقدار السلع والخدمات التي يستطيع الموظف </a:t>
            </a:r>
            <a:r>
              <a:rPr lang="ar-SA" b="1" dirty="0" err="1"/>
              <a:t>ان</a:t>
            </a:r>
            <a:r>
              <a:rPr lang="ar-SA" b="1" dirty="0"/>
              <a:t> يشتريها </a:t>
            </a:r>
            <a:r>
              <a:rPr lang="ar-SA" b="1" dirty="0" err="1"/>
              <a:t>لاشباع</a:t>
            </a:r>
            <a:r>
              <a:rPr lang="ar-SA" b="1" dirty="0"/>
              <a:t> حاجاته بواسطة </a:t>
            </a:r>
            <a:r>
              <a:rPr lang="ar-SA" b="1" dirty="0" err="1"/>
              <a:t>الاجر</a:t>
            </a:r>
            <a:r>
              <a:rPr lang="ar-SA" b="1" dirty="0"/>
              <a:t> النقدي.</a:t>
            </a:r>
          </a:p>
          <a:p>
            <a:pPr algn="r" rtl="1">
              <a:buFont typeface="Wingdings" pitchFamily="2" charset="2"/>
              <a:buChar char="v"/>
            </a:pPr>
            <a:r>
              <a:rPr lang="ar-SA" b="1" dirty="0"/>
              <a:t>ضرورة تحقيق العدالة في تحديد </a:t>
            </a:r>
            <a:r>
              <a:rPr lang="ar-SA" b="1" dirty="0" err="1"/>
              <a:t>الاجور</a:t>
            </a:r>
            <a:r>
              <a:rPr lang="ar-SA" b="1" dirty="0"/>
              <a:t> </a:t>
            </a:r>
            <a:r>
              <a:rPr lang="ar-SA" b="1" dirty="0" err="1"/>
              <a:t>ووبصفة</a:t>
            </a:r>
            <a:r>
              <a:rPr lang="ar-SA" b="1" dirty="0"/>
              <a:t> خاصة العدالة الخارجية مقارنة بمعدلات </a:t>
            </a:r>
            <a:r>
              <a:rPr lang="ar-SA" b="1" dirty="0" err="1"/>
              <a:t>الاجور</a:t>
            </a:r>
            <a:r>
              <a:rPr lang="ar-SA" b="1" dirty="0"/>
              <a:t> في المنظمات </a:t>
            </a:r>
            <a:r>
              <a:rPr lang="ar-SA" b="1" dirty="0" err="1"/>
              <a:t>الاخرى</a:t>
            </a:r>
            <a:r>
              <a:rPr lang="ar-SA" b="1" dirty="0"/>
              <a:t> وعدالة داخلية من خلال مراعاة </a:t>
            </a:r>
            <a:r>
              <a:rPr lang="ar-SA" b="1" dirty="0" err="1"/>
              <a:t>ان</a:t>
            </a:r>
            <a:r>
              <a:rPr lang="ar-SA" b="1" dirty="0"/>
              <a:t> يحصل الفرد على اجر يعادل ما يحصل عليه الآخرين في المنظمة مع مراعاة مستوى المهارة والخبرة والمسؤولية</a:t>
            </a:r>
          </a:p>
          <a:p>
            <a:pPr algn="r" rtl="1">
              <a:buFont typeface="Wingdings" pitchFamily="2" charset="2"/>
              <a:buChar char="v"/>
            </a:pPr>
            <a:r>
              <a:rPr lang="ar-SA" b="1" dirty="0"/>
              <a:t>ضرورة أن تتضمن </a:t>
            </a:r>
            <a:r>
              <a:rPr lang="ar-SA" b="1" dirty="0" err="1"/>
              <a:t>الاجور</a:t>
            </a:r>
            <a:r>
              <a:rPr lang="ar-SA" b="1" dirty="0"/>
              <a:t> </a:t>
            </a:r>
            <a:r>
              <a:rPr lang="ar-SA" b="1" dirty="0" err="1"/>
              <a:t>الاهداف</a:t>
            </a:r>
            <a:r>
              <a:rPr lang="ar-SA" b="1" dirty="0"/>
              <a:t> الاجتماعية كالتأمين الصحي والمهني والتقاعد</a:t>
            </a:r>
          </a:p>
          <a:p>
            <a:pPr marL="469900" indent="-255588" algn="r" rtl="1">
              <a:buNone/>
            </a:pPr>
            <a:endParaRPr lang="ar-SA" dirty="0"/>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16</a:t>
            </a:fld>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42918"/>
            <a:ext cx="8229600" cy="5364373"/>
          </a:xfrm>
        </p:spPr>
        <p:txBody>
          <a:bodyPr>
            <a:normAutofit fontScale="92500" lnSpcReduction="20000"/>
          </a:bodyPr>
          <a:lstStyle/>
          <a:p>
            <a:pPr algn="r" rtl="1">
              <a:buFont typeface="Wingdings" pitchFamily="2" charset="2"/>
              <a:buChar char="v"/>
            </a:pPr>
            <a:r>
              <a:rPr lang="ar-SA" sz="2000" b="1" dirty="0"/>
              <a:t>أنواع الأجور:</a:t>
            </a:r>
          </a:p>
          <a:p>
            <a:pPr algn="r" rtl="1">
              <a:buNone/>
            </a:pPr>
            <a:endParaRPr lang="ar-SA" sz="100" b="1" dirty="0"/>
          </a:p>
          <a:p>
            <a:pPr algn="r" rtl="1">
              <a:buNone/>
            </a:pPr>
            <a:r>
              <a:rPr lang="ar-SA" sz="2000" b="1" dirty="0"/>
              <a:t>   -</a:t>
            </a:r>
            <a:r>
              <a:rPr lang="ar-SA" sz="2000" dirty="0"/>
              <a:t> </a:t>
            </a:r>
            <a:r>
              <a:rPr lang="ar-SA" sz="2000" b="1" dirty="0"/>
              <a:t>الدوري</a:t>
            </a:r>
            <a:r>
              <a:rPr lang="ar-SA" sz="2000" dirty="0"/>
              <a:t> (الأجر الأساسي)</a:t>
            </a:r>
            <a:r>
              <a:rPr lang="ar-SA" sz="2000" b="1" dirty="0"/>
              <a:t>             -  الغير دوري </a:t>
            </a:r>
            <a:r>
              <a:rPr lang="ar-SA" sz="2000" dirty="0"/>
              <a:t>(منح الأعياد والمكافآت)</a:t>
            </a:r>
          </a:p>
          <a:p>
            <a:pPr algn="r" rtl="1">
              <a:buNone/>
            </a:pPr>
            <a:r>
              <a:rPr lang="ar-SA" sz="2000" b="1" dirty="0"/>
              <a:t>   - </a:t>
            </a:r>
            <a:r>
              <a:rPr lang="ar-SA" sz="2000" dirty="0"/>
              <a:t>ا</a:t>
            </a:r>
            <a:r>
              <a:rPr lang="ar-SA" sz="2000" b="1" dirty="0"/>
              <a:t>لحقيقي</a:t>
            </a:r>
            <a:r>
              <a:rPr lang="ar-SA" sz="2000" dirty="0"/>
              <a:t> (المنفعة المادية)              </a:t>
            </a:r>
            <a:r>
              <a:rPr lang="ar-SA" sz="2000" b="1" dirty="0"/>
              <a:t>- </a:t>
            </a:r>
            <a:r>
              <a:rPr lang="ar-SA" sz="2000" dirty="0"/>
              <a:t> </a:t>
            </a:r>
            <a:r>
              <a:rPr lang="ar-SA" sz="2000" b="1" dirty="0"/>
              <a:t>الاسمي </a:t>
            </a:r>
            <a:r>
              <a:rPr lang="ar-SA" sz="2000" dirty="0"/>
              <a:t>(المقابل المالي)</a:t>
            </a:r>
          </a:p>
          <a:p>
            <a:pPr algn="r" rtl="1">
              <a:buNone/>
            </a:pPr>
            <a:r>
              <a:rPr lang="ar-SA" sz="2000" b="1" dirty="0"/>
              <a:t>   -النقدي</a:t>
            </a:r>
            <a:r>
              <a:rPr lang="ar-SA" sz="2000" dirty="0"/>
              <a:t> (مقابل مادي دوري ومتغير)  </a:t>
            </a:r>
            <a:r>
              <a:rPr lang="ar-SA" sz="2000" b="1" dirty="0"/>
              <a:t>- العيني </a:t>
            </a:r>
            <a:r>
              <a:rPr lang="ar-SA" sz="2000" dirty="0"/>
              <a:t>(المقابل المعنوي كالسكن والصحة ومرافق الترفيه)</a:t>
            </a:r>
          </a:p>
          <a:p>
            <a:pPr algn="r" rtl="1">
              <a:buNone/>
            </a:pPr>
            <a:endParaRPr lang="ar-SA" sz="1100" dirty="0"/>
          </a:p>
          <a:p>
            <a:pPr algn="r" rtl="1">
              <a:buFont typeface="Wingdings" pitchFamily="2" charset="2"/>
              <a:buChar char="v"/>
            </a:pPr>
            <a:r>
              <a:rPr lang="ar-SA" sz="2000" b="1" dirty="0"/>
              <a:t>العوامل المؤثرة في تحديد الأجور:</a:t>
            </a:r>
          </a:p>
          <a:p>
            <a:pPr algn="r" rtl="1">
              <a:buNone/>
            </a:pPr>
            <a:r>
              <a:rPr lang="ar-SA" sz="2000" b="1" dirty="0"/>
              <a:t>   -</a:t>
            </a:r>
            <a:r>
              <a:rPr lang="ar-SA" sz="2000" dirty="0"/>
              <a:t>مستوى الأداء  </a:t>
            </a:r>
            <a:r>
              <a:rPr lang="ar-SA" sz="2000" b="1" dirty="0"/>
              <a:t>-</a:t>
            </a:r>
            <a:r>
              <a:rPr lang="ar-SA" sz="2000" dirty="0"/>
              <a:t>الجهد المبذول  </a:t>
            </a:r>
            <a:r>
              <a:rPr lang="ar-SA" sz="2000" b="1" dirty="0"/>
              <a:t>-</a:t>
            </a:r>
            <a:r>
              <a:rPr lang="ar-SA" sz="2000" dirty="0"/>
              <a:t>عدد سنوات الخدمة </a:t>
            </a:r>
            <a:r>
              <a:rPr lang="ar-SA" sz="2000" b="1" dirty="0"/>
              <a:t>-</a:t>
            </a:r>
            <a:r>
              <a:rPr lang="ar-SA" sz="2000" dirty="0"/>
              <a:t>المهارة  </a:t>
            </a:r>
            <a:r>
              <a:rPr lang="ar-SA" sz="2000" b="1" dirty="0"/>
              <a:t>-</a:t>
            </a:r>
            <a:r>
              <a:rPr lang="ar-SA" sz="2000" dirty="0"/>
              <a:t>صعوبة العمل </a:t>
            </a:r>
            <a:r>
              <a:rPr lang="ar-SA" sz="2000" b="1" dirty="0"/>
              <a:t>-</a:t>
            </a:r>
            <a:r>
              <a:rPr lang="ar-SA" sz="2000" dirty="0"/>
              <a:t>الأدوات المستخدمة</a:t>
            </a:r>
          </a:p>
          <a:p>
            <a:pPr algn="r" rtl="1">
              <a:buNone/>
            </a:pPr>
            <a:r>
              <a:rPr lang="ar-SA" sz="2000" b="1" dirty="0"/>
              <a:t>   -</a:t>
            </a:r>
            <a:r>
              <a:rPr lang="ar-SA" sz="2000" dirty="0"/>
              <a:t>طبيعة البيئة    </a:t>
            </a:r>
            <a:r>
              <a:rPr lang="ar-SA" sz="2000" b="1" dirty="0"/>
              <a:t>-</a:t>
            </a:r>
            <a:r>
              <a:rPr lang="ar-SA" sz="2000" dirty="0"/>
              <a:t>درجة المسؤولية    </a:t>
            </a:r>
            <a:r>
              <a:rPr lang="ar-SA" sz="2000" b="1" dirty="0"/>
              <a:t>-</a:t>
            </a:r>
            <a:r>
              <a:rPr lang="ar-SA" sz="2000" dirty="0"/>
              <a:t>تكاليف المعيشة     </a:t>
            </a:r>
            <a:r>
              <a:rPr lang="ar-SA" sz="2000" b="1" dirty="0"/>
              <a:t>-</a:t>
            </a:r>
            <a:r>
              <a:rPr lang="ar-SA" sz="2000" dirty="0"/>
              <a:t>ندرة الموارد البشرية        </a:t>
            </a:r>
            <a:r>
              <a:rPr lang="ar-SA" sz="2000" b="1" dirty="0"/>
              <a:t>-</a:t>
            </a:r>
            <a:r>
              <a:rPr lang="ar-SA" sz="2000" dirty="0"/>
              <a:t>مدى الأرباح</a:t>
            </a:r>
          </a:p>
          <a:p>
            <a:pPr algn="r" rtl="1">
              <a:buNone/>
            </a:pPr>
            <a:r>
              <a:rPr lang="ar-SA" sz="2000" b="1" dirty="0"/>
              <a:t>   -</a:t>
            </a:r>
            <a:r>
              <a:rPr lang="ar-SA" sz="2000" dirty="0"/>
              <a:t>قوة نقابات العمال أو الموظفين.</a:t>
            </a:r>
          </a:p>
          <a:p>
            <a:pPr marL="288925" indent="-255588" algn="r" rtl="1">
              <a:buNone/>
            </a:pPr>
            <a:r>
              <a:rPr lang="ar-SA" sz="2200" u="sng" dirty="0"/>
              <a:t>8- </a:t>
            </a:r>
            <a:r>
              <a:rPr lang="ar-SA" sz="2200" b="1" u="sng" dirty="0"/>
              <a:t>صيانة الموارد البشرية والمحافظة عليها:</a:t>
            </a:r>
          </a:p>
          <a:p>
            <a:pPr algn="justLow" rtl="1">
              <a:buFont typeface="Wingdings" pitchFamily="2" charset="2"/>
              <a:buChar char="v"/>
            </a:pPr>
            <a:r>
              <a:rPr lang="ar-SA" sz="2000" dirty="0"/>
              <a:t>وتعد من الوظائف المهمة والرئيسية لدورها في المحافظة على أفضل واهم موارد المنظمة وهي الموارد البشرية وحمايتها من حوادث وإصابات العمل والتي تؤدي إلى تحديد نشاط المنظمة وتحملها خسائر وتكاليف باهظة.</a:t>
            </a:r>
          </a:p>
          <a:p>
            <a:pPr algn="justLow" rtl="1">
              <a:buFont typeface="Wingdings" pitchFamily="2" charset="2"/>
              <a:buChar char="v"/>
            </a:pPr>
            <a:r>
              <a:rPr lang="ar-SA" sz="2000" dirty="0"/>
              <a:t>ضرورة أعداد وتنفيذ برامج الصحة والسلامة للمحافظة على الحالة المادية والمعنوية للعاملين .</a:t>
            </a:r>
          </a:p>
          <a:p>
            <a:pPr algn="justLow" rtl="1">
              <a:buFont typeface="Wingdings" pitchFamily="2" charset="2"/>
              <a:buChar char="v"/>
            </a:pPr>
            <a:r>
              <a:rPr lang="ar-SA" sz="2000" b="1" dirty="0"/>
              <a:t>الصحة :</a:t>
            </a:r>
            <a:r>
              <a:rPr lang="ar-SA" sz="2000" dirty="0"/>
              <a:t>هي خلو الفرد من الأمراض العقلية والجسدية</a:t>
            </a:r>
          </a:p>
          <a:p>
            <a:pPr algn="justLow" rtl="1">
              <a:buFont typeface="Wingdings" pitchFamily="2" charset="2"/>
              <a:buChar char="v"/>
            </a:pPr>
            <a:r>
              <a:rPr lang="ar-SA" sz="2000" b="1" dirty="0"/>
              <a:t>السلامة :</a:t>
            </a:r>
            <a:r>
              <a:rPr lang="ar-SA" sz="2000" dirty="0"/>
              <a:t>الأنشطة الهادفة لحماية الفرد من إصابات العمل وحماية ممتلكات المنظمة من الدمار بسبب    </a:t>
            </a:r>
            <a:br>
              <a:rPr lang="ar-SA" sz="2000" dirty="0"/>
            </a:br>
            <a:r>
              <a:rPr lang="ar-SA" sz="2000" dirty="0"/>
              <a:t>             حوادث العمل والإمراض المهنية وقد تتعدى حدود المنظمة.</a:t>
            </a:r>
          </a:p>
          <a:p>
            <a:pPr algn="justLow" rtl="1">
              <a:buFont typeface="Wingdings" pitchFamily="2" charset="2"/>
              <a:buChar char="v"/>
            </a:pPr>
            <a:r>
              <a:rPr lang="ar-SA" sz="2000" b="1" dirty="0"/>
              <a:t>الأمن الصناعي : </a:t>
            </a:r>
            <a:r>
              <a:rPr lang="ar-SA" sz="2000" dirty="0"/>
              <a:t>هو جزء من السلامة وهو توفير بيئة أمنة وخالية من العوامل التي تؤدي إلى أسباب </a:t>
            </a:r>
            <a:br>
              <a:rPr lang="ar-SA" sz="2000" dirty="0"/>
            </a:br>
            <a:r>
              <a:rPr lang="ar-SA" sz="2000" dirty="0"/>
              <a:t>                       الخطر.</a:t>
            </a:r>
            <a:endParaRPr lang="en-US" sz="2000" dirty="0"/>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17</a:t>
            </a:fld>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428604"/>
            <a:ext cx="8229600" cy="5500726"/>
          </a:xfrm>
        </p:spPr>
        <p:txBody>
          <a:bodyPr>
            <a:normAutofit fontScale="77500" lnSpcReduction="20000"/>
          </a:bodyPr>
          <a:lstStyle/>
          <a:p>
            <a:pPr algn="r" rtl="1">
              <a:buNone/>
            </a:pPr>
            <a:r>
              <a:rPr lang="ar-SA" b="1" u="sng" dirty="0"/>
              <a:t>9- تخطيط المسار الوظيفي:</a:t>
            </a:r>
          </a:p>
          <a:p>
            <a:pPr algn="r" rtl="1">
              <a:buNone/>
            </a:pPr>
            <a:endParaRPr lang="ar-SA" sz="1200" b="1" u="sng" dirty="0"/>
          </a:p>
          <a:p>
            <a:pPr algn="r" rtl="1">
              <a:buFont typeface="Wingdings" pitchFamily="2" charset="2"/>
              <a:buChar char="v"/>
            </a:pPr>
            <a:r>
              <a:rPr lang="ar-SA" b="1" dirty="0"/>
              <a:t>المسار الوظيفي: </a:t>
            </a:r>
            <a:r>
              <a:rPr lang="ar-SA" dirty="0"/>
              <a:t>مجموعة المراكز الوظيفية التي يتدرج خلالها الفرد خلال حياته الوظيفية</a:t>
            </a:r>
          </a:p>
          <a:p>
            <a:pPr algn="justLow" rtl="1">
              <a:buFont typeface="Wingdings" pitchFamily="2" charset="2"/>
              <a:buChar char="v"/>
            </a:pPr>
            <a:r>
              <a:rPr lang="ar-SA" dirty="0"/>
              <a:t>يعتبر تخطيط المسار الوظيفي من المسؤوليات الأساسية لإدارة الموارد البشرية  ويعبر هذا المفهوم عن دور </a:t>
            </a:r>
            <a:r>
              <a:rPr lang="ar-SA" dirty="0" err="1"/>
              <a:t>الادارة</a:t>
            </a:r>
            <a:r>
              <a:rPr lang="ar-SA" dirty="0"/>
              <a:t> في التوفيق بين أهداف الفرد وأهداف المنظمة.</a:t>
            </a:r>
          </a:p>
          <a:p>
            <a:pPr algn="r" rtl="1">
              <a:buFont typeface="Wingdings" pitchFamily="2" charset="2"/>
              <a:buChar char="v"/>
            </a:pPr>
            <a:r>
              <a:rPr lang="ar-SA" b="1" dirty="0"/>
              <a:t>متطلبات تخطيط المسار الوظيفي:</a:t>
            </a:r>
          </a:p>
          <a:p>
            <a:pPr marL="365125" indent="-139700" algn="r" rtl="1">
              <a:buFont typeface="Arial" pitchFamily="34" charset="0"/>
              <a:buChar char="•"/>
            </a:pPr>
            <a:r>
              <a:rPr lang="ar-SA" b="1" dirty="0"/>
              <a:t>مستوى الموظف (الفرد): </a:t>
            </a:r>
            <a:r>
              <a:rPr lang="ar-SA" dirty="0"/>
              <a:t>يتوجب </a:t>
            </a:r>
            <a:r>
              <a:rPr lang="ar-SA" dirty="0" err="1"/>
              <a:t>ان</a:t>
            </a:r>
            <a:r>
              <a:rPr lang="ar-SA" dirty="0"/>
              <a:t> يتعرف على اهتماماته وقيمه ومهاراته وتحديد خططه </a:t>
            </a:r>
            <a:r>
              <a:rPr lang="ar-SA" dirty="0" err="1"/>
              <a:t>واهدافه</a:t>
            </a:r>
            <a:r>
              <a:rPr lang="ar-SA" dirty="0"/>
              <a:t> و التحدث </a:t>
            </a:r>
            <a:r>
              <a:rPr lang="ar-SA" dirty="0" err="1"/>
              <a:t>الى</a:t>
            </a:r>
            <a:r>
              <a:rPr lang="ar-SA" dirty="0"/>
              <a:t> </a:t>
            </a:r>
            <a:r>
              <a:rPr lang="ar-SA" dirty="0" err="1"/>
              <a:t>مدراءه</a:t>
            </a:r>
            <a:r>
              <a:rPr lang="ar-SA" dirty="0"/>
              <a:t> عن ما قد يواجهه من مشكلات في مساره الوظيفي   .</a:t>
            </a:r>
          </a:p>
          <a:p>
            <a:pPr marL="365125" indent="-139700" algn="r" rtl="1">
              <a:buFont typeface="Arial" pitchFamily="34" charset="0"/>
              <a:buChar char="•"/>
            </a:pPr>
            <a:r>
              <a:rPr lang="ar-SA" b="1" dirty="0"/>
              <a:t>مستوى المدراء: </a:t>
            </a:r>
            <a:r>
              <a:rPr lang="ar-SA" dirty="0"/>
              <a:t>يتوجب </a:t>
            </a:r>
            <a:r>
              <a:rPr lang="ar-SA" dirty="0" err="1"/>
              <a:t>ان</a:t>
            </a:r>
            <a:r>
              <a:rPr lang="ar-SA" dirty="0"/>
              <a:t> يتعرف على </a:t>
            </a:r>
            <a:r>
              <a:rPr lang="ar-SA" dirty="0" err="1"/>
              <a:t>ان</a:t>
            </a:r>
            <a:r>
              <a:rPr lang="ar-SA" dirty="0"/>
              <a:t> صلب مسؤولياتهم تنمية ودعم المرؤوسين لتحقيق </a:t>
            </a:r>
            <a:r>
              <a:rPr lang="ar-SA" dirty="0" err="1"/>
              <a:t>اهداف</a:t>
            </a:r>
            <a:r>
              <a:rPr lang="ar-SA" dirty="0"/>
              <a:t> العمل والمنظمة وتوفير معلومات فورية مرتدة عن مستويات </a:t>
            </a:r>
            <a:r>
              <a:rPr lang="ar-SA" dirty="0" err="1"/>
              <a:t>اداء</a:t>
            </a:r>
            <a:r>
              <a:rPr lang="ar-SA" dirty="0"/>
              <a:t> الفرد.</a:t>
            </a:r>
          </a:p>
          <a:p>
            <a:pPr marL="365125" indent="-139700" algn="r" rtl="1">
              <a:buFont typeface="Arial" pitchFamily="34" charset="0"/>
              <a:buChar char="•"/>
            </a:pPr>
            <a:r>
              <a:rPr lang="ar-SA" b="1" dirty="0"/>
              <a:t>مستوى المنظمة: </a:t>
            </a:r>
            <a:r>
              <a:rPr lang="ar-SA" dirty="0"/>
              <a:t>نشر رسالتها ورؤيتها وتوفير المعلومات عن المسارات الوظيفية.</a:t>
            </a:r>
          </a:p>
          <a:p>
            <a:pPr algn="r" rtl="1">
              <a:buNone/>
            </a:pPr>
            <a:endParaRPr lang="ar-SA" sz="1200" dirty="0"/>
          </a:p>
          <a:p>
            <a:pPr algn="r" rtl="1">
              <a:buFont typeface="Wingdings" pitchFamily="2" charset="2"/>
              <a:buChar char="v"/>
            </a:pPr>
            <a:r>
              <a:rPr lang="ar-SA" dirty="0"/>
              <a:t>ضرورة التوفيق بين الاحتياجات التنظيمية والفردية بطريقة مرنه تساهم في تحقيق رضا العاملين وتحقيق الأهداف الإستراتيجية لهم في ذات الوقت.</a:t>
            </a:r>
          </a:p>
          <a:p>
            <a:pPr algn="r" rtl="1">
              <a:buNone/>
            </a:pPr>
            <a:endParaRPr lang="ar-SA" sz="1000" dirty="0"/>
          </a:p>
          <a:p>
            <a:pPr algn="justLow" rtl="1">
              <a:buFont typeface="Wingdings" pitchFamily="2" charset="2"/>
              <a:buChar char="v"/>
            </a:pPr>
            <a:r>
              <a:rPr lang="ar-SA" dirty="0"/>
              <a:t>ضرورة تصميم برنامج متكامل لتمنية المسارات الوظيفية وإدخال سياسات جديدة خاصة في مجالات النقل والترقية والتحفيز فضلا عن تحقيق التنسيق والتكامل في نظام الموارد البشرية في المنظمة مع القيام بممارسات </a:t>
            </a:r>
            <a:r>
              <a:rPr lang="ar-SA" dirty="0" err="1"/>
              <a:t>ادارية</a:t>
            </a:r>
            <a:r>
              <a:rPr lang="ar-SA" dirty="0"/>
              <a:t> سليمة وفعالة في مجالات </a:t>
            </a:r>
            <a:r>
              <a:rPr lang="ar-SA" dirty="0" err="1"/>
              <a:t>انشاء</a:t>
            </a:r>
            <a:r>
              <a:rPr lang="ar-SA" dirty="0"/>
              <a:t> وظائف جديدة والبحث عن الكفاءات المتميزة ووضع لوائح ونظم مرنة وموضوعية لأعمال التعيين والرواتب </a:t>
            </a:r>
            <a:r>
              <a:rPr lang="ar-SA" dirty="0" err="1"/>
              <a:t>والمكافاءات</a:t>
            </a:r>
            <a:r>
              <a:rPr lang="ar-SA" dirty="0"/>
              <a:t> وغيرها من سياسات التوظيف واستثمار الموارد البشرية.</a:t>
            </a:r>
            <a:endParaRPr lang="en-US" dirty="0"/>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0034" y="428604"/>
            <a:ext cx="8229600" cy="4525963"/>
          </a:xfrm>
        </p:spPr>
        <p:txBody>
          <a:bodyPr>
            <a:normAutofit lnSpcReduction="10000"/>
          </a:bodyPr>
          <a:lstStyle/>
          <a:p>
            <a:pPr algn="r" rtl="1"/>
            <a:r>
              <a:rPr lang="ar-SA" b="1" dirty="0"/>
              <a:t>المصادر:</a:t>
            </a:r>
          </a:p>
          <a:p>
            <a:pPr algn="r" rtl="1">
              <a:buNone/>
            </a:pPr>
            <a:endParaRPr lang="ar-SA" b="1" dirty="0"/>
          </a:p>
          <a:p>
            <a:pPr marL="465138" indent="-355600" algn="r" rtl="1">
              <a:buFont typeface="+mj-lt"/>
              <a:buAutoNum type="arabicPeriod"/>
            </a:pPr>
            <a:r>
              <a:rPr lang="ar-SA" sz="2400" b="1" dirty="0"/>
              <a:t>كتاب إدارة الموارد البشرية (مفاهيم وتوجهات معاصرة)</a:t>
            </a:r>
            <a:r>
              <a:rPr lang="ar-SA" dirty="0"/>
              <a:t/>
            </a:r>
            <a:br>
              <a:rPr lang="ar-SA" dirty="0"/>
            </a:br>
            <a:r>
              <a:rPr lang="ar-SA" sz="2000" b="1" dirty="0"/>
              <a:t>تأليف : </a:t>
            </a:r>
            <a:r>
              <a:rPr lang="ar-SA" sz="2000" b="1" dirty="0" err="1"/>
              <a:t>د</a:t>
            </a:r>
            <a:r>
              <a:rPr lang="ar-SA" sz="2000" b="1" dirty="0"/>
              <a:t>. غني </a:t>
            </a:r>
            <a:r>
              <a:rPr lang="ar-SA" sz="2000" b="1" dirty="0" err="1"/>
              <a:t>دحام</a:t>
            </a:r>
            <a:r>
              <a:rPr lang="ar-SA" sz="2000" b="1" dirty="0"/>
              <a:t> </a:t>
            </a:r>
            <a:r>
              <a:rPr lang="ar-SA" sz="2000" b="1" dirty="0" err="1"/>
              <a:t>تناي</a:t>
            </a:r>
            <a:r>
              <a:rPr lang="ar-SA" sz="2000" b="1" dirty="0"/>
              <a:t> </a:t>
            </a:r>
            <a:r>
              <a:rPr lang="ar-SA" sz="2000" b="1" dirty="0" err="1"/>
              <a:t>الزبيدي</a:t>
            </a:r>
            <a:r>
              <a:rPr lang="ar-SA" sz="2000" b="1" dirty="0"/>
              <a:t> , </a:t>
            </a:r>
            <a:r>
              <a:rPr lang="ar-SA" sz="2000" b="1" dirty="0" err="1"/>
              <a:t>د</a:t>
            </a:r>
            <a:r>
              <a:rPr lang="ar-SA" sz="2000" b="1" dirty="0"/>
              <a:t>. ناظم جواد عبد سلمان </a:t>
            </a:r>
            <a:r>
              <a:rPr lang="ar-SA" sz="2000" b="1" dirty="0" err="1"/>
              <a:t>الزيدي</a:t>
            </a:r>
            <a:r>
              <a:rPr lang="ar-SA" sz="2000" b="1" dirty="0"/>
              <a:t>.</a:t>
            </a:r>
          </a:p>
          <a:p>
            <a:pPr marL="465138" indent="-355600" algn="r" rtl="1">
              <a:buFont typeface="+mj-lt"/>
              <a:buAutoNum type="arabicPeriod"/>
            </a:pPr>
            <a:endParaRPr lang="ar-SA" dirty="0"/>
          </a:p>
          <a:p>
            <a:pPr marL="465138" indent="-355600" algn="r" rtl="1">
              <a:buFont typeface="+mj-lt"/>
              <a:buAutoNum type="arabicPeriod"/>
            </a:pPr>
            <a:r>
              <a:rPr lang="ar-SA" sz="2400" b="1" dirty="0"/>
              <a:t>كتاب إدارة الموارد البشرية</a:t>
            </a:r>
          </a:p>
          <a:p>
            <a:pPr marL="465138" indent="-355600" algn="r" rtl="1">
              <a:buNone/>
            </a:pPr>
            <a:r>
              <a:rPr lang="ar-SA" dirty="0"/>
              <a:t>    </a:t>
            </a:r>
            <a:r>
              <a:rPr lang="ar-SA" sz="2000" b="1" dirty="0"/>
              <a:t>تأليف جاري </a:t>
            </a:r>
            <a:r>
              <a:rPr lang="ar-SA" sz="2000" b="1" dirty="0" err="1"/>
              <a:t>ديسلر</a:t>
            </a:r>
            <a:r>
              <a:rPr lang="ar-SA" sz="2000" b="1" dirty="0"/>
              <a:t> وترجمة </a:t>
            </a:r>
            <a:r>
              <a:rPr lang="ar-SA" sz="2000" b="1" dirty="0" err="1"/>
              <a:t>د</a:t>
            </a:r>
            <a:r>
              <a:rPr lang="ar-SA" sz="2000" b="1" dirty="0"/>
              <a:t>. محمد سيد احمد المتعال</a:t>
            </a:r>
            <a:endParaRPr lang="ar-SA" b="1" dirty="0"/>
          </a:p>
          <a:p>
            <a:pPr marL="465138" indent="-355600" algn="r" rtl="1">
              <a:buFont typeface="+mj-lt"/>
              <a:buAutoNum type="arabicPeriod"/>
            </a:pPr>
            <a:endParaRPr lang="ar-SA" dirty="0"/>
          </a:p>
          <a:p>
            <a:pPr marL="465138" indent="-355600" algn="r" rtl="1">
              <a:buFont typeface="+mj-lt"/>
              <a:buAutoNum type="arabicPeriod"/>
            </a:pPr>
            <a:endParaRPr lang="ar-SA" dirty="0"/>
          </a:p>
          <a:p>
            <a:pPr marL="465138" indent="-355600" algn="r" rtl="1">
              <a:buFont typeface="+mj-lt"/>
              <a:buAutoNum type="arabicPeriod"/>
            </a:pPr>
            <a:endParaRPr lang="ar-SA" dirty="0"/>
          </a:p>
          <a:p>
            <a:pPr algn="r" rtl="1">
              <a:buNone/>
            </a:pPr>
            <a:r>
              <a:rPr lang="ar-SA" sz="1600" b="1" dirty="0"/>
              <a:t>    </a:t>
            </a:r>
          </a:p>
          <a:p>
            <a:pPr algn="r" rtl="1">
              <a:buNone/>
            </a:pPr>
            <a:endParaRPr lang="ar-SA" sz="1600" b="1" dirty="0"/>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19</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b="1" dirty="0"/>
              <a:t>مفهوم إدارة الموارد البشرية.</a:t>
            </a:r>
          </a:p>
          <a:p>
            <a:pPr algn="r" rtl="1"/>
            <a:r>
              <a:rPr lang="ar-SA" b="1" dirty="0"/>
              <a:t>المراحل التاريخية لتطور إدارة الموارد البشرية.</a:t>
            </a:r>
          </a:p>
          <a:p>
            <a:pPr algn="r" rtl="1"/>
            <a:r>
              <a:rPr lang="ar-SA" b="1" dirty="0"/>
              <a:t>أهمية إدارة الموارد البشرية.</a:t>
            </a:r>
          </a:p>
          <a:p>
            <a:pPr algn="r" rtl="1"/>
            <a:r>
              <a:rPr lang="ar-SA" b="1" dirty="0"/>
              <a:t>أهداف إدارة الموارد البشرية.</a:t>
            </a:r>
          </a:p>
          <a:p>
            <a:pPr algn="r" rtl="1"/>
            <a:r>
              <a:rPr lang="ar-SA" b="1" dirty="0"/>
              <a:t>وظائف إدارة الموارد البشرية.</a:t>
            </a:r>
          </a:p>
          <a:p>
            <a:pPr algn="r" rtl="1"/>
            <a:endParaRPr lang="en-US" dirty="0"/>
          </a:p>
        </p:txBody>
      </p:sp>
      <p:sp>
        <p:nvSpPr>
          <p:cNvPr id="3" name="عنوان 2"/>
          <p:cNvSpPr>
            <a:spLocks noGrp="1"/>
          </p:cNvSpPr>
          <p:nvPr>
            <p:ph type="title"/>
          </p:nvPr>
        </p:nvSpPr>
        <p:spPr/>
        <p:txBody>
          <a:bodyPr>
            <a:normAutofit/>
          </a:bodyPr>
          <a:lstStyle/>
          <a:p>
            <a:pPr algn="r"/>
            <a:r>
              <a:rPr lang="ar-IQ" dirty="0" smtClean="0"/>
              <a:t>اهداف المحاضرة تحديد ومعرفة </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071546"/>
            <a:ext cx="8372476" cy="4286280"/>
          </a:xfrm>
        </p:spPr>
        <p:txBody>
          <a:bodyPr>
            <a:noAutofit/>
          </a:bodyPr>
          <a:lstStyle/>
          <a:p>
            <a:pPr algn="justLow" rtl="1">
              <a:buFont typeface="Wingdings" pitchFamily="2" charset="2"/>
              <a:buChar char="v"/>
            </a:pPr>
            <a:r>
              <a:rPr lang="ar-SA" sz="2000" b="1" dirty="0"/>
              <a:t>المورد البشري </a:t>
            </a:r>
            <a:r>
              <a:rPr lang="en-US" sz="2000" b="1" dirty="0"/>
              <a:t>(Human Resources)</a:t>
            </a:r>
            <a:r>
              <a:rPr lang="ar-SA" sz="2000" b="1" dirty="0"/>
              <a:t>:</a:t>
            </a:r>
            <a:endParaRPr lang="en-US" sz="2000" b="1" dirty="0"/>
          </a:p>
          <a:p>
            <a:pPr marL="635000" indent="-255588" algn="justLow" rtl="1">
              <a:buFont typeface="Arial" pitchFamily="34" charset="0"/>
              <a:buChar char="•"/>
            </a:pPr>
            <a:r>
              <a:rPr lang="ar-SA" sz="2000" dirty="0"/>
              <a:t>هو مجموعة الإفراد العاملين في المنظمة ويتألف من مجموعة</a:t>
            </a:r>
            <a:r>
              <a:rPr lang="en-US" sz="2000" dirty="0"/>
              <a:t/>
            </a:r>
            <a:br>
              <a:rPr lang="en-US" sz="2000" dirty="0"/>
            </a:br>
            <a:r>
              <a:rPr lang="ar-SA" sz="2000" dirty="0"/>
              <a:t>الخبرات و المهارات </a:t>
            </a:r>
            <a:r>
              <a:rPr lang="ar-SA" sz="2000" dirty="0" err="1"/>
              <a:t>و</a:t>
            </a:r>
            <a:r>
              <a:rPr lang="ar-SA" sz="2000" dirty="0"/>
              <a:t> التعليم في نقطة زمنية معينة لانجاز المهام</a:t>
            </a:r>
          </a:p>
          <a:p>
            <a:pPr marL="635000" indent="-255588" algn="justLow" rtl="1">
              <a:buFont typeface="Arial" pitchFamily="34" charset="0"/>
              <a:buChar char="•"/>
            </a:pPr>
            <a:r>
              <a:rPr lang="ar-SA" sz="2000" dirty="0"/>
              <a:t> له الدور الأساسي في نجاح وبقاء المنظمات حيث انه رأس المال البشري والمعرفي وهو أساس ميزاتها التنافسية في ميدان الإعمال</a:t>
            </a:r>
            <a:r>
              <a:rPr lang="en-US" sz="2000" dirty="0"/>
              <a:t>.</a:t>
            </a:r>
            <a:endParaRPr lang="ar-SA" sz="2000" dirty="0"/>
          </a:p>
          <a:p>
            <a:pPr marL="635000" indent="-255588" algn="justLow" rtl="1">
              <a:buFont typeface="Arial" pitchFamily="34" charset="0"/>
              <a:buChar char="•"/>
            </a:pPr>
            <a:r>
              <a:rPr lang="ar-SA" sz="2000" dirty="0"/>
              <a:t>يشكل المورد البشري أهم أصول المنظمة</a:t>
            </a:r>
            <a:r>
              <a:rPr lang="ar-SA" sz="2000" dirty="0" smtClean="0"/>
              <a:t>.</a:t>
            </a:r>
            <a:endParaRPr lang="ar-IQ" sz="2000" dirty="0" smtClean="0"/>
          </a:p>
          <a:p>
            <a:pPr marL="379412" indent="0" algn="justLow" rtl="1">
              <a:buNone/>
            </a:pPr>
            <a:endParaRPr lang="ar-SA" sz="2000" dirty="0"/>
          </a:p>
          <a:p>
            <a:pPr algn="justLow" rtl="1">
              <a:buFont typeface="Wingdings" pitchFamily="2" charset="2"/>
              <a:buChar char="v"/>
            </a:pPr>
            <a:r>
              <a:rPr lang="ar-SA" sz="2000" b="1" dirty="0"/>
              <a:t>الإدارة</a:t>
            </a:r>
            <a:r>
              <a:rPr lang="ar-SA" sz="2000" dirty="0"/>
              <a:t> (</a:t>
            </a:r>
            <a:r>
              <a:rPr lang="en-US" sz="2000" b="1" dirty="0"/>
              <a:t>Management</a:t>
            </a:r>
            <a:r>
              <a:rPr lang="ar-SA" sz="2000" dirty="0"/>
              <a:t>):</a:t>
            </a:r>
          </a:p>
          <a:p>
            <a:pPr algn="justLow" rtl="1">
              <a:buNone/>
            </a:pPr>
            <a:r>
              <a:rPr lang="ar-SA" sz="2000" dirty="0"/>
              <a:t>   هي مجمل العمليات المرتبطة بالتخطيط والتنظيم والقيادة والرقابة لتحقيق أهداف المنظمة.</a:t>
            </a:r>
            <a:br>
              <a:rPr lang="ar-SA" sz="2000" dirty="0"/>
            </a:br>
            <a:endParaRPr lang="ar-SA" sz="1050" dirty="0"/>
          </a:p>
          <a:p>
            <a:pPr marL="635000" indent="-255588" algn="justLow" rtl="1">
              <a:buFont typeface="Arial" pitchFamily="34" charset="0"/>
              <a:buChar char="•"/>
            </a:pPr>
            <a:r>
              <a:rPr lang="ar-SA" sz="2000" b="1" dirty="0"/>
              <a:t>التخــــــــطيط (</a:t>
            </a:r>
            <a:r>
              <a:rPr lang="en-US" sz="2000" b="1" dirty="0"/>
              <a:t>Planning</a:t>
            </a:r>
            <a:r>
              <a:rPr lang="ar-SA" sz="2000" b="1" dirty="0"/>
              <a:t>) : </a:t>
            </a:r>
            <a:r>
              <a:rPr lang="ar-SA" sz="2000" dirty="0"/>
              <a:t>عملية تحديد الأهداف والأفعال والموارد اللازمة لانجازها.</a:t>
            </a:r>
          </a:p>
          <a:p>
            <a:pPr marL="635000" indent="-255588" algn="justLow" rtl="1">
              <a:buFont typeface="Arial" pitchFamily="34" charset="0"/>
              <a:buChar char="•"/>
            </a:pPr>
            <a:r>
              <a:rPr lang="ar-SA" sz="2000" b="1" dirty="0"/>
              <a:t>التنظــيم (</a:t>
            </a:r>
            <a:r>
              <a:rPr lang="en-US" sz="2000" b="1" dirty="0"/>
              <a:t>Organizing</a:t>
            </a:r>
            <a:r>
              <a:rPr lang="ar-SA" sz="2000" b="1" dirty="0"/>
              <a:t>) : </a:t>
            </a:r>
            <a:r>
              <a:rPr lang="ar-SA" sz="2000" dirty="0"/>
              <a:t>عملية تخصيص المهام والموارد وتحديد الجهات </a:t>
            </a:r>
            <a:r>
              <a:rPr lang="ar-SA" sz="2000" dirty="0" err="1"/>
              <a:t>المسؤولة</a:t>
            </a:r>
            <a:r>
              <a:rPr lang="ar-SA" sz="2000" dirty="0"/>
              <a:t> </a:t>
            </a:r>
            <a:br>
              <a:rPr lang="ar-SA" sz="2000" dirty="0"/>
            </a:br>
            <a:r>
              <a:rPr lang="ar-SA" sz="2000" dirty="0"/>
              <a:t>                                      عن تنفيذها لتحقيق أهداف المنظمة.</a:t>
            </a:r>
          </a:p>
          <a:p>
            <a:pPr marL="635000" indent="-255588" algn="justLow" rtl="1">
              <a:buFont typeface="Arial" pitchFamily="34" charset="0"/>
              <a:buChar char="•"/>
            </a:pPr>
            <a:r>
              <a:rPr lang="ar-SA" sz="2000" b="1" dirty="0"/>
              <a:t>القيـــادة (</a:t>
            </a:r>
            <a:r>
              <a:rPr lang="en-US" sz="2000" b="1" dirty="0"/>
              <a:t>Leadership</a:t>
            </a:r>
            <a:r>
              <a:rPr lang="ar-SA" sz="2000" b="1" dirty="0"/>
              <a:t>) :</a:t>
            </a:r>
            <a:r>
              <a:rPr lang="ar-SA" sz="2000" dirty="0"/>
              <a:t>عملية التأثير في الآخرين وتحفيزهم وتحريك طاقات الكامنة </a:t>
            </a:r>
            <a:br>
              <a:rPr lang="ar-SA" sz="2000" dirty="0"/>
            </a:br>
            <a:r>
              <a:rPr lang="ar-SA" sz="2000" dirty="0"/>
              <a:t>                                      لتحقيق أهداف المنظمة.</a:t>
            </a:r>
          </a:p>
          <a:p>
            <a:pPr marL="635000" indent="-255588" algn="justLow" rtl="1">
              <a:buFont typeface="Arial" pitchFamily="34" charset="0"/>
              <a:buChar char="•"/>
            </a:pPr>
            <a:r>
              <a:rPr lang="ar-SA" sz="2000" b="1" dirty="0"/>
              <a:t>الرقابة  (</a:t>
            </a:r>
            <a:r>
              <a:rPr lang="en-US" sz="2000" b="1" dirty="0"/>
              <a:t>Controlling</a:t>
            </a:r>
            <a:r>
              <a:rPr lang="ar-SA" sz="2000" b="1" dirty="0"/>
              <a:t>) : </a:t>
            </a:r>
            <a:r>
              <a:rPr lang="ar-SA" sz="2000" dirty="0"/>
              <a:t>عملية قياس الأداء الفعلي ومقارنته بالأداء المخطط وتحديد       </a:t>
            </a:r>
            <a:br>
              <a:rPr lang="ar-SA" sz="2000" dirty="0"/>
            </a:br>
            <a:r>
              <a:rPr lang="ar-SA" sz="2000" dirty="0"/>
              <a:t>                                       الانحرافات واتخاذ إجراءات تصحيحية.</a:t>
            </a:r>
          </a:p>
        </p:txBody>
      </p:sp>
      <p:sp>
        <p:nvSpPr>
          <p:cNvPr id="3" name="عنوان 2"/>
          <p:cNvSpPr>
            <a:spLocks noGrp="1"/>
          </p:cNvSpPr>
          <p:nvPr>
            <p:ph type="title"/>
          </p:nvPr>
        </p:nvSpPr>
        <p:spPr>
          <a:xfrm>
            <a:off x="428596" y="142852"/>
            <a:ext cx="8229600" cy="1000132"/>
          </a:xfrm>
        </p:spPr>
        <p:txBody>
          <a:bodyPr/>
          <a:lstStyle/>
          <a:p>
            <a:pPr algn="ctr"/>
            <a:r>
              <a:rPr lang="ar-SA" dirty="0" err="1"/>
              <a:t>اولا</a:t>
            </a:r>
            <a:r>
              <a:rPr lang="ar-SA" dirty="0"/>
              <a:t>:مفهوم إدارة الموارد البشرية</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3</a:t>
            </a:fld>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Low" rtl="1">
              <a:buFont typeface="Wingdings" pitchFamily="2" charset="2"/>
              <a:buChar char="v"/>
            </a:pPr>
            <a:r>
              <a:rPr lang="ar-SA" sz="2800" dirty="0" smtClean="0"/>
              <a:t>هي </a:t>
            </a:r>
            <a:r>
              <a:rPr lang="ar-SA" sz="2800" dirty="0"/>
              <a:t>مجمل العمليات المرتبطة بالتخطيط والتنظيم والقيادة والرقابة لتحقيق أهداف المنظمة.</a:t>
            </a:r>
            <a:br>
              <a:rPr lang="ar-SA" sz="2800" dirty="0"/>
            </a:br>
            <a:endParaRPr lang="ar-SA" sz="1200" dirty="0"/>
          </a:p>
          <a:p>
            <a:pPr marL="635000" indent="-255588" algn="justLow" rtl="1">
              <a:buFont typeface="Arial" pitchFamily="34" charset="0"/>
              <a:buChar char="•"/>
            </a:pPr>
            <a:r>
              <a:rPr lang="ar-SA" sz="2800" b="1" dirty="0"/>
              <a:t>التخــــــــطيط (</a:t>
            </a:r>
            <a:r>
              <a:rPr lang="en-US" sz="2800" b="1" dirty="0"/>
              <a:t>Planning</a:t>
            </a:r>
            <a:r>
              <a:rPr lang="ar-SA" sz="2800" b="1" dirty="0"/>
              <a:t>) : </a:t>
            </a:r>
            <a:r>
              <a:rPr lang="ar-SA" sz="2800" dirty="0"/>
              <a:t>عملية تحديد الأهداف والأفعال والموارد اللازمة لانجازها.</a:t>
            </a:r>
          </a:p>
          <a:p>
            <a:pPr marL="635000" indent="-255588" algn="justLow" rtl="1">
              <a:buFont typeface="Arial" pitchFamily="34" charset="0"/>
              <a:buChar char="•"/>
            </a:pPr>
            <a:r>
              <a:rPr lang="ar-SA" sz="2800" b="1" dirty="0"/>
              <a:t>التنظــيم (</a:t>
            </a:r>
            <a:r>
              <a:rPr lang="en-US" sz="2800" b="1" dirty="0"/>
              <a:t>Organizing</a:t>
            </a:r>
            <a:r>
              <a:rPr lang="ar-SA" sz="2800" b="1" dirty="0"/>
              <a:t>) : </a:t>
            </a:r>
            <a:r>
              <a:rPr lang="ar-SA" sz="2800" dirty="0"/>
              <a:t>عملية تخصيص المهام والموارد وتحديد الجهات المسؤولة </a:t>
            </a:r>
            <a:br>
              <a:rPr lang="ar-SA" sz="2800" dirty="0"/>
            </a:br>
            <a:r>
              <a:rPr lang="ar-SA" sz="2800" dirty="0"/>
              <a:t>                                      عن تنفيذها لتحقيق أهداف المنظمة.</a:t>
            </a:r>
          </a:p>
          <a:p>
            <a:pPr marL="635000" indent="-255588" algn="justLow" rtl="1">
              <a:buFont typeface="Arial" pitchFamily="34" charset="0"/>
              <a:buChar char="•"/>
            </a:pPr>
            <a:r>
              <a:rPr lang="ar-SA" sz="2800" b="1" dirty="0"/>
              <a:t>القيـــادة (</a:t>
            </a:r>
            <a:r>
              <a:rPr lang="en-US" sz="2800" b="1" dirty="0"/>
              <a:t>Leadership</a:t>
            </a:r>
            <a:r>
              <a:rPr lang="ar-SA" sz="2800" b="1" dirty="0"/>
              <a:t>) :</a:t>
            </a:r>
            <a:r>
              <a:rPr lang="ar-SA" sz="2800" dirty="0"/>
              <a:t>عملية التأثير في الآخرين وتحفيزهم وتحريك طاقات الكامنة </a:t>
            </a:r>
            <a:br>
              <a:rPr lang="ar-SA" sz="2800" dirty="0"/>
            </a:br>
            <a:r>
              <a:rPr lang="ar-SA" sz="2800" dirty="0"/>
              <a:t>                                      لتحقيق أهداف المنظمة.</a:t>
            </a:r>
          </a:p>
          <a:p>
            <a:pPr marL="635000" indent="-255588" algn="justLow" rtl="1">
              <a:buFont typeface="Arial" pitchFamily="34" charset="0"/>
              <a:buChar char="•"/>
            </a:pPr>
            <a:r>
              <a:rPr lang="ar-SA" sz="2800" b="1" dirty="0"/>
              <a:t>الرقابة  (</a:t>
            </a:r>
            <a:r>
              <a:rPr lang="en-US" sz="2800" b="1" dirty="0"/>
              <a:t>Controlling</a:t>
            </a:r>
            <a:r>
              <a:rPr lang="ar-SA" sz="2800" b="1" dirty="0"/>
              <a:t>) : </a:t>
            </a:r>
            <a:r>
              <a:rPr lang="ar-SA" sz="2800" dirty="0"/>
              <a:t>عملية قياس الأداء الفعلي ومقارنته بالأداء المخطط وتحديد       </a:t>
            </a:r>
            <a:br>
              <a:rPr lang="ar-SA" sz="2800" dirty="0"/>
            </a:br>
            <a:r>
              <a:rPr lang="ar-SA" sz="2800" dirty="0"/>
              <a:t>                                       الانحرافات واتخاذ إجراءات تصحيحية.</a:t>
            </a:r>
          </a:p>
          <a:p>
            <a:endParaRPr lang="en-US" dirty="0"/>
          </a:p>
        </p:txBody>
      </p:sp>
      <p:sp>
        <p:nvSpPr>
          <p:cNvPr id="3" name="Slide Number Placeholder 2"/>
          <p:cNvSpPr>
            <a:spLocks noGrp="1"/>
          </p:cNvSpPr>
          <p:nvPr>
            <p:ph type="sldNum" sz="quarter" idx="12"/>
          </p:nvPr>
        </p:nvSpPr>
        <p:spPr/>
        <p:txBody>
          <a:bodyPr/>
          <a:lstStyle/>
          <a:p>
            <a:fld id="{0B34F065-1154-456A-91E3-76DE8E75E17B}" type="slidenum">
              <a:rPr lang="ar-SA" smtClean="0"/>
              <a:pPr/>
              <a:t>4</a:t>
            </a:fld>
            <a:endParaRPr lang="ar-SA"/>
          </a:p>
        </p:txBody>
      </p:sp>
      <p:sp>
        <p:nvSpPr>
          <p:cNvPr id="4" name="Title 3"/>
          <p:cNvSpPr>
            <a:spLocks noGrp="1"/>
          </p:cNvSpPr>
          <p:nvPr>
            <p:ph type="title"/>
          </p:nvPr>
        </p:nvSpPr>
        <p:spPr/>
        <p:txBody>
          <a:bodyPr>
            <a:normAutofit fontScale="90000"/>
          </a:bodyPr>
          <a:lstStyle/>
          <a:p>
            <a:pPr algn="r"/>
            <a:r>
              <a:rPr lang="ar-IQ" sz="4400" dirty="0" smtClean="0"/>
              <a:t> </a:t>
            </a:r>
            <a:br>
              <a:rPr lang="ar-IQ" sz="4400" dirty="0" smtClean="0"/>
            </a:br>
            <a:r>
              <a:rPr lang="en-US" sz="4400" dirty="0" smtClean="0"/>
              <a:t>Management</a:t>
            </a:r>
            <a:r>
              <a:rPr lang="ar-IQ" sz="4400" dirty="0" smtClean="0"/>
              <a:t>    </a:t>
            </a:r>
            <a:r>
              <a:rPr lang="ar-SA" sz="4400" dirty="0" smtClean="0"/>
              <a:t>الإدارة</a:t>
            </a:r>
            <a:r>
              <a:rPr lang="ar-IQ" sz="4400" dirty="0" smtClean="0"/>
              <a:t>    </a:t>
            </a:r>
            <a:br>
              <a:rPr lang="ar-IQ" sz="4400" dirty="0" smtClean="0"/>
            </a:br>
            <a:r>
              <a:rPr lang="ar-SA" sz="4400" dirty="0"/>
              <a:t/>
            </a:r>
            <a:br>
              <a:rPr lang="ar-SA" sz="4400" dirty="0"/>
            </a:br>
            <a:endParaRPr lang="en-US" dirty="0"/>
          </a:p>
        </p:txBody>
      </p:sp>
    </p:spTree>
    <p:extLst>
      <p:ext uri="{BB962C8B-B14F-4D97-AF65-F5344CB8AC3E}">
        <p14:creationId xmlns:p14="http://schemas.microsoft.com/office/powerpoint/2010/main" val="187075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571472" y="285728"/>
            <a:ext cx="8229600" cy="857256"/>
          </a:xfrm>
        </p:spPr>
        <p:txBody>
          <a:bodyPr>
            <a:noAutofit/>
          </a:bodyPr>
          <a:lstStyle/>
          <a:p>
            <a:pPr algn="ctr" rtl="1"/>
            <a:r>
              <a:rPr lang="ar-SA" sz="2800" dirty="0"/>
              <a:t/>
            </a:r>
            <a:br>
              <a:rPr lang="ar-SA" sz="2800" dirty="0"/>
            </a:br>
            <a:r>
              <a:rPr lang="ar-SA" sz="2800" dirty="0"/>
              <a:t>إدارة الموارد البشرية</a:t>
            </a:r>
            <a:br>
              <a:rPr lang="ar-SA" sz="2800" dirty="0"/>
            </a:br>
            <a:r>
              <a:rPr lang="en-US" sz="2800" dirty="0"/>
              <a:t> (Human Resources Management</a:t>
            </a:r>
            <a:r>
              <a:rPr lang="en-US" sz="2800" dirty="0" smtClean="0"/>
              <a:t>)</a:t>
            </a:r>
            <a:endParaRPr lang="en-US" sz="2800" dirty="0"/>
          </a:p>
        </p:txBody>
      </p:sp>
      <p:sp>
        <p:nvSpPr>
          <p:cNvPr id="6" name="عنصر نائب للمحتوى 1"/>
          <p:cNvSpPr>
            <a:spLocks noGrp="1"/>
          </p:cNvSpPr>
          <p:nvPr>
            <p:ph idx="1"/>
          </p:nvPr>
        </p:nvSpPr>
        <p:spPr>
          <a:xfrm>
            <a:off x="357158" y="1357298"/>
            <a:ext cx="8501122" cy="5221497"/>
          </a:xfrm>
        </p:spPr>
        <p:txBody>
          <a:bodyPr>
            <a:normAutofit/>
          </a:bodyPr>
          <a:lstStyle/>
          <a:p>
            <a:pPr algn="justLow" rtl="1">
              <a:buFont typeface="Wingdings" pitchFamily="2" charset="2"/>
              <a:buChar char="v"/>
            </a:pPr>
            <a:r>
              <a:rPr lang="ar-SA" sz="2400" dirty="0"/>
              <a:t>هي الإدارة </a:t>
            </a:r>
            <a:r>
              <a:rPr lang="ar-SA" sz="2400" dirty="0" err="1"/>
              <a:t>المسؤولة</a:t>
            </a:r>
            <a:r>
              <a:rPr lang="ar-SA" sz="2400" dirty="0"/>
              <a:t> عن تخطيط وتنظيم وتوجيه ورقابة وتزويد وتنمية وتعويض واندماج وإنهاء خدمة الموارد البشرية وذلك لتحقيق أهداف الفرد والمنظمة والمجتمع.</a:t>
            </a:r>
          </a:p>
          <a:p>
            <a:pPr algn="justLow" rtl="1">
              <a:buFont typeface="Wingdings" pitchFamily="2" charset="2"/>
              <a:buChar char="v"/>
            </a:pPr>
            <a:r>
              <a:rPr lang="ar-SA" sz="2400" dirty="0"/>
              <a:t>وهي ذلك الجانب من العملية المتضمنة لعدد من الوظائف والأنشطة التي تمارس بغرض إدارة المورد البشري بطريقة فعالة وايجابية بما يحقق أهداف </a:t>
            </a:r>
            <a:br>
              <a:rPr lang="ar-SA" sz="2400" dirty="0"/>
            </a:br>
            <a:r>
              <a:rPr lang="ar-SA" sz="2400" dirty="0"/>
              <a:t>المنظمة والموارد البشرية والمجتمع وترتبط تلك الوظائف والأنشطة </a:t>
            </a:r>
            <a:br>
              <a:rPr lang="ar-SA" sz="2400" dirty="0"/>
            </a:br>
            <a:r>
              <a:rPr lang="ar-SA" sz="2400" dirty="0"/>
              <a:t>بصورة مباشرة بإستراتيجية المنظمة.</a:t>
            </a:r>
          </a:p>
          <a:p>
            <a:pPr algn="justLow" rtl="1">
              <a:buFont typeface="Wingdings" pitchFamily="2" charset="2"/>
              <a:buChar char="v"/>
            </a:pPr>
            <a:r>
              <a:rPr lang="ar-SA" sz="2400" dirty="0"/>
              <a:t>وهي النشاط الإداري المتصل بتحديد احتياجات المنظمة من القوة العاملة والعمل على توافرها بالأعداد والكفاءات التي تتناسب مع احتياجاتها والعمل على استخدام تلك الموارد استخداما فعالا في تحقيق أهداف الكفاءة الإنتاجية.</a:t>
            </a:r>
          </a:p>
          <a:p>
            <a:pPr algn="justLow" rtl="1">
              <a:buFont typeface="Wingdings" pitchFamily="2" charset="2"/>
              <a:buChar char="v"/>
            </a:pPr>
            <a:r>
              <a:rPr lang="ar-SA" sz="2400" dirty="0"/>
              <a:t>هي عملية جذب وتطوير والاحتفاظ بقوة عاملة ذات نوعية عالية.</a:t>
            </a:r>
          </a:p>
          <a:p>
            <a:pPr algn="justLow" rtl="1">
              <a:buFont typeface="Wingdings" pitchFamily="2" charset="2"/>
              <a:buChar char="v"/>
            </a:pPr>
            <a:r>
              <a:rPr lang="ar-SA" sz="2400" dirty="0"/>
              <a:t>هي عملية وضع الفرد المناسب في المكان المناسب .</a:t>
            </a:r>
            <a:endParaRPr lang="en-US" sz="24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0034" y="1285860"/>
            <a:ext cx="8229600" cy="4525963"/>
          </a:xfrm>
        </p:spPr>
        <p:txBody>
          <a:bodyPr>
            <a:noAutofit/>
          </a:bodyPr>
          <a:lstStyle/>
          <a:p>
            <a:pPr algn="justLow" rtl="1">
              <a:buFont typeface="Wingdings" pitchFamily="2" charset="2"/>
              <a:buChar char="v"/>
            </a:pPr>
            <a:r>
              <a:rPr lang="ar-SA" sz="2000" b="1" dirty="0"/>
              <a:t>المرحلة الأولى : الثورة الصناعية</a:t>
            </a:r>
          </a:p>
          <a:p>
            <a:pPr algn="justLow" rtl="1">
              <a:buNone/>
            </a:pPr>
            <a:r>
              <a:rPr lang="ar-SA" sz="2000" dirty="0"/>
              <a:t>ركزت على التقدم التكنولوجي من دون الاهتمام بالإنسان واعتمادها على</a:t>
            </a:r>
          </a:p>
          <a:p>
            <a:pPr algn="justLow" rtl="1">
              <a:buNone/>
            </a:pPr>
            <a:r>
              <a:rPr lang="ar-SA" sz="2000" dirty="0"/>
              <a:t>الآلة أكثر من اعتمادها على الفرد.</a:t>
            </a:r>
          </a:p>
          <a:p>
            <a:pPr algn="justLow" rtl="1">
              <a:buFont typeface="Wingdings" pitchFamily="2" charset="2"/>
              <a:buChar char="v"/>
            </a:pPr>
            <a:r>
              <a:rPr lang="ar-SA" sz="2000" b="1" dirty="0"/>
              <a:t>المرحلة الثانية : الثورة الإنتاجية</a:t>
            </a:r>
          </a:p>
          <a:p>
            <a:pPr algn="justLow" rtl="1">
              <a:buNone/>
            </a:pPr>
            <a:r>
              <a:rPr lang="ar-SA" sz="2000" dirty="0"/>
              <a:t>وهي مرحلة الإدارة العلمية بقيادة تايلور والتي ركزت على طرق العمل ورفع </a:t>
            </a:r>
            <a:r>
              <a:rPr lang="ar-SA" sz="2000" dirty="0" err="1"/>
              <a:t>الانتاجية</a:t>
            </a:r>
            <a:r>
              <a:rPr lang="ar-SA" sz="2000" dirty="0"/>
              <a:t> وعلى دراسة الوقت والحركة وبنيت على الأسس الأربعة:</a:t>
            </a:r>
          </a:p>
          <a:p>
            <a:pPr marL="623888" indent="-158750" algn="justLow" rtl="1">
              <a:buFont typeface="+mj-lt"/>
              <a:buAutoNum type="arabicPeriod"/>
            </a:pPr>
            <a:r>
              <a:rPr lang="ar-SA" sz="2000" dirty="0"/>
              <a:t>تطوير حقيقي في الإدارة</a:t>
            </a:r>
          </a:p>
          <a:p>
            <a:pPr marL="623888" indent="-158750" algn="justLow" rtl="1">
              <a:buFont typeface="+mj-lt"/>
              <a:buAutoNum type="arabicPeriod"/>
            </a:pPr>
            <a:r>
              <a:rPr lang="ar-SA" sz="2000" dirty="0"/>
              <a:t>الاختيار العلمي للعاملين</a:t>
            </a:r>
          </a:p>
          <a:p>
            <a:pPr marL="623888" indent="-158750" algn="justLow" rtl="1">
              <a:buFont typeface="+mj-lt"/>
              <a:buAutoNum type="arabicPeriod"/>
            </a:pPr>
            <a:r>
              <a:rPr lang="ar-SA" sz="2000" dirty="0"/>
              <a:t>الاهتمام في تنمية وتطوير الموارد البشرية وتعليمهم</a:t>
            </a:r>
          </a:p>
          <a:p>
            <a:pPr marL="623888" indent="-158750" algn="justLow" rtl="1">
              <a:buFont typeface="+mj-lt"/>
              <a:buAutoNum type="arabicPeriod"/>
            </a:pPr>
            <a:r>
              <a:rPr lang="ar-SA" sz="2000" dirty="0"/>
              <a:t>التعاون الحقيقي بين الإدارة والموارد البشرية.</a:t>
            </a:r>
          </a:p>
          <a:p>
            <a:pPr algn="r" rtl="1">
              <a:buFont typeface="Wingdings" pitchFamily="2" charset="2"/>
              <a:buChar char="v"/>
            </a:pPr>
            <a:r>
              <a:rPr lang="ar-SA" sz="2000" b="1" dirty="0"/>
              <a:t>المرحلة الثالثة:المنظمات والنقابات العمالية</a:t>
            </a:r>
          </a:p>
          <a:p>
            <a:pPr algn="justLow" rtl="1">
              <a:buNone/>
            </a:pPr>
            <a:r>
              <a:rPr lang="ar-SA" sz="2000" dirty="0"/>
              <a:t>ظهور تسمية قسم العلاقات الصناعية كنتيجة طبيعية لاستفحال دور النقابات العمالية وهو مصطلح مرادف لإدارة الموارد البشرية وكان من اختصاصات هذا القسم التعامل مع العمال الحرفيين </a:t>
            </a:r>
            <a:br>
              <a:rPr lang="ar-SA" sz="2000" dirty="0"/>
            </a:br>
            <a:r>
              <a:rPr lang="ar-SA" sz="2000" dirty="0"/>
              <a:t>وتنظيماتهم النقابية.</a:t>
            </a:r>
          </a:p>
        </p:txBody>
      </p:sp>
      <p:sp>
        <p:nvSpPr>
          <p:cNvPr id="3" name="عنوان 2"/>
          <p:cNvSpPr>
            <a:spLocks noGrp="1"/>
          </p:cNvSpPr>
          <p:nvPr>
            <p:ph type="title"/>
          </p:nvPr>
        </p:nvSpPr>
        <p:spPr>
          <a:xfrm>
            <a:off x="428596" y="214290"/>
            <a:ext cx="8229600" cy="1143000"/>
          </a:xfrm>
        </p:spPr>
        <p:txBody>
          <a:bodyPr>
            <a:normAutofit fontScale="90000"/>
          </a:bodyPr>
          <a:lstStyle/>
          <a:p>
            <a:pPr algn="ctr" rtl="1"/>
            <a:r>
              <a:rPr lang="ar-SA" dirty="0"/>
              <a:t>ثانيا:المراحل التاريخية لتطور إدارة الموارد البشرية</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28596" y="571480"/>
            <a:ext cx="8229600" cy="5357850"/>
          </a:xfrm>
        </p:spPr>
        <p:txBody>
          <a:bodyPr>
            <a:normAutofit fontScale="85000" lnSpcReduction="20000"/>
          </a:bodyPr>
          <a:lstStyle/>
          <a:p>
            <a:pPr algn="r" rtl="1">
              <a:buFont typeface="Wingdings" pitchFamily="2" charset="2"/>
              <a:buChar char="v"/>
            </a:pPr>
            <a:r>
              <a:rPr lang="ar-SA" b="1" dirty="0"/>
              <a:t>المرحلة الرابعة: الثورة الإنسانية</a:t>
            </a:r>
          </a:p>
          <a:p>
            <a:pPr marL="365125" indent="-139700" algn="justLow" rtl="1">
              <a:buFont typeface="Arial" pitchFamily="34" charset="0"/>
              <a:buChar char="•"/>
            </a:pPr>
            <a:r>
              <a:rPr lang="ar-SA" dirty="0"/>
              <a:t>   وهي مرحلة التحول إلى الاتجاه الإنساني الذي ركز على أهمية التفاعل الاجتماعي    </a:t>
            </a:r>
            <a:br>
              <a:rPr lang="ar-SA" dirty="0"/>
            </a:br>
            <a:r>
              <a:rPr lang="ar-SA" dirty="0"/>
              <a:t>   وفرق العمل والعلاقات </a:t>
            </a:r>
            <a:r>
              <a:rPr lang="ar-SA" dirty="0" err="1"/>
              <a:t>اللا</a:t>
            </a:r>
            <a:r>
              <a:rPr lang="ar-SA" dirty="0"/>
              <a:t> رسمية والرعاية الاجتماعية .</a:t>
            </a:r>
          </a:p>
          <a:p>
            <a:pPr marL="365125" indent="-139700" algn="justLow" rtl="1">
              <a:buFont typeface="Arial" pitchFamily="34" charset="0"/>
              <a:buChar char="•"/>
            </a:pPr>
            <a:r>
              <a:rPr lang="ar-SA" dirty="0"/>
              <a:t>   والتي </a:t>
            </a:r>
            <a:r>
              <a:rPr lang="ar-SA" dirty="0" err="1"/>
              <a:t>نادى</a:t>
            </a:r>
            <a:r>
              <a:rPr lang="ar-SA" dirty="0"/>
              <a:t> </a:t>
            </a:r>
            <a:r>
              <a:rPr lang="ar-SA" dirty="0" err="1"/>
              <a:t>بها</a:t>
            </a:r>
            <a:r>
              <a:rPr lang="ar-SA" dirty="0"/>
              <a:t> (</a:t>
            </a:r>
            <a:r>
              <a:rPr lang="ar-SA" dirty="0" err="1"/>
              <a:t>التون</a:t>
            </a:r>
            <a:r>
              <a:rPr lang="ar-SA" dirty="0"/>
              <a:t> مايو) والتي ركزت على الاهتمام في الإنسان دون العمل </a:t>
            </a:r>
            <a:br>
              <a:rPr lang="ar-SA" dirty="0"/>
            </a:br>
            <a:r>
              <a:rPr lang="ar-SA" dirty="0"/>
              <a:t>   وأهمية رضاء العاملين عن عملهم وتوفير الظروف المناسبة للعمل .</a:t>
            </a:r>
          </a:p>
          <a:p>
            <a:pPr algn="r" rtl="1">
              <a:buNone/>
            </a:pPr>
            <a:endParaRPr lang="ar-SA" sz="1600" b="1" dirty="0"/>
          </a:p>
          <a:p>
            <a:pPr algn="r" rtl="1">
              <a:buFont typeface="Wingdings" pitchFamily="2" charset="2"/>
              <a:buChar char="v"/>
            </a:pPr>
            <a:r>
              <a:rPr lang="ar-SA" b="1" dirty="0"/>
              <a:t>المرحلة الخامسة : الثورة </a:t>
            </a:r>
            <a:r>
              <a:rPr lang="ar-SA" b="1" dirty="0" err="1"/>
              <a:t>الادارية</a:t>
            </a:r>
            <a:endParaRPr lang="ar-SA" b="1" dirty="0"/>
          </a:p>
          <a:p>
            <a:pPr marL="365125" indent="-139700" algn="justLow" rtl="1">
              <a:buFont typeface="Arial" pitchFamily="34" charset="0"/>
              <a:buChar char="•"/>
            </a:pPr>
            <a:r>
              <a:rPr lang="ar-SA" dirty="0"/>
              <a:t>تؤكد على </a:t>
            </a:r>
            <a:r>
              <a:rPr lang="ar-SA" dirty="0" err="1"/>
              <a:t>ان</a:t>
            </a:r>
            <a:r>
              <a:rPr lang="ar-SA" dirty="0"/>
              <a:t> العاملين مورد ثمين ومن الضروري </a:t>
            </a:r>
            <a:r>
              <a:rPr lang="ar-SA" dirty="0" err="1"/>
              <a:t>ان</a:t>
            </a:r>
            <a:r>
              <a:rPr lang="ar-SA" dirty="0"/>
              <a:t> تهتم المنظمة </a:t>
            </a:r>
            <a:br>
              <a:rPr lang="ar-SA" dirty="0"/>
            </a:br>
            <a:r>
              <a:rPr lang="ar-SA" dirty="0"/>
              <a:t>بكل ما يتعلق بالحصول على هذا المورد واستخدامها وتطويرها والمحافظة عليها</a:t>
            </a:r>
          </a:p>
          <a:p>
            <a:pPr marL="365125" indent="-139700" algn="justLow" rtl="1">
              <a:buFont typeface="Arial" pitchFamily="34" charset="0"/>
              <a:buChar char="•"/>
            </a:pPr>
            <a:r>
              <a:rPr lang="ar-SA" dirty="0"/>
              <a:t>تحول من المفهوم التقليدي لإدارة الموارد البشرية إلى أكثر حداثة يهتم في موضوعات تتعلق بإدارة ثقافة المنظمة وتصميم هيكلها التنظيمي وتحليل العوامل التي تؤثر على الموارد البشرية في المستقبل وتزويد المنظمة بمجموعة من الكفاءات المناسبة.</a:t>
            </a:r>
          </a:p>
          <a:p>
            <a:pPr algn="r" rtl="1">
              <a:buFont typeface="Wingdings" pitchFamily="2" charset="2"/>
              <a:buChar char="v"/>
            </a:pPr>
            <a:r>
              <a:rPr lang="ar-SA" b="1" dirty="0"/>
              <a:t>المرحلة السادسة : المعاصرة</a:t>
            </a:r>
          </a:p>
          <a:p>
            <a:pPr marL="365125" indent="-139700" algn="justLow" rtl="1">
              <a:buFont typeface="Arial" pitchFamily="34" charset="0"/>
              <a:buChar char="•"/>
            </a:pPr>
            <a:r>
              <a:rPr lang="ar-SA" dirty="0"/>
              <a:t>التغيير في مهام إدارة الموارد البشرية </a:t>
            </a:r>
            <a:r>
              <a:rPr lang="ar-SA" dirty="0" err="1"/>
              <a:t>اذ</a:t>
            </a:r>
            <a:r>
              <a:rPr lang="ar-SA" dirty="0"/>
              <a:t> </a:t>
            </a:r>
            <a:r>
              <a:rPr lang="ar-SA" dirty="0" err="1"/>
              <a:t>اصبحت</a:t>
            </a:r>
            <a:r>
              <a:rPr lang="ar-SA" dirty="0"/>
              <a:t> شريكا استراتيجيا وعضو </a:t>
            </a:r>
            <a:r>
              <a:rPr lang="ar-SA" dirty="0" err="1"/>
              <a:t>اساس</a:t>
            </a:r>
            <a:r>
              <a:rPr lang="ar-SA" dirty="0"/>
              <a:t> في فرق التخطيط الاستراتيجي</a:t>
            </a:r>
          </a:p>
          <a:p>
            <a:pPr marL="365125" indent="-139700" algn="justLow" rtl="1">
              <a:buFont typeface="Arial" pitchFamily="34" charset="0"/>
              <a:buChar char="•"/>
            </a:pPr>
            <a:r>
              <a:rPr lang="ar-SA" dirty="0"/>
              <a:t>حلول مصطلح إدارة الموارد البشرية بدل إدارة الأفراد.</a:t>
            </a:r>
          </a:p>
          <a:p>
            <a:pPr algn="r" rtl="1">
              <a:buFont typeface="Wingdings" pitchFamily="2" charset="2"/>
              <a:buChar char="Ø"/>
            </a:pPr>
            <a:endParaRPr lang="ar-SA" dirty="0"/>
          </a:p>
          <a:p>
            <a:pPr algn="r" rtl="1">
              <a:buNone/>
            </a:pPr>
            <a:endParaRPr lang="en-US" dirty="0"/>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7</a:t>
            </a:fld>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numCol="1">
            <a:normAutofit/>
          </a:bodyPr>
          <a:lstStyle/>
          <a:p>
            <a:pPr algn="justLow" rtl="1">
              <a:buFont typeface="Wingdings" pitchFamily="2" charset="2"/>
              <a:buChar char="v"/>
            </a:pPr>
            <a:r>
              <a:rPr lang="ar-SA" sz="2400" dirty="0"/>
              <a:t>تشكل إدارة الموارد البشرية أهمية إستراتيجية للمنظمة لأنها تؤثر في قابليتها التنافسية لارتباطها بالعاملين رأس المال البشري للمنظمة.</a:t>
            </a:r>
          </a:p>
          <a:p>
            <a:pPr algn="justLow" rtl="1">
              <a:buFont typeface="Wingdings" pitchFamily="2" charset="2"/>
              <a:buChar char="v"/>
            </a:pPr>
            <a:r>
              <a:rPr lang="ar-SA" sz="2400" dirty="0"/>
              <a:t>تساعد إدارة الموارد البشرية المنظمة في معرفة احتياجات الإفراد ومتطلباتهم ومدى توفر المهارات لديهم وبذلك توفر الدليل الأولي لتحفيزهم.</a:t>
            </a:r>
          </a:p>
          <a:p>
            <a:pPr algn="justLow" rtl="1">
              <a:buFont typeface="Wingdings" pitchFamily="2" charset="2"/>
              <a:buChar char="v"/>
            </a:pPr>
            <a:r>
              <a:rPr lang="ar-SA" sz="2400" dirty="0"/>
              <a:t>تعزيز السلوكيات المرغوبة التي تعمل على رفع مستوى التدريب الذي تحتاج إليه المنظمة لتعزيز ودعم الإستراتيجية المعدة.</a:t>
            </a:r>
          </a:p>
          <a:p>
            <a:pPr algn="justLow" rtl="1">
              <a:buFont typeface="Wingdings" pitchFamily="2" charset="2"/>
              <a:buChar char="v"/>
            </a:pPr>
            <a:r>
              <a:rPr lang="ar-SA" sz="2400" dirty="0"/>
              <a:t>هي الإدارة </a:t>
            </a:r>
            <a:r>
              <a:rPr lang="ar-SA" sz="2400" dirty="0" err="1"/>
              <a:t>المسؤولة</a:t>
            </a:r>
            <a:r>
              <a:rPr lang="ar-SA" sz="2400" dirty="0"/>
              <a:t> عن تحديد الهيكل التنظيمي للمنظمة وتوصيف وظائفها وكيفية أداء مهامها.</a:t>
            </a:r>
          </a:p>
          <a:p>
            <a:pPr algn="justLow" rtl="1">
              <a:buFont typeface="Wingdings" pitchFamily="2" charset="2"/>
              <a:buChar char="v"/>
            </a:pPr>
            <a:r>
              <a:rPr lang="ar-SA" sz="2400" dirty="0"/>
              <a:t>تساعد على تحقيق الأداء الأمثل للمنظمة بتحسين أداء الإفراد العاملين لديها</a:t>
            </a:r>
          </a:p>
          <a:p>
            <a:pPr algn="justLow" rtl="1">
              <a:buFont typeface="Wingdings" pitchFamily="2" charset="2"/>
              <a:buChar char="v"/>
            </a:pPr>
            <a:r>
              <a:rPr lang="ar-SA" sz="2400" dirty="0"/>
              <a:t>تلعب إدارة الموارد البشرية دورا مهما في صياغة الإستراتيجية وفي تعزيز الميزة التنافسية للمنظمة المبنية على الموارد البشرية والاستفادة منها.</a:t>
            </a:r>
            <a:endParaRPr lang="en-US" sz="2400" dirty="0"/>
          </a:p>
        </p:txBody>
      </p:sp>
      <p:sp>
        <p:nvSpPr>
          <p:cNvPr id="3" name="عنوان 2"/>
          <p:cNvSpPr>
            <a:spLocks noGrp="1"/>
          </p:cNvSpPr>
          <p:nvPr>
            <p:ph type="title"/>
          </p:nvPr>
        </p:nvSpPr>
        <p:spPr/>
        <p:txBody>
          <a:bodyPr/>
          <a:lstStyle/>
          <a:p>
            <a:pPr algn="r" rtl="1"/>
            <a:r>
              <a:rPr lang="ar-SA" dirty="0"/>
              <a:t>ثالثا : </a:t>
            </a:r>
            <a:r>
              <a:rPr lang="ar-SA" dirty="0" err="1"/>
              <a:t>اهمية</a:t>
            </a:r>
            <a:r>
              <a:rPr lang="ar-SA" dirty="0"/>
              <a:t> </a:t>
            </a:r>
            <a:r>
              <a:rPr lang="ar-SA" dirty="0" err="1"/>
              <a:t>ادارة</a:t>
            </a:r>
            <a:r>
              <a:rPr lang="ar-SA" dirty="0"/>
              <a:t> الموارد البشرية</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justLow" rtl="1">
              <a:buFont typeface="Wingdings" pitchFamily="2" charset="2"/>
              <a:buChar char="v"/>
            </a:pPr>
            <a:r>
              <a:rPr lang="ar-SA" dirty="0"/>
              <a:t>يكمن الهدف الرئيسي لإدارة الموارد البشرية في المنظمة هو تطوير الإفراد تطويرا يلبي رغباتهم ويسد احتياجات المنظمة وتتمثل بالأهداف التالية:</a:t>
            </a:r>
            <a:br>
              <a:rPr lang="ar-SA" dirty="0"/>
            </a:br>
            <a:endParaRPr lang="ar-SA" dirty="0"/>
          </a:p>
          <a:p>
            <a:pPr marL="623888" indent="-219075" algn="justLow" rtl="1">
              <a:buFont typeface="+mj-lt"/>
              <a:buAutoNum type="arabicPeriod"/>
            </a:pPr>
            <a:r>
              <a:rPr lang="ar-SA" b="1" dirty="0"/>
              <a:t>أهداف اجتماعية: </a:t>
            </a:r>
            <a:r>
              <a:rPr lang="ar-SA" dirty="0"/>
              <a:t>وتتمثل هذه الأهداف في مساعدة الأفراد بإيجاد فرص عمل ذي ربحية وإنتاجية وبصورة متساوية مما يجعلهم سعداء ويشعرون بالحماس وتحفيزهم للعمل </a:t>
            </a:r>
            <a:br>
              <a:rPr lang="ar-SA" dirty="0"/>
            </a:br>
            <a:r>
              <a:rPr lang="ar-SA" dirty="0"/>
              <a:t>ورفع معنوياتهم لتحقيق الرفاهية للإفراد والمجتمع.</a:t>
            </a:r>
            <a:br>
              <a:rPr lang="ar-SA" dirty="0"/>
            </a:br>
            <a:endParaRPr lang="ar-SA" dirty="0"/>
          </a:p>
          <a:p>
            <a:pPr marL="623888" indent="-219075" algn="justLow" rtl="1">
              <a:buFont typeface="+mj-lt"/>
              <a:buAutoNum type="arabicPeriod"/>
            </a:pPr>
            <a:r>
              <a:rPr lang="ar-SA" b="1" dirty="0"/>
              <a:t>أهداف العاملين: </a:t>
            </a:r>
            <a:r>
              <a:rPr lang="ar-SA" dirty="0"/>
              <a:t>وتتمثل في إن العاملين يتوقعون من المنظمة </a:t>
            </a:r>
            <a:br>
              <a:rPr lang="ar-SA" dirty="0"/>
            </a:br>
            <a:r>
              <a:rPr lang="ar-SA" dirty="0" err="1"/>
              <a:t>ان</a:t>
            </a:r>
            <a:r>
              <a:rPr lang="ar-SA" dirty="0"/>
              <a:t> توفر لهم فرص عمل وظروف عمل جيدة </a:t>
            </a:r>
            <a:r>
              <a:rPr lang="ar-SA" dirty="0" err="1"/>
              <a:t>و</a:t>
            </a:r>
            <a:r>
              <a:rPr lang="ar-SA" dirty="0"/>
              <a:t> سياسات موضوعية وعادلة </a:t>
            </a:r>
            <a:br>
              <a:rPr lang="ar-SA" dirty="0"/>
            </a:br>
            <a:r>
              <a:rPr lang="ar-SA" dirty="0"/>
              <a:t>تمنع استخدام السلطة من قبل القيادات الإدارية في إساءة معاملة العاملين </a:t>
            </a:r>
            <a:br>
              <a:rPr lang="ar-SA" dirty="0"/>
            </a:br>
            <a:r>
              <a:rPr lang="ar-SA" dirty="0"/>
              <a:t>وإتاحة الفرص لهم بالتساوي في الرقي والتقدم لزيادة إنتاجيتهم وتحقيق مكاسبهم.</a:t>
            </a:r>
            <a:br>
              <a:rPr lang="ar-SA" dirty="0"/>
            </a:br>
            <a:endParaRPr lang="ar-SA" dirty="0"/>
          </a:p>
          <a:p>
            <a:pPr marL="623888" indent="-219075" algn="justLow" rtl="1">
              <a:buFont typeface="+mj-lt"/>
              <a:buAutoNum type="arabicPeriod"/>
            </a:pPr>
            <a:r>
              <a:rPr lang="ar-SA" b="1" dirty="0"/>
              <a:t>أهداف المنظمة: </a:t>
            </a:r>
            <a:r>
              <a:rPr lang="ar-SA" dirty="0"/>
              <a:t>وتتمثل في استقطاب واختيار العاملين الأكفاء على وفق المعايير الموضوعة وتنمية قدراتهم لمواكبة التغييرات البيئية (الداخلية والخارجية) من خلال تدريبهم وتطويرهم على وفق برامج تدريبية تتماش مع تطور المنظمة </a:t>
            </a:r>
            <a:br>
              <a:rPr lang="ar-SA" dirty="0"/>
            </a:br>
            <a:r>
              <a:rPr lang="ar-SA" dirty="0"/>
              <a:t>وتحقيق الانتماء والولاء بترقية العاملين وضمان مستقبلهم الوظيفي والمحافظة عليهم.</a:t>
            </a:r>
            <a:endParaRPr lang="en-US" dirty="0"/>
          </a:p>
        </p:txBody>
      </p:sp>
      <p:sp>
        <p:nvSpPr>
          <p:cNvPr id="3" name="عنوان 2"/>
          <p:cNvSpPr>
            <a:spLocks noGrp="1"/>
          </p:cNvSpPr>
          <p:nvPr>
            <p:ph type="title"/>
          </p:nvPr>
        </p:nvSpPr>
        <p:spPr/>
        <p:txBody>
          <a:bodyPr/>
          <a:lstStyle/>
          <a:p>
            <a:pPr algn="r" rtl="1"/>
            <a:r>
              <a:rPr lang="ar-SA" dirty="0"/>
              <a:t>رابعا: أهداف إدارة الموارد البشرية</a:t>
            </a:r>
            <a:endParaRPr lang="en-US"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1524</TotalTime>
  <Words>1700</Words>
  <Application>Microsoft Office PowerPoint</Application>
  <PresentationFormat>On-screen Show (4:3)</PresentationFormat>
  <Paragraphs>229</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ملتقى</vt:lpstr>
      <vt:lpstr>إدارة الموارد البشرية</vt:lpstr>
      <vt:lpstr>اهداف المحاضرة تحديد ومعرفة </vt:lpstr>
      <vt:lpstr>اولا:مفهوم إدارة الموارد البشرية</vt:lpstr>
      <vt:lpstr>  Management    الإدارة      </vt:lpstr>
      <vt:lpstr> إدارة الموارد البشرية  (Human Resources Management)</vt:lpstr>
      <vt:lpstr>ثانيا:المراحل التاريخية لتطور إدارة الموارد البشرية</vt:lpstr>
      <vt:lpstr>PowerPoint Presentation</vt:lpstr>
      <vt:lpstr>ثالثا : اهمية ادارة الموارد البشرية</vt:lpstr>
      <vt:lpstr>رابعا: أهداف إدارة الموارد البشرية</vt:lpstr>
      <vt:lpstr>خامسا : وظائف إدارة الموارد البشرية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الموارد البشرية</dc:title>
  <dc:creator>ahmed mousa</dc:creator>
  <cp:lastModifiedBy>SamaOffice</cp:lastModifiedBy>
  <cp:revision>154</cp:revision>
  <dcterms:created xsi:type="dcterms:W3CDTF">2021-09-23T10:35:24Z</dcterms:created>
  <dcterms:modified xsi:type="dcterms:W3CDTF">2022-02-01T08:41:16Z</dcterms:modified>
</cp:coreProperties>
</file>