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67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204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0492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3385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4630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0427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22579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1072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430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43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50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614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344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872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093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77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8066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31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2/1/2022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293964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602" y="152400"/>
            <a:ext cx="11737075" cy="6494060"/>
          </a:xfrm>
          <a:prstGeom prst="rect">
            <a:avLst/>
          </a:prstGeom>
        </p:spPr>
      </p:pic>
      <p:sp>
        <p:nvSpPr>
          <p:cNvPr id="2" name="Title 1">
            <a:extLst>
              <a:ext uri="{FF2B5EF4-FFF2-40B4-BE49-F238E27FC236}">
                <a16:creationId xmlns:a16="http://schemas.microsoft.com/office/drawing/2014/main" xmlns="" id="{E0514CA4-DC1F-564D-ADCB-4EDDA49800F9}"/>
              </a:ext>
            </a:extLst>
          </p:cNvPr>
          <p:cNvSpPr>
            <a:spLocks noGrp="1"/>
          </p:cNvSpPr>
          <p:nvPr>
            <p:ph type="ctrTitle"/>
          </p:nvPr>
        </p:nvSpPr>
        <p:spPr>
          <a:xfrm>
            <a:off x="319827" y="152400"/>
            <a:ext cx="11737075" cy="3063073"/>
          </a:xfrm>
          <a:solidFill>
            <a:schemeClr val="accent1">
              <a:lumMod val="10000"/>
              <a:lumOff val="90000"/>
            </a:schemeClr>
          </a:solidFill>
        </p:spPr>
        <p:style>
          <a:lnRef idx="2">
            <a:schemeClr val="accent1"/>
          </a:lnRef>
          <a:fillRef idx="1">
            <a:schemeClr val="lt1"/>
          </a:fillRef>
          <a:effectRef idx="0">
            <a:schemeClr val="accent1"/>
          </a:effectRef>
          <a:fontRef idx="minor">
            <a:schemeClr val="dk1"/>
          </a:fontRef>
        </p:style>
        <p:txBody>
          <a:bodyPr>
            <a:noAutofit/>
          </a:bodyPr>
          <a:lstStyle/>
          <a:p>
            <a:pPr algn="r" rtl="1"/>
            <a:r>
              <a:rPr lang="ar-IQ" sz="4000" b="1" dirty="0" smtClean="0">
                <a:solidFill>
                  <a:schemeClr val="tx2">
                    <a:lumMod val="75000"/>
                  </a:schemeClr>
                </a:solidFill>
                <a:latin typeface="AlGhadTV" panose="01000500000000020004" pitchFamily="2" charset="-78"/>
                <a:cs typeface="AlGhadTV" panose="01000500000000020004" pitchFamily="2" charset="-78"/>
              </a:rPr>
              <a:t>      جامعة بغداد                                                                                                قسم ادارة الاعمال</a:t>
            </a:r>
            <a:r>
              <a:rPr lang="ar-IQ" sz="4000" b="1" dirty="0">
                <a:solidFill>
                  <a:schemeClr val="tx2">
                    <a:lumMod val="75000"/>
                  </a:schemeClr>
                </a:solidFill>
                <a:latin typeface="AlGhadTV" panose="01000500000000020004" pitchFamily="2" charset="-78"/>
                <a:cs typeface="AlGhadTV" panose="01000500000000020004" pitchFamily="2" charset="-78"/>
              </a:rPr>
              <a:t/>
            </a:r>
            <a:br>
              <a:rPr lang="ar-IQ" sz="4000" b="1" dirty="0">
                <a:solidFill>
                  <a:schemeClr val="tx2">
                    <a:lumMod val="75000"/>
                  </a:schemeClr>
                </a:solidFill>
                <a:latin typeface="AlGhadTV" panose="01000500000000020004" pitchFamily="2" charset="-78"/>
                <a:cs typeface="AlGhadTV" panose="01000500000000020004" pitchFamily="2" charset="-78"/>
              </a:rPr>
            </a:br>
            <a:r>
              <a:rPr lang="ar-IQ" sz="4000" b="1" dirty="0">
                <a:solidFill>
                  <a:schemeClr val="tx2">
                    <a:lumMod val="75000"/>
                  </a:schemeClr>
                </a:solidFill>
                <a:latin typeface="AlGhadTV" panose="01000500000000020004" pitchFamily="2" charset="-78"/>
                <a:cs typeface="AlGhadTV" panose="01000500000000020004" pitchFamily="2" charset="-78"/>
              </a:rPr>
              <a:t> كلية الادارة والاقتصاد                                                                                      دبلوم تخطيط استراتيجي</a:t>
            </a:r>
            <a:br>
              <a:rPr lang="ar-IQ" sz="4000" b="1" dirty="0">
                <a:solidFill>
                  <a:schemeClr val="tx2">
                    <a:lumMod val="75000"/>
                  </a:schemeClr>
                </a:solidFill>
                <a:latin typeface="AlGhadTV" panose="01000500000000020004" pitchFamily="2" charset="-78"/>
                <a:cs typeface="AlGhadTV" panose="01000500000000020004" pitchFamily="2" charset="-78"/>
              </a:rPr>
            </a:br>
            <a:r>
              <a:rPr lang="ar-IQ" sz="4000" b="1" dirty="0" smtClean="0">
                <a:solidFill>
                  <a:schemeClr val="tx2">
                    <a:lumMod val="75000"/>
                  </a:schemeClr>
                </a:solidFill>
                <a:latin typeface="AlGhadTV" panose="01000500000000020004" pitchFamily="2" charset="-78"/>
                <a:cs typeface="AlGhadTV" panose="01000500000000020004" pitchFamily="2" charset="-78"/>
              </a:rPr>
              <a:t>                                                              ادارة الموارد البشرية  الخضراء</a:t>
            </a:r>
            <a:br>
              <a:rPr lang="ar-IQ" sz="4000" b="1" dirty="0" smtClean="0">
                <a:solidFill>
                  <a:schemeClr val="tx2">
                    <a:lumMod val="75000"/>
                  </a:schemeClr>
                </a:solidFill>
                <a:latin typeface="AlGhadTV" panose="01000500000000020004" pitchFamily="2" charset="-78"/>
                <a:cs typeface="AlGhadTV" panose="01000500000000020004" pitchFamily="2" charset="-78"/>
              </a:rPr>
            </a:br>
            <a:r>
              <a:rPr lang="ar-IQ" sz="3200" b="1" dirty="0" smtClean="0">
                <a:solidFill>
                  <a:srgbClr val="FF0000"/>
                </a:solidFill>
                <a:latin typeface="AlGhadTV" panose="01000500000000020004" pitchFamily="2" charset="-78"/>
                <a:cs typeface="AlGhadTV" panose="01000500000000020004" pitchFamily="2" charset="-78"/>
              </a:rPr>
              <a:t>الطالبة: سعاد محمد</a:t>
            </a:r>
            <a:r>
              <a:rPr lang="ar-IQ" sz="4400" b="1" dirty="0" smtClean="0">
                <a:solidFill>
                  <a:srgbClr val="FF0000"/>
                </a:solidFill>
                <a:latin typeface="AlGhadTV" panose="01000500000000020004" pitchFamily="2" charset="-78"/>
                <a:cs typeface="AlGhadTV" panose="01000500000000020004" pitchFamily="2" charset="-78"/>
              </a:rPr>
              <a:t/>
            </a:r>
            <a:br>
              <a:rPr lang="ar-IQ" sz="4400" b="1" dirty="0" smtClean="0">
                <a:solidFill>
                  <a:srgbClr val="FF0000"/>
                </a:solidFill>
                <a:latin typeface="AlGhadTV" panose="01000500000000020004" pitchFamily="2" charset="-78"/>
                <a:cs typeface="AlGhadTV" panose="01000500000000020004" pitchFamily="2" charset="-78"/>
              </a:rPr>
            </a:br>
            <a:r>
              <a:rPr lang="ar-IQ" sz="3200" b="1" dirty="0" smtClean="0">
                <a:solidFill>
                  <a:srgbClr val="FF0000"/>
                </a:solidFill>
                <a:latin typeface="AlGhadTV" panose="01000500000000020004" pitchFamily="2" charset="-78"/>
                <a:cs typeface="AlGhadTV" panose="01000500000000020004" pitchFamily="2" charset="-78"/>
              </a:rPr>
              <a:t>اشراف : أ.م.د. ندى اسماعيل</a:t>
            </a:r>
            <a:r>
              <a:rPr lang="ar-IQ" sz="4400" b="1" dirty="0" smtClean="0">
                <a:solidFill>
                  <a:schemeClr val="tx2">
                    <a:lumMod val="75000"/>
                  </a:schemeClr>
                </a:solidFill>
                <a:latin typeface="AlGhadTV" panose="01000500000000020004" pitchFamily="2" charset="-78"/>
                <a:cs typeface="AlGhadTV" panose="01000500000000020004" pitchFamily="2" charset="-78"/>
              </a:rPr>
              <a:t> </a:t>
            </a:r>
            <a:endParaRPr lang="x-none" sz="4000" b="1" dirty="0">
              <a:solidFill>
                <a:schemeClr val="tx2">
                  <a:lumMod val="75000"/>
                </a:schemeClr>
              </a:solidFill>
              <a:latin typeface="AlGhadTV" panose="01000500000000020004" pitchFamily="2" charset="-78"/>
              <a:cs typeface="AlGhadTV" panose="01000500000000020004" pitchFamily="2" charset="-78"/>
            </a:endParaRPr>
          </a:p>
        </p:txBody>
      </p:sp>
    </p:spTree>
    <p:extLst>
      <p:ext uri="{BB962C8B-B14F-4D97-AF65-F5344CB8AC3E}">
        <p14:creationId xmlns:p14="http://schemas.microsoft.com/office/powerpoint/2010/main" val="2245921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86469" y="201935"/>
            <a:ext cx="8534400" cy="1507067"/>
          </a:xfrm>
        </p:spPr>
        <p:txBody>
          <a:bodyPr>
            <a:normAutofit fontScale="90000"/>
          </a:bodyPr>
          <a:lstStyle/>
          <a:p>
            <a:pPr algn="r" rtl="1">
              <a:lnSpc>
                <a:spcPct val="115000"/>
              </a:lnSpc>
              <a:spcAft>
                <a:spcPts val="0"/>
              </a:spcAft>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سابعاً: تحديات تطبيق وظائف إدارة الموارد البشرية الخضراء</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bg1"/>
              </a:solidFill>
            </a:endParaRPr>
          </a:p>
        </p:txBody>
      </p:sp>
      <p:sp>
        <p:nvSpPr>
          <p:cNvPr id="3" name="عنصر نائب للمحتوى 2"/>
          <p:cNvSpPr>
            <a:spLocks noGrp="1"/>
          </p:cNvSpPr>
          <p:nvPr>
            <p:ph idx="1"/>
          </p:nvPr>
        </p:nvSpPr>
        <p:spPr>
          <a:xfrm>
            <a:off x="409433" y="1684738"/>
            <a:ext cx="11782567" cy="4833329"/>
          </a:xfrm>
        </p:spPr>
        <p:txBody>
          <a:bodyPr>
            <a:noAutofit/>
          </a:bodyPr>
          <a:lstStyle/>
          <a:p>
            <a:pPr marL="342900" lvl="0" indent="-342900" algn="just" rtl="1">
              <a:lnSpc>
                <a:spcPct val="107000"/>
              </a:lnSpc>
              <a:spcBef>
                <a:spcPts val="1200"/>
              </a:spcBef>
              <a:spcAft>
                <a:spcPts val="800"/>
              </a:spcAft>
              <a:buFont typeface="+mj-lt"/>
              <a:buAutoNum type="arabicPeriod"/>
            </a:pP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من الصعب تغيير سلوك الموظفين في مدة قصيرة من الزمن.</a:t>
            </a:r>
            <a:endParaRPr lang="en-US" sz="1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تطوير ثقافة إدارة الموارد البشرية الخضراء بكاملها عملية مرهقة ومتباعدة للمنظمة.</a:t>
            </a:r>
            <a:endParaRPr lang="en-US" sz="1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تتطلب استثمارات عالية في المرحلة الأولى ومعدل بطيء نسبيا من العائد.</a:t>
            </a:r>
            <a:endParaRPr lang="en-US" sz="1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مصادر وتعيين الموظفين والمواهب الخضراء هي مهمة صعبة.</a:t>
            </a:r>
            <a:endParaRPr lang="en-US" sz="1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من الصعب قياس فعالية ممارسات الموارد البشرية الخضراء في سلوك الموظفين.</a:t>
            </a:r>
            <a:endParaRPr lang="en-US" sz="1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يمكن ان تكون كلفة تطبيق إدارة الموارد البشرية الخضراء مرتفعة.</a:t>
            </a:r>
            <a:endParaRPr lang="en-US" sz="1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صعوبة الحصول أحيانا على دعم صانع القرار بشأن الاستثمار في ممارسات إدارة الموارد البشرية الخضراء.</a:t>
            </a:r>
            <a:endParaRPr lang="en-US" sz="1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Bef>
                <a:spcPts val="1200"/>
              </a:spcBef>
              <a:spcAft>
                <a:spcPts val="800"/>
              </a:spcAft>
              <a:buFont typeface="+mj-lt"/>
              <a:buAutoNum type="arabicPeriod"/>
            </a:pP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المعرفة بخصوص </a:t>
            </a:r>
            <a:r>
              <a:rPr lang="en-US" sz="2400" b="1" dirty="0">
                <a:solidFill>
                  <a:schemeClr val="bg1"/>
                </a:solidFill>
                <a:latin typeface="Simplified Arabic" panose="02020603050405020304" pitchFamily="18" charset="-78"/>
                <a:ea typeface="Calibri" panose="020F0502020204030204" pitchFamily="34" charset="0"/>
                <a:cs typeface="Arial" panose="020B0604020202020204" pitchFamily="34" charset="0"/>
              </a:rPr>
              <a:t>GHRM</a:t>
            </a: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غير متوفرة وربما تكتنفها صعوبات، وكثير من المنظمات لا تريد ان تضيع الوقت في الخوض فيها.</a:t>
            </a:r>
            <a:endParaRPr lang="en-US" sz="1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rtl="1"/>
            <a:endParaRPr lang="en-US" b="1" dirty="0">
              <a:solidFill>
                <a:schemeClr val="bg1"/>
              </a:solidFill>
            </a:endParaRPr>
          </a:p>
        </p:txBody>
      </p:sp>
    </p:spTree>
    <p:extLst>
      <p:ext uri="{BB962C8B-B14F-4D97-AF65-F5344CB8AC3E}">
        <p14:creationId xmlns:p14="http://schemas.microsoft.com/office/powerpoint/2010/main" val="343895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673158" y="943583"/>
            <a:ext cx="8628434" cy="43579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p:cNvSpPr>
            <a:spLocks noGrp="1"/>
          </p:cNvSpPr>
          <p:nvPr>
            <p:ph type="title"/>
          </p:nvPr>
        </p:nvSpPr>
        <p:spPr>
          <a:xfrm>
            <a:off x="1680498" y="2167212"/>
            <a:ext cx="8534400" cy="1507067"/>
          </a:xfrm>
        </p:spPr>
        <p:txBody>
          <a:bodyPr>
            <a:normAutofit/>
          </a:bodyPr>
          <a:lstStyle/>
          <a:p>
            <a:pPr algn="ctr"/>
            <a:r>
              <a:rPr lang="ar-SA" sz="7200" dirty="0">
                <a:solidFill>
                  <a:schemeClr val="bg1"/>
                </a:solidFill>
                <a:latin typeface="29LT Bukra Bold Italic" panose="000B0903020204020204" pitchFamily="34" charset="-78"/>
                <a:cs typeface="29LT Bukra Bold Italic" panose="000B0903020204020204" pitchFamily="34" charset="-78"/>
              </a:rPr>
              <a:t>شكراً لإصغائكم </a:t>
            </a:r>
            <a:endParaRPr lang="en-US" sz="7200" dirty="0">
              <a:solidFill>
                <a:schemeClr val="bg1"/>
              </a:solidFill>
              <a:latin typeface="29LT Bukra Bold Italic" panose="000B0903020204020204" pitchFamily="34" charset="-78"/>
              <a:cs typeface="29LT Bukra Bold Italic" panose="000B0903020204020204" pitchFamily="34" charset="-78"/>
            </a:endParaRPr>
          </a:p>
        </p:txBody>
      </p:sp>
      <p:sp>
        <p:nvSpPr>
          <p:cNvPr id="3" name="Freeform 2"/>
          <p:cNvSpPr/>
          <p:nvPr/>
        </p:nvSpPr>
        <p:spPr>
          <a:xfrm>
            <a:off x="5554494" y="-97277"/>
            <a:ext cx="3287949" cy="5943600"/>
          </a:xfrm>
          <a:custGeom>
            <a:avLst/>
            <a:gdLst>
              <a:gd name="connsiteX0" fmla="*/ 3287949 w 3287949"/>
              <a:gd name="connsiteY0" fmla="*/ 4610911 h 5943600"/>
              <a:gd name="connsiteX1" fmla="*/ 2178995 w 3287949"/>
              <a:gd name="connsiteY1" fmla="*/ 0 h 5943600"/>
              <a:gd name="connsiteX2" fmla="*/ 0 w 3287949"/>
              <a:gd name="connsiteY2" fmla="*/ 5943600 h 5943600"/>
              <a:gd name="connsiteX3" fmla="*/ 0 w 3287949"/>
              <a:gd name="connsiteY3" fmla="*/ 5943600 h 5943600"/>
            </a:gdLst>
            <a:ahLst/>
            <a:cxnLst>
              <a:cxn ang="0">
                <a:pos x="connsiteX0" y="connsiteY0"/>
              </a:cxn>
              <a:cxn ang="0">
                <a:pos x="connsiteX1" y="connsiteY1"/>
              </a:cxn>
              <a:cxn ang="0">
                <a:pos x="connsiteX2" y="connsiteY2"/>
              </a:cxn>
              <a:cxn ang="0">
                <a:pos x="connsiteX3" y="connsiteY3"/>
              </a:cxn>
            </a:cxnLst>
            <a:rect l="l" t="t" r="r" b="b"/>
            <a:pathLst>
              <a:path w="3287949" h="5943600">
                <a:moveTo>
                  <a:pt x="3287949" y="4610911"/>
                </a:moveTo>
                <a:lnTo>
                  <a:pt x="2178995" y="0"/>
                </a:lnTo>
                <a:lnTo>
                  <a:pt x="0" y="5943600"/>
                </a:lnTo>
                <a:lnTo>
                  <a:pt x="0" y="594360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3208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44272" y="1272654"/>
            <a:ext cx="8534400" cy="3615267"/>
          </a:xfrm>
        </p:spPr>
        <p:txBody>
          <a:bodyPr>
            <a:noAutofit/>
          </a:bodyPr>
          <a:lstStyle/>
          <a:p>
            <a:pPr algn="r" rtl="1"/>
            <a:r>
              <a:rPr lang="ar-IQ" sz="4400" dirty="0">
                <a:latin typeface="Aljazeera" panose="02000000000000000000" pitchFamily="2" charset="-78"/>
                <a:cs typeface="Aljazeera" panose="02000000000000000000" pitchFamily="2" charset="-78"/>
              </a:rPr>
              <a:t>المقدمة</a:t>
            </a:r>
            <a:endParaRPr lang="en-US" sz="4400" dirty="0">
              <a:latin typeface="Aljazeera" panose="02000000000000000000" pitchFamily="2" charset="-78"/>
              <a:cs typeface="Aljazeera" panose="02000000000000000000" pitchFamily="2" charset="-78"/>
            </a:endParaRPr>
          </a:p>
          <a:p>
            <a:pPr algn="r" rtl="1"/>
            <a:r>
              <a:rPr lang="ar-IQ" sz="4400" dirty="0">
                <a:latin typeface="Aljazeera" panose="02000000000000000000" pitchFamily="2" charset="-78"/>
                <a:cs typeface="Aljazeera" panose="02000000000000000000" pitchFamily="2" charset="-78"/>
              </a:rPr>
              <a:t>لقد شهد العقدان الأخيران من القرن العشرين توافق الآراء بالإجماع على ضرورة واقعية إدارة البيئة في جميع أنحاء العالم، وقد ازداد الاهتمام بالبيئة منذ وقوع الضرر الناتج من الملوثات المختلفة التي تعد النفايات الصناعية أهمها، والتي كانت تستنزف الموارد الطبيعية. </a:t>
            </a:r>
            <a:endParaRPr lang="en-US" sz="4400" dirty="0">
              <a:latin typeface="Aljazeera" panose="02000000000000000000" pitchFamily="2" charset="-78"/>
              <a:cs typeface="Aljazeera" panose="02000000000000000000" pitchFamily="2" charset="-78"/>
            </a:endParaRPr>
          </a:p>
        </p:txBody>
      </p:sp>
    </p:spTree>
    <p:extLst>
      <p:ext uri="{BB962C8B-B14F-4D97-AF65-F5344CB8AC3E}">
        <p14:creationId xmlns:p14="http://schemas.microsoft.com/office/powerpoint/2010/main" val="19750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68355" y="0"/>
            <a:ext cx="8534400" cy="4954137"/>
          </a:xfrm>
        </p:spPr>
        <p:txBody>
          <a:bodyPr>
            <a:normAutofit/>
          </a:bodyPr>
          <a:lstStyle/>
          <a:p>
            <a:pPr algn="r" rtl="1"/>
            <a:r>
              <a:rPr lang="ar-IQ" sz="2400" b="1" dirty="0">
                <a:solidFill>
                  <a:schemeClr val="bg1"/>
                </a:solidFill>
                <a:ea typeface="Calibri" panose="020F0502020204030204" pitchFamily="34" charset="0"/>
                <a:cs typeface="Simplified Arabic" panose="02020603050405020304" pitchFamily="18" charset="-78"/>
              </a:rPr>
              <a:t>اولاً: مفهوم إدارة الموارد البشرية الخضراء </a:t>
            </a:r>
            <a:endParaRPr lang="ar-SA" sz="2400" b="1" dirty="0">
              <a:solidFill>
                <a:schemeClr val="bg1"/>
              </a:solidFill>
              <a:ea typeface="Calibri" panose="020F0502020204030204" pitchFamily="34" charset="0"/>
              <a:cs typeface="Simplified Arabic" panose="02020603050405020304" pitchFamily="18" charset="-78"/>
            </a:endParaRPr>
          </a:p>
          <a:p>
            <a:pPr algn="r" rtl="1"/>
            <a:r>
              <a:rPr lang="ar-SA" sz="2400" b="1" dirty="0">
                <a:solidFill>
                  <a:schemeClr val="bg1"/>
                </a:solidFill>
                <a:ea typeface="Calibri" panose="020F0502020204030204" pitchFamily="34" charset="0"/>
                <a:cs typeface="Simplified Arabic" panose="02020603050405020304" pitchFamily="18" charset="-78"/>
              </a:rPr>
              <a:t>جميع الأنشطة المتعلقة بالتطوير والتنفيذ والصيانة المستمرة </a:t>
            </a:r>
            <a:r>
              <a:rPr lang="ar-IQ" sz="2400" b="1" dirty="0">
                <a:solidFill>
                  <a:schemeClr val="bg1"/>
                </a:solidFill>
                <a:ea typeface="Calibri" panose="020F0502020204030204" pitchFamily="34" charset="0"/>
                <a:cs typeface="Simplified Arabic" panose="02020603050405020304" pitchFamily="18" charset="-78"/>
              </a:rPr>
              <a:t>ل</a:t>
            </a:r>
            <a:r>
              <a:rPr lang="ar-SA" sz="2400" b="1" dirty="0">
                <a:solidFill>
                  <a:schemeClr val="bg1"/>
                </a:solidFill>
                <a:ea typeface="Calibri" panose="020F0502020204030204" pitchFamily="34" charset="0"/>
                <a:cs typeface="Simplified Arabic" panose="02020603050405020304" pitchFamily="18" charset="-78"/>
              </a:rPr>
              <a:t>لنظام بهدف جعل موظفي المنظمة أخضر والتي تسعى الى تحويل سلوك الموظف العادي إلى سلوك صديق للبيئة لتحقيق الأهداف البيئية المطلوبة.</a:t>
            </a:r>
          </a:p>
          <a:p>
            <a:pPr algn="r" rtl="1"/>
            <a:r>
              <a:rPr lang="ar-IQ" sz="2400" b="1" dirty="0">
                <a:solidFill>
                  <a:schemeClr val="bg1"/>
                </a:solidFill>
                <a:ea typeface="Calibri" panose="020F0502020204030204" pitchFamily="34" charset="0"/>
                <a:cs typeface="Simplified Arabic" panose="02020603050405020304" pitchFamily="18" charset="-78"/>
              </a:rPr>
              <a:t>هي </a:t>
            </a:r>
            <a:r>
              <a:rPr lang="ar-SA" sz="2400" b="1" dirty="0">
                <a:solidFill>
                  <a:schemeClr val="bg1"/>
                </a:solidFill>
                <a:ea typeface="Calibri" panose="020F0502020204030204" pitchFamily="34" charset="0"/>
                <a:cs typeface="Simplified Arabic" panose="02020603050405020304" pitchFamily="18" charset="-78"/>
              </a:rPr>
              <a:t>خطوة حاسمة من اجل بناء ميزة تنافسية من خلال تعيين لموظفيها واجبات للوفاء بمسؤولياتهم البيئية وزيادة وعيهم بالقضايا البيئية.</a:t>
            </a:r>
            <a:endParaRPr lang="en-US" sz="2400" b="1" dirty="0">
              <a:solidFill>
                <a:schemeClr val="bg1"/>
              </a:solidFill>
              <a:ea typeface="Calibri" panose="020F0502020204030204" pitchFamily="34" charset="0"/>
              <a:cs typeface="Simplified Arabic" panose="02020603050405020304" pitchFamily="18" charset="-78"/>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3331"/>
            <a:ext cx="3661915" cy="5472752"/>
          </a:xfrm>
          <a:prstGeom prst="rect">
            <a:avLst/>
          </a:prstGeom>
        </p:spPr>
      </p:pic>
    </p:spTree>
    <p:extLst>
      <p:ext uri="{BB962C8B-B14F-4D97-AF65-F5344CB8AC3E}">
        <p14:creationId xmlns:p14="http://schemas.microsoft.com/office/powerpoint/2010/main" val="323682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2639" y="467435"/>
            <a:ext cx="10249468" cy="5906069"/>
          </a:xfrm>
        </p:spPr>
      </p:pic>
    </p:spTree>
    <p:extLst>
      <p:ext uri="{BB962C8B-B14F-4D97-AF65-F5344CB8AC3E}">
        <p14:creationId xmlns:p14="http://schemas.microsoft.com/office/powerpoint/2010/main" val="1973378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183" y="-136478"/>
            <a:ext cx="11882416" cy="3615267"/>
          </a:xfrm>
        </p:spPr>
        <p:txBody>
          <a:bodyPr>
            <a:normAutofit/>
          </a:bodyPr>
          <a:lstStyle/>
          <a:p>
            <a:pPr algn="r" rtl="1"/>
            <a:r>
              <a:rPr lang="ar-IQ" sz="2400" b="1" u="sng" dirty="0">
                <a:solidFill>
                  <a:schemeClr val="bg1"/>
                </a:solidFill>
                <a:ea typeface="Calibri" panose="020F0502020204030204" pitchFamily="34" charset="0"/>
                <a:cs typeface="Simplified Arabic" panose="02020603050405020304" pitchFamily="18" charset="-78"/>
              </a:rPr>
              <a:t>ثانياً: سلوك الموظف الأخضر </a:t>
            </a:r>
            <a:endParaRPr lang="ar-SA" sz="2400" b="1" u="sng" dirty="0">
              <a:solidFill>
                <a:schemeClr val="bg1"/>
              </a:solidFill>
              <a:ea typeface="Calibri" panose="020F0502020204030204" pitchFamily="34" charset="0"/>
              <a:cs typeface="Simplified Arabic" panose="02020603050405020304" pitchFamily="18" charset="-78"/>
            </a:endParaRPr>
          </a:p>
          <a:p>
            <a:pPr algn="r" rtl="1"/>
            <a:r>
              <a:rPr lang="ar-IQ" sz="2400" b="1" dirty="0">
                <a:solidFill>
                  <a:schemeClr val="bg1"/>
                </a:solidFill>
                <a:ea typeface="Calibri" panose="020F0502020204030204" pitchFamily="34" charset="0"/>
                <a:cs typeface="Simplified Arabic" panose="02020603050405020304" pitchFamily="18" charset="-78"/>
              </a:rPr>
              <a:t>إذا كانت المنظمات تعتمد نظاما بيئيا فان موظفيها هم مفتاح نجاحها أو فشلها</a:t>
            </a:r>
            <a:r>
              <a:rPr lang="ar-SA" sz="2400" b="1" dirty="0">
                <a:solidFill>
                  <a:schemeClr val="bg1"/>
                </a:solidFill>
                <a:ea typeface="Calibri" panose="020F0502020204030204" pitchFamily="34" charset="0"/>
                <a:cs typeface="Simplified Arabic" panose="02020603050405020304" pitchFamily="18" charset="-78"/>
              </a:rPr>
              <a:t>.</a:t>
            </a:r>
          </a:p>
          <a:p>
            <a:pPr algn="r" rtl="1"/>
            <a:r>
              <a:rPr lang="ar-IQ" sz="2400" b="1" dirty="0">
                <a:solidFill>
                  <a:schemeClr val="bg1"/>
                </a:solidFill>
                <a:ea typeface="Calibri" panose="020F0502020204030204" pitchFamily="34" charset="0"/>
                <a:cs typeface="Simplified Arabic" panose="02020603050405020304" pitchFamily="18" charset="-78"/>
              </a:rPr>
              <a:t>وتركز سياسات ادارة الموارد البشرية الخضراء أيضا على التعلم الفردي واكتساب المهارات بواسطة تدريبات محددة وبرامج التعليم التي تخص القضايا البيئية</a:t>
            </a:r>
            <a:r>
              <a:rPr lang="ar-SA" sz="2400" b="1" dirty="0">
                <a:solidFill>
                  <a:schemeClr val="bg1"/>
                </a:solidFill>
                <a:ea typeface="Calibri" panose="020F0502020204030204" pitchFamily="34" charset="0"/>
                <a:cs typeface="Simplified Arabic" panose="02020603050405020304" pitchFamily="18" charset="-78"/>
              </a:rPr>
              <a:t>.</a:t>
            </a:r>
          </a:p>
          <a:p>
            <a:pPr algn="r" rtl="1"/>
            <a:r>
              <a:rPr lang="ar-IQ" sz="2400" b="1" dirty="0">
                <a:solidFill>
                  <a:schemeClr val="bg1"/>
                </a:solidFill>
                <a:ea typeface="Calibri" panose="020F0502020204030204" pitchFamily="34" charset="0"/>
                <a:cs typeface="Simplified Arabic" panose="02020603050405020304" pitchFamily="18" charset="-78"/>
              </a:rPr>
              <a:t>وتحديد الأداء البيئي للموظفين الذي يرتبط ارتباطا وثيقا بطرق العيش وسلوكهم اليومي</a:t>
            </a:r>
            <a:r>
              <a:rPr lang="ar-SA" sz="2400" b="1" dirty="0">
                <a:solidFill>
                  <a:schemeClr val="bg1"/>
                </a:solidFill>
                <a:ea typeface="Calibri" panose="020F0502020204030204" pitchFamily="34" charset="0"/>
                <a:cs typeface="Simplified Arabic" panose="02020603050405020304" pitchFamily="18" charset="-78"/>
              </a:rPr>
              <a:t>.</a:t>
            </a:r>
          </a:p>
          <a:p>
            <a:pPr algn="r" rtl="1"/>
            <a:r>
              <a:rPr lang="ar-IQ" sz="2400" b="1" dirty="0">
                <a:solidFill>
                  <a:schemeClr val="bg1"/>
                </a:solidFill>
                <a:ea typeface="Calibri" panose="020F0502020204030204" pitchFamily="34" charset="0"/>
                <a:cs typeface="Simplified Arabic" panose="02020603050405020304" pitchFamily="18" charset="-78"/>
              </a:rPr>
              <a:t>تحقيق الأهداف الخضراء للمنظمة والتعامل معها في معالجة الشواغل البيئية التي تعد من أهم التحديات التي تواجه المنظمات اليوم</a:t>
            </a:r>
            <a:endParaRPr lang="en-US" sz="2400" b="1" dirty="0">
              <a:solidFill>
                <a:schemeClr val="bg1"/>
              </a:solidFill>
              <a:ea typeface="Calibri" panose="020F0502020204030204" pitchFamily="34" charset="0"/>
              <a:cs typeface="Simplified Arabic" panose="02020603050405020304" pitchFamily="18"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048" y="3593186"/>
            <a:ext cx="11054686" cy="2923619"/>
          </a:xfrm>
          <a:prstGeom prst="rect">
            <a:avLst/>
          </a:prstGeom>
        </p:spPr>
      </p:pic>
    </p:spTree>
    <p:extLst>
      <p:ext uri="{BB962C8B-B14F-4D97-AF65-F5344CB8AC3E}">
        <p14:creationId xmlns:p14="http://schemas.microsoft.com/office/powerpoint/2010/main" val="65356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13765" y="256853"/>
            <a:ext cx="8267952" cy="766729"/>
          </a:xfrm>
        </p:spPr>
        <p:txBody>
          <a:bodyPr/>
          <a:lstStyle/>
          <a:p>
            <a:pPr algn="r" rtl="1"/>
            <a:r>
              <a:rPr lang="ar-IQ" b="1" dirty="0">
                <a:solidFill>
                  <a:schemeClr val="bg1"/>
                </a:solidFill>
                <a:ea typeface="Calibri" panose="020F0502020204030204" pitchFamily="34" charset="0"/>
                <a:cs typeface="Simplified Arabic" panose="02020603050405020304" pitchFamily="18" charset="-78"/>
              </a:rPr>
              <a:t>ثالثاً: أهمية إدارة الموارد البشرية الخضراء</a:t>
            </a:r>
            <a:endParaRPr lang="en-US" dirty="0">
              <a:solidFill>
                <a:schemeClr val="bg1"/>
              </a:solidFill>
            </a:endParaRPr>
          </a:p>
        </p:txBody>
      </p:sp>
      <p:sp>
        <p:nvSpPr>
          <p:cNvPr id="3" name="عنصر نائب للمحتوى 2"/>
          <p:cNvSpPr>
            <a:spLocks noGrp="1"/>
          </p:cNvSpPr>
          <p:nvPr>
            <p:ph idx="1"/>
          </p:nvPr>
        </p:nvSpPr>
        <p:spPr>
          <a:xfrm>
            <a:off x="1064525" y="1681129"/>
            <a:ext cx="10617192" cy="5305298"/>
          </a:xfrm>
        </p:spPr>
        <p:txBody>
          <a:bodyPr>
            <a:normAutofit/>
          </a:bodyPr>
          <a:lstStyle/>
          <a:p>
            <a:pPr marL="0" indent="0" algn="r" rtl="1">
              <a:buNone/>
            </a:pPr>
            <a:endParaRPr lang="ar-IQ" dirty="0">
              <a:solidFill>
                <a:schemeClr val="bg1"/>
              </a:solidFill>
              <a:ea typeface="Calibri" panose="020F0502020204030204" pitchFamily="34" charset="0"/>
              <a:cs typeface="Simplified Arabic" panose="02020603050405020304" pitchFamily="18" charset="-78"/>
            </a:endParaRPr>
          </a:p>
          <a:p>
            <a:pPr algn="r" rtl="1"/>
            <a:r>
              <a:rPr lang="ar-IQ" sz="2400" dirty="0">
                <a:solidFill>
                  <a:schemeClr val="bg1"/>
                </a:solidFill>
                <a:ea typeface="Calibri" panose="020F0502020204030204" pitchFamily="34" charset="0"/>
                <a:cs typeface="Simplified Arabic" panose="02020603050405020304" pitchFamily="18" charset="-78"/>
              </a:rPr>
              <a:t>اتخاذ القرارات الصديقة للبيئة</a:t>
            </a:r>
            <a:endParaRPr lang="ar-SA" sz="2400" dirty="0">
              <a:solidFill>
                <a:schemeClr val="bg1"/>
              </a:solidFill>
              <a:ea typeface="Calibri" panose="020F0502020204030204" pitchFamily="34" charset="0"/>
              <a:cs typeface="Simplified Arabic" panose="02020603050405020304" pitchFamily="18" charset="-78"/>
            </a:endParaRPr>
          </a:p>
          <a:p>
            <a:pPr algn="r" rtl="1"/>
            <a:r>
              <a:rPr lang="ar-IQ" sz="2400" dirty="0">
                <a:solidFill>
                  <a:schemeClr val="bg1"/>
                </a:solidFill>
                <a:ea typeface="Calibri" panose="020F0502020204030204" pitchFamily="34" charset="0"/>
                <a:cs typeface="Simplified Arabic" panose="02020603050405020304" pitchFamily="18" charset="-78"/>
              </a:rPr>
              <a:t>الاحتفاظ بالموظفين</a:t>
            </a:r>
            <a:endParaRPr lang="ar-SA" sz="2400" dirty="0">
              <a:solidFill>
                <a:schemeClr val="bg1"/>
              </a:solidFill>
              <a:ea typeface="Calibri" panose="020F0502020204030204" pitchFamily="34" charset="0"/>
              <a:cs typeface="Simplified Arabic" panose="02020603050405020304" pitchFamily="18" charset="-78"/>
            </a:endParaRPr>
          </a:p>
          <a:p>
            <a:pPr algn="r" rtl="1"/>
            <a:r>
              <a:rPr lang="ar-IQ" sz="2400" dirty="0">
                <a:solidFill>
                  <a:schemeClr val="bg1"/>
                </a:solidFill>
                <a:ea typeface="Calibri" panose="020F0502020204030204" pitchFamily="34" charset="0"/>
                <a:cs typeface="Simplified Arabic" panose="02020603050405020304" pitchFamily="18" charset="-78"/>
              </a:rPr>
              <a:t>تحسين المبيعات</a:t>
            </a:r>
            <a:endParaRPr lang="ar-SA" sz="2400" dirty="0">
              <a:solidFill>
                <a:schemeClr val="bg1"/>
              </a:solidFill>
              <a:ea typeface="Calibri" panose="020F0502020204030204" pitchFamily="34" charset="0"/>
              <a:cs typeface="Simplified Arabic" panose="02020603050405020304" pitchFamily="18" charset="-78"/>
            </a:endParaRPr>
          </a:p>
          <a:p>
            <a:pPr algn="r" rtl="1"/>
            <a:r>
              <a:rPr lang="ar-IQ" sz="2400" dirty="0">
                <a:solidFill>
                  <a:schemeClr val="bg1"/>
                </a:solidFill>
                <a:ea typeface="Calibri" panose="020F0502020204030204" pitchFamily="34" charset="0"/>
                <a:cs typeface="Simplified Arabic" panose="02020603050405020304" pitchFamily="18" charset="-78"/>
              </a:rPr>
              <a:t>تثقيف وتدريب وتحفيز الموظفين للقيام بأنشطتهم بطريقة مسؤولة بيئيا</a:t>
            </a:r>
            <a:endParaRPr lang="ar-SA" sz="2400" dirty="0">
              <a:solidFill>
                <a:schemeClr val="bg1"/>
              </a:solidFill>
              <a:ea typeface="Calibri" panose="020F0502020204030204" pitchFamily="34" charset="0"/>
              <a:cs typeface="Simplified Arabic" panose="02020603050405020304" pitchFamily="18" charset="-78"/>
            </a:endParaRPr>
          </a:p>
          <a:p>
            <a:pPr algn="r" rtl="1"/>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يتطلب تحقيق الاستدامة ليس فقط الاهتمام بالجوانب التقنية للنظم ولكن أيضا عامل ادارة الموارد البشرية الخضراء هو العامل الأهم في تحقيق النجاح</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rtl="1"/>
            <a:endParaRPr lang="en-US" dirty="0">
              <a:solidFill>
                <a:schemeClr val="bg1"/>
              </a:solidFill>
            </a:endParaRPr>
          </a:p>
        </p:txBody>
      </p:sp>
      <p:pic>
        <p:nvPicPr>
          <p:cNvPr id="7" name="Picture 6">
            <a:extLst>
              <a:ext uri="{FF2B5EF4-FFF2-40B4-BE49-F238E27FC236}">
                <a16:creationId xmlns:a16="http://schemas.microsoft.com/office/drawing/2014/main" xmlns="" id="{1C9DADA3-B71B-448C-96FC-5D54EC623E85}"/>
              </a:ext>
            </a:extLst>
          </p:cNvPr>
          <p:cNvPicPr>
            <a:picLocks noChangeAspect="1"/>
          </p:cNvPicPr>
          <p:nvPr/>
        </p:nvPicPr>
        <p:blipFill>
          <a:blip r:embed="rId2"/>
          <a:stretch>
            <a:fillRect/>
          </a:stretch>
        </p:blipFill>
        <p:spPr>
          <a:xfrm>
            <a:off x="682702" y="688370"/>
            <a:ext cx="4387826" cy="3092520"/>
          </a:xfrm>
          <a:prstGeom prst="rect">
            <a:avLst/>
          </a:prstGeom>
        </p:spPr>
      </p:pic>
    </p:spTree>
    <p:extLst>
      <p:ext uri="{BB962C8B-B14F-4D97-AF65-F5344CB8AC3E}">
        <p14:creationId xmlns:p14="http://schemas.microsoft.com/office/powerpoint/2010/main" val="416078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41060" y="229231"/>
            <a:ext cx="8534400" cy="1507067"/>
          </a:xfrm>
        </p:spPr>
        <p:txBody>
          <a:bodyPr/>
          <a:lstStyle/>
          <a:p>
            <a:pPr algn="r" rtl="1">
              <a:lnSpc>
                <a:spcPct val="115000"/>
              </a:lnSpc>
              <a:spcAft>
                <a:spcPts val="800"/>
              </a:spcAft>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رابعاً: وظائف إدارة الموارد البشرية الخضراء</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bg1"/>
              </a:solidFill>
            </a:endParaRPr>
          </a:p>
        </p:txBody>
      </p:sp>
      <p:sp>
        <p:nvSpPr>
          <p:cNvPr id="3" name="عنصر نائب للمحتوى 2"/>
          <p:cNvSpPr>
            <a:spLocks noGrp="1"/>
          </p:cNvSpPr>
          <p:nvPr>
            <p:ph idx="1"/>
          </p:nvPr>
        </p:nvSpPr>
        <p:spPr>
          <a:xfrm>
            <a:off x="5718411" y="2050575"/>
            <a:ext cx="6257049" cy="5278273"/>
          </a:xfrm>
        </p:spPr>
        <p:txBody>
          <a:bodyPr>
            <a:normAutofit/>
          </a:bodyPr>
          <a:lstStyle/>
          <a:p>
            <a:pPr algn="r" rtl="1"/>
            <a:r>
              <a:rPr lang="ar-IQ" sz="3200" b="1" dirty="0">
                <a:solidFill>
                  <a:schemeClr val="bg1"/>
                </a:solidFill>
                <a:ea typeface="Calibri" panose="020F0502020204030204" pitchFamily="34" charset="0"/>
                <a:cs typeface="Simplified Arabic" panose="02020603050405020304" pitchFamily="18" charset="-78"/>
              </a:rPr>
              <a:t>-تحليل وتصميم الوظيفة الخضراء </a:t>
            </a:r>
            <a:endParaRPr lang="ar-SA" sz="3200" b="1" dirty="0">
              <a:solidFill>
                <a:schemeClr val="bg1"/>
              </a:solidFill>
              <a:ea typeface="Calibri" panose="020F0502020204030204" pitchFamily="34" charset="0"/>
              <a:cs typeface="Simplified Arabic" panose="02020603050405020304" pitchFamily="18" charset="-78"/>
            </a:endParaRPr>
          </a:p>
          <a:p>
            <a:pPr algn="r" rtl="1"/>
            <a:r>
              <a:rPr lang="ar-IQ" sz="3200" b="1" dirty="0">
                <a:solidFill>
                  <a:schemeClr val="bg1"/>
                </a:solidFill>
                <a:ea typeface="Calibri" panose="020F0502020204030204" pitchFamily="34" charset="0"/>
                <a:cs typeface="Simplified Arabic" panose="02020603050405020304" pitchFamily="18" charset="-78"/>
              </a:rPr>
              <a:t>التوظيف الأخضر</a:t>
            </a:r>
            <a:r>
              <a:rPr lang="en-US" sz="3200" b="1" dirty="0">
                <a:solidFill>
                  <a:schemeClr val="bg1"/>
                </a:solidFill>
                <a:latin typeface="Simplified Arabic" panose="02020603050405020304" pitchFamily="18" charset="-78"/>
                <a:ea typeface="Calibri" panose="020F0502020204030204" pitchFamily="34" charset="0"/>
              </a:rPr>
              <a:t> </a:t>
            </a:r>
            <a:endParaRPr lang="ar-SA" sz="3200" b="1" dirty="0">
              <a:solidFill>
                <a:schemeClr val="bg1"/>
              </a:solidFill>
              <a:latin typeface="Simplified Arabic" panose="02020603050405020304" pitchFamily="18" charset="-78"/>
              <a:ea typeface="Calibri" panose="020F0502020204030204" pitchFamily="34" charset="0"/>
            </a:endParaRPr>
          </a:p>
          <a:p>
            <a:pPr algn="r" rtl="1"/>
            <a:r>
              <a:rPr lang="ar-IQ" sz="3200" b="1" dirty="0">
                <a:solidFill>
                  <a:schemeClr val="bg1"/>
                </a:solidFill>
                <a:ea typeface="Calibri" panose="020F0502020204030204" pitchFamily="34" charset="0"/>
                <a:cs typeface="Simplified Arabic" panose="02020603050405020304" pitchFamily="18" charset="-78"/>
              </a:rPr>
              <a:t>تقييم الأداء الاخضر </a:t>
            </a:r>
            <a:endParaRPr lang="ar-SA" sz="3200" b="1" dirty="0">
              <a:solidFill>
                <a:schemeClr val="bg1"/>
              </a:solidFill>
              <a:ea typeface="Calibri" panose="020F0502020204030204" pitchFamily="34" charset="0"/>
              <a:cs typeface="Simplified Arabic" panose="02020603050405020304" pitchFamily="18" charset="-78"/>
            </a:endParaRPr>
          </a:p>
          <a:p>
            <a:pPr algn="r" rtl="1"/>
            <a:r>
              <a:rPr lang="ar-SA" sz="3200" b="1" dirty="0">
                <a:solidFill>
                  <a:schemeClr val="bg1"/>
                </a:solidFill>
                <a:ea typeface="Calibri" panose="020F0502020204030204" pitchFamily="34" charset="0"/>
                <a:cs typeface="Simplified Arabic" panose="02020603050405020304" pitchFamily="18" charset="-78"/>
              </a:rPr>
              <a:t>التدريب والتطوير الاخضر</a:t>
            </a:r>
          </a:p>
          <a:p>
            <a:pPr algn="r" rtl="1"/>
            <a:r>
              <a:rPr lang="en-US" sz="3200" b="1" dirty="0">
                <a:solidFill>
                  <a:schemeClr val="bg1"/>
                </a:solidFill>
                <a:latin typeface="Simplified Arabic" panose="02020603050405020304" pitchFamily="18" charset="-78"/>
                <a:ea typeface="Calibri" panose="020F0502020204030204" pitchFamily="34" charset="0"/>
              </a:rPr>
              <a:t> </a:t>
            </a:r>
            <a:r>
              <a:rPr lang="ar-SA" sz="3200" b="1" dirty="0">
                <a:solidFill>
                  <a:schemeClr val="bg1"/>
                </a:solidFill>
                <a:ea typeface="Calibri" panose="020F0502020204030204" pitchFamily="34" charset="0"/>
                <a:cs typeface="Simplified Arabic" panose="02020603050405020304" pitchFamily="18" charset="-78"/>
              </a:rPr>
              <a:t>انظمة </a:t>
            </a:r>
            <a:r>
              <a:rPr lang="ar-IQ" sz="3200" b="1" dirty="0">
                <a:solidFill>
                  <a:schemeClr val="bg1"/>
                </a:solidFill>
                <a:ea typeface="Calibri" panose="020F0502020204030204" pitchFamily="34" charset="0"/>
                <a:cs typeface="Simplified Arabic" panose="02020603050405020304" pitchFamily="18" charset="-78"/>
              </a:rPr>
              <a:t>التعويض</a:t>
            </a:r>
            <a:r>
              <a:rPr lang="ar-SA" sz="3200" b="1" dirty="0">
                <a:solidFill>
                  <a:schemeClr val="bg1"/>
                </a:solidFill>
                <a:ea typeface="Calibri" panose="020F0502020204030204" pitchFamily="34" charset="0"/>
                <a:cs typeface="Simplified Arabic" panose="02020603050405020304" pitchFamily="18" charset="-78"/>
              </a:rPr>
              <a:t> والتحفيز الاخضر </a:t>
            </a:r>
          </a:p>
          <a:p>
            <a:pPr algn="r" rtl="1"/>
            <a:r>
              <a:rPr lang="ar-IQ" sz="3200" b="1" dirty="0">
                <a:solidFill>
                  <a:schemeClr val="bg1"/>
                </a:solidFill>
                <a:ea typeface="Calibri" panose="020F0502020204030204" pitchFamily="34" charset="0"/>
                <a:cs typeface="Simplified Arabic" panose="02020603050405020304" pitchFamily="18" charset="-78"/>
              </a:rPr>
              <a:t>إدارة الصحة والسلامة الخضراء</a:t>
            </a:r>
            <a:endParaRPr lang="ar-SA" sz="3200" b="1" dirty="0">
              <a:solidFill>
                <a:schemeClr val="bg1"/>
              </a:solidFill>
              <a:ea typeface="Calibri" panose="020F0502020204030204" pitchFamily="34" charset="0"/>
              <a:cs typeface="Simplified Arabic" panose="02020603050405020304" pitchFamily="18" charset="-78"/>
            </a:endParaRPr>
          </a:p>
          <a:p>
            <a:pPr algn="r" rtl="1"/>
            <a:r>
              <a:rPr lang="ar-IQ" sz="3200" b="1" dirty="0">
                <a:solidFill>
                  <a:schemeClr val="bg1"/>
                </a:solidFill>
                <a:ea typeface="Calibri" panose="020F0502020204030204" pitchFamily="34" charset="0"/>
                <a:cs typeface="Simplified Arabic" panose="02020603050405020304" pitchFamily="18" charset="-78"/>
              </a:rPr>
              <a:t>إدارة انضباط الموظف الأخضر</a:t>
            </a:r>
            <a:r>
              <a:rPr lang="ar-IQ" dirty="0">
                <a:solidFill>
                  <a:schemeClr val="bg1"/>
                </a:solidFill>
                <a:ea typeface="Calibri" panose="020F0502020204030204" pitchFamily="34" charset="0"/>
                <a:cs typeface="Calibri" panose="020F0502020204030204" pitchFamily="34" charset="0"/>
              </a:rPr>
              <a:t> </a:t>
            </a:r>
            <a:endParaRPr lang="ar-SA" sz="3200" b="1" dirty="0">
              <a:solidFill>
                <a:schemeClr val="bg1"/>
              </a:solidFill>
              <a:latin typeface="Simplified Arabic" panose="02020603050405020304" pitchFamily="18" charset="-78"/>
              <a:ea typeface="Calibri" panose="020F0502020204030204" pitchFamily="34" charset="0"/>
            </a:endParaRPr>
          </a:p>
          <a:p>
            <a:pPr marL="0" indent="0" algn="r" rtl="1">
              <a:buNone/>
            </a:pPr>
            <a:endParaRPr lang="ar-SA" sz="3200" b="1" dirty="0">
              <a:solidFill>
                <a:schemeClr val="bg1"/>
              </a:solidFill>
              <a:latin typeface="Simplified Arabic" panose="02020603050405020304" pitchFamily="18" charset="-78"/>
              <a:ea typeface="Calibri" panose="020F0502020204030204" pitchFamily="34" charset="0"/>
            </a:endParaRPr>
          </a:p>
          <a:p>
            <a:pPr marL="0" indent="0" algn="r" rtl="1">
              <a:buNone/>
            </a:pPr>
            <a:endParaRPr lang="ar-SA" sz="3200" b="1" dirty="0">
              <a:solidFill>
                <a:schemeClr val="bg1"/>
              </a:solidFill>
              <a:latin typeface="Simplified Arabic" panose="02020603050405020304" pitchFamily="18" charset="-78"/>
              <a:ea typeface="Calibri" panose="020F0502020204030204" pitchFamily="34" charset="0"/>
            </a:endParaRPr>
          </a:p>
        </p:txBody>
      </p:sp>
      <p:pic>
        <p:nvPicPr>
          <p:cNvPr id="5" name="Picture 4">
            <a:extLst>
              <a:ext uri="{FF2B5EF4-FFF2-40B4-BE49-F238E27FC236}">
                <a16:creationId xmlns:a16="http://schemas.microsoft.com/office/drawing/2014/main" xmlns="" id="{887021F8-1D21-439C-BF7D-63AD9E51FD20}"/>
              </a:ext>
            </a:extLst>
          </p:cNvPr>
          <p:cNvPicPr>
            <a:picLocks noChangeAspect="1"/>
          </p:cNvPicPr>
          <p:nvPr/>
        </p:nvPicPr>
        <p:blipFill>
          <a:blip r:embed="rId2"/>
          <a:stretch>
            <a:fillRect/>
          </a:stretch>
        </p:blipFill>
        <p:spPr>
          <a:xfrm>
            <a:off x="1315092" y="2050575"/>
            <a:ext cx="4714460" cy="3071128"/>
          </a:xfrm>
          <a:prstGeom prst="rect">
            <a:avLst/>
          </a:prstGeom>
        </p:spPr>
      </p:pic>
    </p:spTree>
    <p:extLst>
      <p:ext uri="{BB962C8B-B14F-4D97-AF65-F5344CB8AC3E}">
        <p14:creationId xmlns:p14="http://schemas.microsoft.com/office/powerpoint/2010/main" val="269068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372821" y="1281498"/>
            <a:ext cx="8534400" cy="3615267"/>
          </a:xfrm>
        </p:spPr>
        <p:txBody>
          <a:bodyPr>
            <a:normAutofit/>
          </a:bodyPr>
          <a:lstStyle/>
          <a:p>
            <a:pPr marL="0" indent="0" algn="r" rtl="1">
              <a:buNone/>
            </a:pPr>
            <a:r>
              <a:rPr lang="ar-IQ" sz="2800" b="1" dirty="0">
                <a:solidFill>
                  <a:schemeClr val="bg1"/>
                </a:solidFill>
                <a:ea typeface="Calibri" panose="020F0502020204030204" pitchFamily="34" charset="0"/>
                <a:cs typeface="Simplified Arabic" panose="02020603050405020304" pitchFamily="18" charset="-78"/>
              </a:rPr>
              <a:t>خامساً: متطلبات تطبيق وظائف إدارة الموارد البشرية الخضراء</a:t>
            </a:r>
            <a:endParaRPr lang="ar-SA" sz="2800" b="1" dirty="0">
              <a:solidFill>
                <a:schemeClr val="bg1"/>
              </a:solidFill>
              <a:ea typeface="Calibri" panose="020F0502020204030204" pitchFamily="34" charset="0"/>
              <a:cs typeface="Simplified Arabic" panose="02020603050405020304" pitchFamily="18" charset="-78"/>
            </a:endParaRPr>
          </a:p>
          <a:p>
            <a:pPr marL="0" lvl="0" indent="0" algn="r" rtl="1">
              <a:lnSpc>
                <a:spcPct val="107000"/>
              </a:lnSpc>
              <a:spcAft>
                <a:spcPts val="800"/>
              </a:spcAft>
              <a:buNone/>
            </a:pPr>
            <a:r>
              <a:rPr lang="ar-SA" sz="2800" b="1" dirty="0">
                <a:solidFill>
                  <a:schemeClr val="bg1"/>
                </a:solidFill>
                <a:cs typeface="Simplified Arabic" panose="02020603050405020304" pitchFamily="18" charset="-78"/>
              </a:rPr>
              <a:t>1-</a:t>
            </a:r>
            <a:r>
              <a:rPr lang="ar-IQ"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دعم الإدارة العليا</a:t>
            </a:r>
            <a:endParaRPr lang="ar-SA"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endParaRPr>
          </a:p>
          <a:p>
            <a:pPr marL="0" lvl="0" indent="0" algn="r" rtl="1">
              <a:lnSpc>
                <a:spcPct val="115000"/>
              </a:lnSpc>
              <a:spcAft>
                <a:spcPts val="800"/>
              </a:spcAft>
              <a:buNone/>
            </a:pP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2-</a:t>
            </a: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نظام معلومات الإدارة البيئية</a:t>
            </a:r>
            <a:endPar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endParaRPr>
          </a:p>
          <a:p>
            <a:pPr marL="0" lvl="0" indent="0" algn="r" rtl="1">
              <a:lnSpc>
                <a:spcPct val="115000"/>
              </a:lnSpc>
              <a:spcAft>
                <a:spcPts val="800"/>
              </a:spcAft>
              <a:buNone/>
            </a:pP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3</a:t>
            </a:r>
            <a:r>
              <a:rPr lang="ar-SA" sz="32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a:t>
            </a:r>
            <a:r>
              <a:rPr lang="ar-IQ"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دور نقابات العمال وأصحاب المصالح</a:t>
            </a:r>
            <a:endParaRPr lang="ar-SA" sz="2400" b="1" dirty="0">
              <a:solidFill>
                <a:schemeClr val="bg1"/>
              </a:solidFill>
              <a:latin typeface="Calibri" panose="020F0502020204030204" pitchFamily="34" charset="0"/>
              <a:ea typeface="Calibri" panose="020F0502020204030204" pitchFamily="34" charset="0"/>
              <a:cs typeface="Simplified Arabic" panose="02020603050405020304" pitchFamily="18" charset="-78"/>
            </a:endParaRPr>
          </a:p>
          <a:p>
            <a:pPr marL="0" lvl="0" indent="0" algn="r" rtl="1">
              <a:lnSpc>
                <a:spcPct val="115000"/>
              </a:lnSpc>
              <a:spcAft>
                <a:spcPts val="800"/>
              </a:spcAft>
              <a:buNone/>
            </a:pPr>
            <a:r>
              <a:rPr lang="ar-SA"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4-</a:t>
            </a:r>
            <a:r>
              <a:rPr lang="ar-IQ" sz="2800"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الثقافة التنظيمية</a:t>
            </a:r>
            <a:endParaRPr lang="en-US"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15000"/>
              </a:lnSpc>
              <a:spcAft>
                <a:spcPts val="800"/>
              </a:spcAft>
              <a:buNone/>
            </a:pPr>
            <a:endParaRPr lang="en-US" sz="12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15000"/>
              </a:lnSpc>
              <a:spcAft>
                <a:spcPts val="800"/>
              </a:spcAft>
              <a:buNone/>
            </a:pP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Aft>
                <a:spcPts val="800"/>
              </a:spcAft>
              <a:buNone/>
            </a:pP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2800" dirty="0">
              <a:solidFill>
                <a:schemeClr val="bg1"/>
              </a:solidFill>
            </a:endParaRPr>
          </a:p>
        </p:txBody>
      </p:sp>
      <p:pic>
        <p:nvPicPr>
          <p:cNvPr id="4" name="Picture 3">
            <a:extLst>
              <a:ext uri="{FF2B5EF4-FFF2-40B4-BE49-F238E27FC236}">
                <a16:creationId xmlns:a16="http://schemas.microsoft.com/office/drawing/2014/main" xmlns="" id="{263E5DB3-473E-45D3-AA04-7579A9EA77B5}"/>
              </a:ext>
            </a:extLst>
          </p:cNvPr>
          <p:cNvPicPr>
            <a:picLocks noChangeAspect="1"/>
          </p:cNvPicPr>
          <p:nvPr/>
        </p:nvPicPr>
        <p:blipFill>
          <a:blip r:embed="rId2"/>
          <a:stretch>
            <a:fillRect/>
          </a:stretch>
        </p:blipFill>
        <p:spPr>
          <a:xfrm>
            <a:off x="643420" y="2044557"/>
            <a:ext cx="6147798" cy="3277456"/>
          </a:xfrm>
          <a:prstGeom prst="rect">
            <a:avLst/>
          </a:prstGeom>
        </p:spPr>
      </p:pic>
    </p:spTree>
    <p:extLst>
      <p:ext uri="{BB962C8B-B14F-4D97-AF65-F5344CB8AC3E}">
        <p14:creationId xmlns:p14="http://schemas.microsoft.com/office/powerpoint/2010/main" val="236256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57600" y="120048"/>
            <a:ext cx="8534400" cy="1507067"/>
          </a:xfrm>
        </p:spPr>
        <p:txBody>
          <a:bodyPr>
            <a:normAutofit fontScale="90000"/>
          </a:bodyPr>
          <a:lstStyle/>
          <a:p>
            <a:pPr algn="r" rtl="1">
              <a:lnSpc>
                <a:spcPct val="107000"/>
              </a:lnSpc>
              <a:spcAft>
                <a:spcPts val="800"/>
              </a:spcAft>
            </a:pPr>
            <a:r>
              <a:rPr lang="ar-IQ"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سادساً: مزايا تطبيق وظائف إدارة الموارد البشرية الخضراء</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r>
            <a:b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bg1"/>
              </a:solidFill>
            </a:endParaRPr>
          </a:p>
        </p:txBody>
      </p:sp>
      <p:sp>
        <p:nvSpPr>
          <p:cNvPr id="3" name="عنصر نائب للمحتوى 2"/>
          <p:cNvSpPr>
            <a:spLocks noGrp="1"/>
          </p:cNvSpPr>
          <p:nvPr>
            <p:ph idx="1"/>
          </p:nvPr>
        </p:nvSpPr>
        <p:spPr>
          <a:xfrm>
            <a:off x="0" y="1241946"/>
            <a:ext cx="12192000" cy="4806035"/>
          </a:xfrm>
        </p:spPr>
        <p:txBody>
          <a:bodyPr>
            <a:noAutofit/>
          </a:bodyPr>
          <a:lstStyle/>
          <a:p>
            <a:pPr algn="justLow" rtl="1">
              <a:lnSpc>
                <a:spcPct val="115000"/>
              </a:lnSpc>
              <a:spcAft>
                <a:spcPts val="800"/>
              </a:spcAft>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تعزيز جودة ونوعية الإنتاج واستدامة الموارد من خلال امتلاك العلامة التجارية البيئية.</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تحفيز الموظفين في المنظمة على انجاز الأهداف البيئية.</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تعزيز حسن النية والعلاقة المتناغمة بين صاحب العمل والموظف.</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يعزز الوضع المالي في السوق من خلال اكتساب الميزة التنافسية.</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زيادة ولاء الموظفين نحو المنظمة وبالتالي يعزز مستوى الابداع لديهم.</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زيادة إنتاجية الموظفين ومعدل الاحتفاظ بهم ويقلل من دوران العمل.</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يحسن وضع المنظمة في جذب أفضل الموظفين من خارج المنظمة ويوفر فرصا مربحة للمواهب البشرية من خلال توفير فرص للعمل.</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pPr>
            <a:r>
              <a:rPr lang="ar-IQ" sz="24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أنها تقلل من الكلفة الإجمالية للمنظمة، اذ تتأثر التكاليف إلى حد كبير بحجم المنظمة والخطوات المتخذة لجعلها صديقة للبيئة.</a:t>
            </a:r>
            <a:endParaRPr lang="en-US"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r" rtl="1"/>
            <a:endParaRPr lang="en-US" sz="2400" dirty="0">
              <a:solidFill>
                <a:schemeClr val="bg1"/>
              </a:solidFill>
            </a:endParaRPr>
          </a:p>
        </p:txBody>
      </p:sp>
    </p:spTree>
    <p:extLst>
      <p:ext uri="{BB962C8B-B14F-4D97-AF65-F5344CB8AC3E}">
        <p14:creationId xmlns:p14="http://schemas.microsoft.com/office/powerpoint/2010/main" val="877500214"/>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162</TotalTime>
  <Words>411</Words>
  <Application>Microsoft Office PowerPoint</Application>
  <PresentationFormat>Custom</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شريحة</vt:lpstr>
      <vt:lpstr>      جامعة بغداد                                                                                                قسم ادارة الاعمال  كلية الادارة والاقتصاد                                                                                      دبلوم تخطيط استراتيجي                                                               ادارة الموارد البشرية  الخضراء الطالبة: سعاد محمد اشراف : أ.م.د. ندى اسماعيل </vt:lpstr>
      <vt:lpstr>PowerPoint Presentation</vt:lpstr>
      <vt:lpstr>PowerPoint Presentation</vt:lpstr>
      <vt:lpstr>PowerPoint Presentation</vt:lpstr>
      <vt:lpstr>PowerPoint Presentation</vt:lpstr>
      <vt:lpstr>ثالثاً: أهمية إدارة الموارد البشرية الخضراء</vt:lpstr>
      <vt:lpstr>رابعاً: وظائف إدارة الموارد البشرية الخضراء </vt:lpstr>
      <vt:lpstr>PowerPoint Presentation</vt:lpstr>
      <vt:lpstr>سادساً: مزايا تطبيق وظائف إدارة الموارد البشرية الخضراء </vt:lpstr>
      <vt:lpstr>سابعاً: تحديات تطبيق وظائف إدارة الموارد البشرية الخضراء </vt:lpstr>
      <vt:lpstr>شكراً لإصغائكم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hussain ali</dc:creator>
  <cp:lastModifiedBy>SamaOffice</cp:lastModifiedBy>
  <cp:revision>19</cp:revision>
  <dcterms:created xsi:type="dcterms:W3CDTF">2020-03-25T07:23:06Z</dcterms:created>
  <dcterms:modified xsi:type="dcterms:W3CDTF">2022-02-01T08:52:08Z</dcterms:modified>
</cp:coreProperties>
</file>