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2"/>
  </p:notesMasterIdLst>
  <p:sldIdLst>
    <p:sldId id="256" r:id="rId2"/>
    <p:sldId id="257" r:id="rId3"/>
    <p:sldId id="292" r:id="rId4"/>
    <p:sldId id="293" r:id="rId5"/>
    <p:sldId id="259" r:id="rId6"/>
    <p:sldId id="294" r:id="rId7"/>
    <p:sldId id="260" r:id="rId8"/>
    <p:sldId id="261" r:id="rId9"/>
    <p:sldId id="263" r:id="rId10"/>
    <p:sldId id="295" r:id="rId11"/>
    <p:sldId id="262" r:id="rId12"/>
    <p:sldId id="268" r:id="rId13"/>
    <p:sldId id="267" r:id="rId14"/>
    <p:sldId id="264" r:id="rId15"/>
    <p:sldId id="266" r:id="rId16"/>
    <p:sldId id="265" r:id="rId17"/>
    <p:sldId id="277" r:id="rId18"/>
    <p:sldId id="276" r:id="rId19"/>
    <p:sldId id="275" r:id="rId20"/>
    <p:sldId id="296" r:id="rId21"/>
    <p:sldId id="274" r:id="rId22"/>
    <p:sldId id="273" r:id="rId23"/>
    <p:sldId id="297" r:id="rId24"/>
    <p:sldId id="272" r:id="rId25"/>
    <p:sldId id="298" r:id="rId26"/>
    <p:sldId id="271" r:id="rId27"/>
    <p:sldId id="299" r:id="rId28"/>
    <p:sldId id="291" r:id="rId29"/>
    <p:sldId id="282" r:id="rId30"/>
    <p:sldId id="269" r:id="rId31"/>
    <p:sldId id="281" r:id="rId32"/>
    <p:sldId id="280" r:id="rId33"/>
    <p:sldId id="279" r:id="rId34"/>
    <p:sldId id="278" r:id="rId35"/>
    <p:sldId id="283" r:id="rId36"/>
    <p:sldId id="287" r:id="rId37"/>
    <p:sldId id="286" r:id="rId38"/>
    <p:sldId id="285" r:id="rId39"/>
    <p:sldId id="284" r:id="rId40"/>
    <p:sldId id="29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C08D4-9857-481E-9258-953D92AE5108}" type="datetimeFigureOut">
              <a:rPr lang="en-US" smtClean="0"/>
              <a:t>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CE5D0E-0EDA-4648-9995-F90C8E9613E9}" type="slidenum">
              <a:rPr lang="en-US" smtClean="0"/>
              <a:t>‹#›</a:t>
            </a:fld>
            <a:endParaRPr lang="en-US"/>
          </a:p>
        </p:txBody>
      </p:sp>
    </p:spTree>
    <p:extLst>
      <p:ext uri="{BB962C8B-B14F-4D97-AF65-F5344CB8AC3E}">
        <p14:creationId xmlns:p14="http://schemas.microsoft.com/office/powerpoint/2010/main" val="2999379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E5D0E-0EDA-4648-9995-F90C8E9613E9}" type="slidenum">
              <a:rPr lang="en-US" smtClean="0"/>
              <a:t>10</a:t>
            </a:fld>
            <a:endParaRPr lang="en-US"/>
          </a:p>
        </p:txBody>
      </p:sp>
    </p:spTree>
    <p:extLst>
      <p:ext uri="{BB962C8B-B14F-4D97-AF65-F5344CB8AC3E}">
        <p14:creationId xmlns:p14="http://schemas.microsoft.com/office/powerpoint/2010/main" val="181479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144601-3110-463C-84B8-833739445691}" type="datetimeFigureOut">
              <a:rPr lang="en-US" smtClean="0"/>
              <a:t>2/1/2022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7B1E520-1EAC-4B3E-9C84-D1320A932B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B1E520-1EAC-4B3E-9C84-D1320A932B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B1E520-1EAC-4B3E-9C84-D1320A932B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B1E520-1EAC-4B3E-9C84-D1320A932BD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B1E520-1EAC-4B3E-9C84-D1320A932BD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7B1E520-1EAC-4B3E-9C84-D1320A932BD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7B1E520-1EAC-4B3E-9C84-D1320A932B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7B1E520-1EAC-4B3E-9C84-D1320A932BD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144601-3110-463C-84B8-833739445691}" type="datetimeFigureOut">
              <a:rPr lang="en-US" smtClean="0"/>
              <a:t>2/1/2022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7B1E520-1EAC-4B3E-9C84-D1320A932B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144601-3110-463C-84B8-833739445691}" type="datetimeFigureOut">
              <a:rPr lang="en-US" smtClean="0"/>
              <a:t>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7B1E520-1EAC-4B3E-9C84-D1320A932B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144601-3110-463C-84B8-833739445691}" type="datetimeFigureOut">
              <a:rPr lang="en-US" smtClean="0"/>
              <a:t>2/1/2022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7B1E520-1EAC-4B3E-9C84-D1320A932BD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144601-3110-463C-84B8-833739445691}" type="datetimeFigureOut">
              <a:rPr lang="en-US" smtClean="0"/>
              <a:t>2/1/2022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7B1E520-1EAC-4B3E-9C84-D1320A932B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3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548680"/>
            <a:ext cx="7704856" cy="2880320"/>
          </a:xfrm>
        </p:spPr>
        <p:txBody>
          <a:bodyPr>
            <a:normAutofit fontScale="90000"/>
          </a:bodyPr>
          <a:lstStyle/>
          <a:p>
            <a:pPr algn="ctr"/>
            <a:r>
              <a:rPr lang="ar-SA" dirty="0" smtClean="0"/>
              <a:t> </a:t>
            </a:r>
            <a:r>
              <a:rPr lang="ar-IQ" dirty="0" smtClean="0"/>
              <a:t/>
            </a:r>
            <a:br>
              <a:rPr lang="ar-IQ" dirty="0" smtClean="0"/>
            </a:br>
            <a:r>
              <a:rPr lang="ar-IQ" dirty="0" smtClean="0"/>
              <a:t>        </a:t>
            </a:r>
            <a:r>
              <a:rPr lang="ar-IQ" sz="3100" dirty="0" smtClean="0">
                <a:solidFill>
                  <a:schemeClr val="accent5">
                    <a:lumMod val="60000"/>
                    <a:lumOff val="40000"/>
                  </a:schemeClr>
                </a:solidFill>
              </a:rPr>
              <a:t>جامعة بغداد / كلية الادارة والاقتصاد</a:t>
            </a:r>
            <a:br>
              <a:rPr lang="ar-IQ" sz="3100" dirty="0" smtClean="0">
                <a:solidFill>
                  <a:schemeClr val="accent5">
                    <a:lumMod val="60000"/>
                    <a:lumOff val="40000"/>
                  </a:schemeClr>
                </a:solidFill>
              </a:rPr>
            </a:br>
            <a:r>
              <a:rPr lang="ar-IQ" sz="4000" dirty="0" smtClean="0">
                <a:solidFill>
                  <a:schemeClr val="accent5">
                    <a:lumMod val="60000"/>
                    <a:lumOff val="40000"/>
                  </a:schemeClr>
                </a:solidFill>
              </a:rPr>
              <a:t>         </a:t>
            </a:r>
            <a:r>
              <a:rPr lang="ar-IQ" sz="3100" dirty="0" smtClean="0">
                <a:solidFill>
                  <a:schemeClr val="accent5">
                    <a:lumMod val="60000"/>
                    <a:lumOff val="40000"/>
                  </a:schemeClr>
                </a:solidFill>
              </a:rPr>
              <a:t>قسم ادارة الاعمال</a:t>
            </a:r>
            <a:r>
              <a:rPr lang="ar-IQ" sz="4000" dirty="0" smtClean="0">
                <a:solidFill>
                  <a:schemeClr val="accent5">
                    <a:lumMod val="60000"/>
                    <a:lumOff val="40000"/>
                  </a:schemeClr>
                </a:solidFill>
              </a:rPr>
              <a:t/>
            </a:r>
            <a:br>
              <a:rPr lang="ar-IQ" sz="4000" dirty="0" smtClean="0">
                <a:solidFill>
                  <a:schemeClr val="accent5">
                    <a:lumMod val="60000"/>
                    <a:lumOff val="40000"/>
                  </a:schemeClr>
                </a:solidFill>
              </a:rPr>
            </a:br>
            <a:r>
              <a:rPr lang="ar-IQ" sz="4000" dirty="0" smtClean="0">
                <a:solidFill>
                  <a:schemeClr val="accent5">
                    <a:lumMod val="60000"/>
                    <a:lumOff val="40000"/>
                  </a:schemeClr>
                </a:solidFill>
              </a:rPr>
              <a:t>          </a:t>
            </a:r>
            <a:r>
              <a:rPr lang="ar-IQ" sz="3100" dirty="0" smtClean="0">
                <a:solidFill>
                  <a:schemeClr val="accent5">
                    <a:lumMod val="60000"/>
                    <a:lumOff val="40000"/>
                  </a:schemeClr>
                </a:solidFill>
              </a:rPr>
              <a:t>دبلوم تخطيط استراتيجي   </a:t>
            </a:r>
            <a:r>
              <a:rPr lang="ar-IQ" sz="4000" dirty="0">
                <a:solidFill>
                  <a:schemeClr val="accent5">
                    <a:lumMod val="60000"/>
                    <a:lumOff val="40000"/>
                  </a:schemeClr>
                </a:solidFill>
              </a:rPr>
              <a:t/>
            </a:r>
            <a:br>
              <a:rPr lang="ar-IQ" sz="4000" dirty="0">
                <a:solidFill>
                  <a:schemeClr val="accent5">
                    <a:lumMod val="60000"/>
                    <a:lumOff val="40000"/>
                  </a:schemeClr>
                </a:solidFill>
              </a:rPr>
            </a:br>
            <a:r>
              <a:rPr lang="ar-IQ" sz="4000" dirty="0">
                <a:solidFill>
                  <a:schemeClr val="accent5">
                    <a:lumMod val="60000"/>
                    <a:lumOff val="40000"/>
                  </a:schemeClr>
                </a:solidFill>
              </a:rPr>
              <a:t/>
            </a:r>
            <a:br>
              <a:rPr lang="ar-IQ" sz="4000" dirty="0">
                <a:solidFill>
                  <a:schemeClr val="accent5">
                    <a:lumMod val="60000"/>
                    <a:lumOff val="40000"/>
                  </a:schemeClr>
                </a:solidFill>
              </a:rPr>
            </a:br>
            <a:r>
              <a:rPr lang="ar-SA" sz="3100" dirty="0" smtClean="0">
                <a:solidFill>
                  <a:schemeClr val="accent5">
                    <a:lumMod val="60000"/>
                    <a:lumOff val="40000"/>
                  </a:schemeClr>
                </a:solidFill>
              </a:rPr>
              <a:t>مدير ادارة الموارد </a:t>
            </a:r>
            <a:r>
              <a:rPr lang="ar-SA" sz="3100" dirty="0">
                <a:solidFill>
                  <a:schemeClr val="accent5">
                    <a:lumMod val="60000"/>
                    <a:lumOff val="40000"/>
                  </a:schemeClr>
                </a:solidFill>
              </a:rPr>
              <a:t>البشرية – </a:t>
            </a:r>
            <a:r>
              <a:rPr lang="ar-SA" sz="3100" dirty="0" smtClean="0">
                <a:solidFill>
                  <a:schemeClr val="accent5">
                    <a:lumMod val="60000"/>
                    <a:lumOff val="40000"/>
                  </a:schemeClr>
                </a:solidFill>
              </a:rPr>
              <a:t>استراتيجية ادارة </a:t>
            </a:r>
            <a:r>
              <a:rPr lang="ar-SA" sz="3100" dirty="0">
                <a:solidFill>
                  <a:schemeClr val="accent5">
                    <a:lumMod val="60000"/>
                    <a:lumOff val="40000"/>
                  </a:schemeClr>
                </a:solidFill>
              </a:rPr>
              <a:t>الموارد البشرية</a:t>
            </a:r>
            <a:endParaRPr lang="en-US" sz="3100" dirty="0">
              <a:solidFill>
                <a:schemeClr val="accent5">
                  <a:lumMod val="60000"/>
                  <a:lumOff val="40000"/>
                </a:schemeClr>
              </a:solidFill>
            </a:endParaRPr>
          </a:p>
        </p:txBody>
      </p:sp>
      <p:sp>
        <p:nvSpPr>
          <p:cNvPr id="3" name="Subtitle 2"/>
          <p:cNvSpPr>
            <a:spLocks noGrp="1"/>
          </p:cNvSpPr>
          <p:nvPr>
            <p:ph type="subTitle" idx="1"/>
          </p:nvPr>
        </p:nvSpPr>
        <p:spPr>
          <a:xfrm>
            <a:off x="1547664" y="3573016"/>
            <a:ext cx="6696744" cy="1512168"/>
          </a:xfrm>
        </p:spPr>
        <p:txBody>
          <a:bodyPr>
            <a:normAutofit/>
          </a:bodyPr>
          <a:lstStyle/>
          <a:p>
            <a:r>
              <a:rPr lang="ar-IQ" sz="3300" b="1" dirty="0" smtClean="0">
                <a:solidFill>
                  <a:srgbClr val="FF0000"/>
                </a:solidFill>
                <a:cs typeface="+mj-cs"/>
              </a:rPr>
              <a:t> الطالبة : رباب مدلول زيدان</a:t>
            </a:r>
            <a:endParaRPr lang="ar-IQ" dirty="0" smtClean="0"/>
          </a:p>
          <a:p>
            <a:r>
              <a:rPr lang="ar-IQ" b="1" dirty="0" smtClean="0">
                <a:solidFill>
                  <a:srgbClr val="FF0000"/>
                </a:solidFill>
              </a:rPr>
              <a:t>بأشراف أ.م.د.ندى اسماعيل جبوري</a:t>
            </a:r>
            <a:endParaRPr lang="ar-IQ" b="1" dirty="0">
              <a:solidFill>
                <a:srgbClr val="FF0000"/>
              </a:solidFill>
            </a:endParaRPr>
          </a:p>
          <a:p>
            <a:endParaRPr lang="en-US" dirty="0"/>
          </a:p>
        </p:txBody>
      </p:sp>
    </p:spTree>
    <p:extLst>
      <p:ext uri="{BB962C8B-B14F-4D97-AF65-F5344CB8AC3E}">
        <p14:creationId xmlns:p14="http://schemas.microsoft.com/office/powerpoint/2010/main" val="2136555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85180"/>
            <a:ext cx="8229600" cy="6256188"/>
          </a:xfrm>
        </p:spPr>
        <p:txBody>
          <a:bodyPr/>
          <a:lstStyle/>
          <a:p>
            <a:pPr marL="137160" indent="0" algn="r" rtl="1">
              <a:buNone/>
            </a:pPr>
            <a:r>
              <a:rPr lang="ar-SA" dirty="0"/>
              <a:t> </a:t>
            </a:r>
            <a:r>
              <a:rPr lang="ar-SA" b="1" u="sng" dirty="0">
                <a:solidFill>
                  <a:srgbClr val="FFFF00"/>
                </a:solidFill>
              </a:rPr>
              <a:t>3-مطور الموارد :-  </a:t>
            </a:r>
            <a:r>
              <a:rPr lang="ar-SA" dirty="0"/>
              <a:t>حيث يقوم بالاتي </a:t>
            </a:r>
          </a:p>
          <a:p>
            <a:pPr marL="137160" indent="0" algn="r" rtl="1">
              <a:buNone/>
            </a:pPr>
            <a:r>
              <a:rPr lang="ar-SA" dirty="0"/>
              <a:t>أ‌-تطوير واعداد وتجهيز المواد والوسائل المطلوبة لتطوير الموارد البشرية .</a:t>
            </a:r>
          </a:p>
          <a:p>
            <a:pPr marL="137160" indent="0" algn="r" rtl="1">
              <a:buNone/>
            </a:pPr>
            <a:r>
              <a:rPr lang="ar-SA" dirty="0"/>
              <a:t>ب‌- اعداد متطلبات ومستلزمات الخطط وتوزيع النشرات والتعليمات ووسائل الايضاح .</a:t>
            </a:r>
          </a:p>
          <a:p>
            <a:pPr marL="137160" indent="0" algn="r" rtl="1">
              <a:buNone/>
            </a:pPr>
            <a:r>
              <a:rPr lang="ar-SA" dirty="0"/>
              <a:t>ت‌- استخدام الاساليب الحديثة للعرض مثل الحاسب الالي والفديو وغيرها .</a:t>
            </a:r>
          </a:p>
          <a:p>
            <a:pPr marL="137160" indent="0" algn="r" rtl="1">
              <a:buNone/>
            </a:pPr>
            <a:endParaRPr lang="en-US" dirty="0"/>
          </a:p>
        </p:txBody>
      </p:sp>
      <p:pic>
        <p:nvPicPr>
          <p:cNvPr id="9219" name="Picture 3" descr="C:\Users\cc\Desktop\download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59808"/>
            <a:ext cx="6120680"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56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764704"/>
            <a:ext cx="8445624" cy="6103292"/>
          </a:xfrm>
        </p:spPr>
        <p:txBody>
          <a:bodyPr>
            <a:normAutofit/>
          </a:bodyPr>
          <a:lstStyle/>
          <a:p>
            <a:pPr marL="137160" indent="0" algn="r" rtl="1">
              <a:buNone/>
            </a:pPr>
            <a:r>
              <a:rPr lang="ar-IQ" b="1" u="sng" dirty="0" smtClean="0">
                <a:solidFill>
                  <a:srgbClr val="FFFF00"/>
                </a:solidFill>
              </a:rPr>
              <a:t>4-</a:t>
            </a:r>
            <a:r>
              <a:rPr lang="ar-SA" b="1" u="sng" dirty="0" smtClean="0">
                <a:solidFill>
                  <a:srgbClr val="FFFF00"/>
                </a:solidFill>
              </a:rPr>
              <a:t>استشاري </a:t>
            </a:r>
            <a:r>
              <a:rPr lang="ar-SA" b="1" u="sng" dirty="0">
                <a:solidFill>
                  <a:srgbClr val="FFFF00"/>
                </a:solidFill>
              </a:rPr>
              <a:t>المسار الوظيفي :-     </a:t>
            </a:r>
            <a:r>
              <a:rPr lang="ar-SA" dirty="0"/>
              <a:t>يركز استشاري تطوير الموارد البشرية على </a:t>
            </a:r>
          </a:p>
          <a:p>
            <a:pPr marL="137160" indent="0" algn="r" rtl="1">
              <a:buNone/>
            </a:pPr>
            <a:r>
              <a:rPr lang="ar-SA" dirty="0" smtClean="0"/>
              <a:t>أ‌-</a:t>
            </a:r>
            <a:r>
              <a:rPr lang="ar-IQ" dirty="0" smtClean="0"/>
              <a:t> </a:t>
            </a:r>
            <a:r>
              <a:rPr lang="ar-SA" dirty="0" smtClean="0"/>
              <a:t>توضيح </a:t>
            </a:r>
            <a:r>
              <a:rPr lang="ar-SA" dirty="0"/>
              <a:t>نقاط القوة والضعف للمورد الثمين (الافراد ) بما يمكنها من بناء المسار الحقيقي </a:t>
            </a:r>
            <a:r>
              <a:rPr lang="ar-IQ" dirty="0" smtClean="0"/>
              <a:t>.</a:t>
            </a:r>
            <a:endParaRPr lang="ar-SA" dirty="0"/>
          </a:p>
          <a:p>
            <a:pPr marL="137160" indent="0" algn="r" rtl="1">
              <a:buNone/>
            </a:pPr>
            <a:r>
              <a:rPr lang="ar-SA" dirty="0" smtClean="0"/>
              <a:t>ب‌-عقد </a:t>
            </a:r>
            <a:r>
              <a:rPr lang="ar-SA" dirty="0"/>
              <a:t>جلسات ودورات تأهيلية للعاملين .</a:t>
            </a:r>
          </a:p>
          <a:p>
            <a:pPr marL="137160" indent="0" algn="r" rtl="1">
              <a:buNone/>
            </a:pPr>
            <a:r>
              <a:rPr lang="ar-SA" dirty="0" smtClean="0"/>
              <a:t>ت‌-تنفيذ </a:t>
            </a:r>
            <a:r>
              <a:rPr lang="ar-SA" dirty="0"/>
              <a:t>ورش العمل اللازمة لتدعيم نقاط القوة والتغلب على نقاط الضعف </a:t>
            </a:r>
            <a:r>
              <a:rPr lang="ar-SA" dirty="0" smtClean="0"/>
              <a:t>.</a:t>
            </a:r>
            <a:endParaRPr lang="ar-IQ" dirty="0" smtClean="0"/>
          </a:p>
          <a:p>
            <a:pPr marL="137160" indent="0" algn="r" rtl="1">
              <a:buNone/>
            </a:pPr>
            <a:r>
              <a:rPr lang="ar-IQ" dirty="0" smtClean="0"/>
              <a:t>ث - </a:t>
            </a:r>
            <a:r>
              <a:rPr lang="ar-SA" dirty="0" smtClean="0"/>
              <a:t>اعداد </a:t>
            </a:r>
            <a:r>
              <a:rPr lang="ar-SA" dirty="0"/>
              <a:t>ادلة ارشادية للمسارات الوظيفية </a:t>
            </a:r>
            <a:r>
              <a:rPr lang="ar-SA" dirty="0" smtClean="0"/>
              <a:t>.</a:t>
            </a:r>
            <a:endParaRPr lang="ar-IQ" dirty="0" smtClean="0"/>
          </a:p>
          <a:p>
            <a:pPr marL="137160" indent="0" algn="r" rtl="1">
              <a:buNone/>
            </a:pPr>
            <a:r>
              <a:rPr lang="ar-IQ" b="1" u="sng" dirty="0" smtClean="0">
                <a:solidFill>
                  <a:srgbClr val="FFFF00"/>
                </a:solidFill>
              </a:rPr>
              <a:t>5</a:t>
            </a:r>
            <a:r>
              <a:rPr lang="ar-SA" b="1" u="sng" dirty="0" smtClean="0">
                <a:solidFill>
                  <a:srgbClr val="FFFF00"/>
                </a:solidFill>
              </a:rPr>
              <a:t>-السوق </a:t>
            </a:r>
            <a:r>
              <a:rPr lang="ar-SA" b="1" u="sng" dirty="0">
                <a:solidFill>
                  <a:srgbClr val="FFFF00"/>
                </a:solidFill>
              </a:rPr>
              <a:t>:-</a:t>
            </a:r>
            <a:r>
              <a:rPr lang="ar-SA" b="1" dirty="0"/>
              <a:t> </a:t>
            </a:r>
            <a:r>
              <a:rPr lang="ar-SA" dirty="0"/>
              <a:t>يتمثل دور السوق في </a:t>
            </a:r>
          </a:p>
          <a:p>
            <a:pPr marL="137160" indent="0" algn="r" rtl="1">
              <a:buNone/>
            </a:pPr>
            <a:r>
              <a:rPr lang="ar-SA" dirty="0"/>
              <a:t>أ-الترويج لخدمات ادارة الموارد البشرية  .</a:t>
            </a:r>
          </a:p>
          <a:p>
            <a:pPr marL="137160" indent="0" algn="r" rtl="1">
              <a:buNone/>
            </a:pPr>
            <a:r>
              <a:rPr lang="ar-SA" dirty="0"/>
              <a:t>ب- اقناع العملاء الداخليين والخارجيين بالتعامل معها </a:t>
            </a:r>
          </a:p>
          <a:p>
            <a:pPr marL="137160" indent="0" algn="r" rtl="1">
              <a:buNone/>
            </a:pPr>
            <a:endParaRPr lang="ar-SA" dirty="0"/>
          </a:p>
          <a:p>
            <a:pPr marL="137160" indent="0" algn="r" rtl="1">
              <a:buNone/>
            </a:pPr>
            <a:endParaRPr lang="en-US" dirty="0"/>
          </a:p>
        </p:txBody>
      </p:sp>
      <p:pic>
        <p:nvPicPr>
          <p:cNvPr id="10242" name="Picture 2" descr="C:\Users\cc\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4" y="4005064"/>
            <a:ext cx="2370956" cy="2862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70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336704"/>
          </a:xfrm>
        </p:spPr>
        <p:txBody>
          <a:bodyPr>
            <a:normAutofit/>
          </a:bodyPr>
          <a:lstStyle/>
          <a:p>
            <a:pPr marL="137160" indent="0" algn="just" rtl="1">
              <a:buNone/>
            </a:pPr>
            <a:r>
              <a:rPr lang="ar-SA" u="sng" dirty="0" smtClean="0">
                <a:solidFill>
                  <a:srgbClr val="FFFF00"/>
                </a:solidFill>
              </a:rPr>
              <a:t>6</a:t>
            </a:r>
            <a:r>
              <a:rPr lang="ar-SA" b="1" u="sng" dirty="0" smtClean="0">
                <a:solidFill>
                  <a:srgbClr val="FFFF00"/>
                </a:solidFill>
              </a:rPr>
              <a:t>- محلل الاحتياجات :- </a:t>
            </a:r>
            <a:r>
              <a:rPr lang="ar-SA" dirty="0" smtClean="0"/>
              <a:t>ويهتم </a:t>
            </a:r>
            <a:r>
              <a:rPr lang="ar-SA" dirty="0"/>
              <a:t>بالاتي </a:t>
            </a:r>
            <a:r>
              <a:rPr lang="ar-SA" dirty="0" smtClean="0"/>
              <a:t>:-</a:t>
            </a:r>
          </a:p>
          <a:p>
            <a:pPr marL="137160" indent="0" algn="just" rtl="1">
              <a:buNone/>
            </a:pPr>
            <a:r>
              <a:rPr lang="ar-SA" dirty="0" smtClean="0"/>
              <a:t>أ- دراسة </a:t>
            </a:r>
            <a:r>
              <a:rPr lang="ar-SA" dirty="0"/>
              <a:t>وتحليل احتياجات الموارد البشرية المتاحة لدى المنظمة من البرامج والعمليات التي ساهم في تنمية قدراتهم ومهارتهم في المنظمة </a:t>
            </a:r>
            <a:r>
              <a:rPr lang="ar-SA" dirty="0" smtClean="0"/>
              <a:t>. </a:t>
            </a:r>
          </a:p>
          <a:p>
            <a:pPr marL="137160" indent="0" algn="just" rtl="1">
              <a:buNone/>
            </a:pPr>
            <a:r>
              <a:rPr lang="ar-SA" dirty="0" smtClean="0"/>
              <a:t>ب - تمكن </a:t>
            </a:r>
            <a:r>
              <a:rPr lang="ar-SA" dirty="0"/>
              <a:t>المخرجات المتوقع تحقيقها من دور محلل الاحتياجات في توفير ادوات ووسائل قياس الاداء ،ودراسة وتحليل التغيير في متطلبات الوظائف </a:t>
            </a:r>
            <a:r>
              <a:rPr lang="ar-SA" dirty="0" smtClean="0"/>
              <a:t>عند </a:t>
            </a:r>
            <a:r>
              <a:rPr lang="ar-SA" dirty="0"/>
              <a:t>الضرورة </a:t>
            </a:r>
            <a:r>
              <a:rPr lang="ar-IQ" dirty="0" smtClean="0"/>
              <a:t>.</a:t>
            </a:r>
          </a:p>
          <a:p>
            <a:pPr marL="137160" indent="0" algn="just" rtl="1">
              <a:buNone/>
            </a:pPr>
            <a:endParaRPr lang="ar-SA" dirty="0"/>
          </a:p>
          <a:p>
            <a:pPr marL="137160" indent="0" algn="just" rtl="1">
              <a:buNone/>
            </a:pPr>
            <a:r>
              <a:rPr lang="ar-SA" b="1" u="sng" dirty="0" smtClean="0">
                <a:solidFill>
                  <a:srgbClr val="FFFF00"/>
                </a:solidFill>
              </a:rPr>
              <a:t>7-وكيل </a:t>
            </a:r>
            <a:r>
              <a:rPr lang="ar-SA" b="1" u="sng" dirty="0">
                <a:solidFill>
                  <a:srgbClr val="FFFF00"/>
                </a:solidFill>
              </a:rPr>
              <a:t>التغيير :- </a:t>
            </a:r>
            <a:r>
              <a:rPr lang="ar-SA" dirty="0"/>
              <a:t>ويؤدي </a:t>
            </a:r>
            <a:r>
              <a:rPr lang="ar-SA" dirty="0" smtClean="0"/>
              <a:t>الاتي :- </a:t>
            </a:r>
            <a:endParaRPr lang="ar-SA" dirty="0"/>
          </a:p>
          <a:p>
            <a:pPr marL="137160" indent="0" algn="just" rtl="1">
              <a:buNone/>
            </a:pPr>
            <a:r>
              <a:rPr lang="ar-SA" dirty="0" smtClean="0"/>
              <a:t>أ‌- يسهل </a:t>
            </a:r>
            <a:r>
              <a:rPr lang="ar-SA" dirty="0"/>
              <a:t>عمليات التغيير من خلال النصائح والارشادرات التي يقدمها الى الادارة .</a:t>
            </a:r>
          </a:p>
          <a:p>
            <a:pPr marL="137160" indent="0" algn="just" rtl="1">
              <a:buNone/>
            </a:pPr>
            <a:r>
              <a:rPr lang="ar-SA" dirty="0" smtClean="0"/>
              <a:t>ب‌- بناء </a:t>
            </a:r>
            <a:r>
              <a:rPr lang="ar-SA" dirty="0"/>
              <a:t>علاقات متميزة مع العملاء .</a:t>
            </a:r>
          </a:p>
          <a:p>
            <a:pPr marL="137160" indent="0" algn="just" rtl="1">
              <a:buNone/>
            </a:pPr>
            <a:r>
              <a:rPr lang="ar-SA" dirty="0" smtClean="0"/>
              <a:t>ت‌- تنمية </a:t>
            </a:r>
            <a:r>
              <a:rPr lang="ar-SA" dirty="0"/>
              <a:t>الاستراتيجيات لمواجهة المواقف الطارئة .</a:t>
            </a:r>
          </a:p>
          <a:p>
            <a:pPr marL="137160" indent="0" algn="just" rtl="1">
              <a:buNone/>
            </a:pPr>
            <a:endParaRPr lang="en-US" dirty="0"/>
          </a:p>
        </p:txBody>
      </p:sp>
    </p:spTree>
    <p:extLst>
      <p:ext uri="{BB962C8B-B14F-4D97-AF65-F5344CB8AC3E}">
        <p14:creationId xmlns:p14="http://schemas.microsoft.com/office/powerpoint/2010/main" val="1940121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229600" cy="6264696"/>
          </a:xfrm>
        </p:spPr>
        <p:txBody>
          <a:bodyPr>
            <a:normAutofit fontScale="92500" lnSpcReduction="10000"/>
          </a:bodyPr>
          <a:lstStyle/>
          <a:p>
            <a:pPr marL="137160" indent="0" algn="just" rtl="1">
              <a:buNone/>
            </a:pPr>
            <a:r>
              <a:rPr lang="ar-SA" dirty="0" smtClean="0"/>
              <a:t> </a:t>
            </a:r>
            <a:r>
              <a:rPr lang="ar-SA" b="1" u="sng" dirty="0" smtClean="0">
                <a:solidFill>
                  <a:srgbClr val="FFFF00"/>
                </a:solidFill>
              </a:rPr>
              <a:t>8- مصمم </a:t>
            </a:r>
            <a:r>
              <a:rPr lang="ar-SA" b="1" u="sng" dirty="0">
                <a:solidFill>
                  <a:srgbClr val="FFFF00"/>
                </a:solidFill>
              </a:rPr>
              <a:t>البرامج </a:t>
            </a:r>
            <a:r>
              <a:rPr lang="ar-SA" u="sng" dirty="0">
                <a:solidFill>
                  <a:srgbClr val="FFFF00"/>
                </a:solidFill>
              </a:rPr>
              <a:t>:- </a:t>
            </a:r>
            <a:r>
              <a:rPr lang="ar-SA" dirty="0"/>
              <a:t>يقوم بدور</a:t>
            </a:r>
          </a:p>
          <a:p>
            <a:pPr marL="137160" indent="0" algn="just" rtl="1">
              <a:buNone/>
            </a:pPr>
            <a:r>
              <a:rPr lang="ar-SA" dirty="0" smtClean="0"/>
              <a:t>أ‌- تصميم </a:t>
            </a:r>
            <a:r>
              <a:rPr lang="ar-SA" dirty="0"/>
              <a:t>برامج وانشطة وعمليات ادارة الموارد البشرية بشكل تتقبله الافراد حيث يحقق النتائج </a:t>
            </a:r>
          </a:p>
          <a:p>
            <a:pPr marL="137160" indent="0" algn="just" rtl="1">
              <a:buNone/>
            </a:pPr>
            <a:r>
              <a:rPr lang="ar-SA" dirty="0" smtClean="0"/>
              <a:t>- تحديد </a:t>
            </a:r>
            <a:r>
              <a:rPr lang="ar-SA" dirty="0"/>
              <a:t>اهداف البرامج وتعليمات </a:t>
            </a:r>
            <a:r>
              <a:rPr lang="ar-SA" dirty="0" smtClean="0"/>
              <a:t>الخطط</a:t>
            </a:r>
            <a:r>
              <a:rPr lang="ar-SA" dirty="0"/>
              <a:t>.</a:t>
            </a:r>
          </a:p>
          <a:p>
            <a:pPr algn="just" rtl="1">
              <a:buFontTx/>
              <a:buChar char="-"/>
            </a:pPr>
            <a:r>
              <a:rPr lang="ar-SA" dirty="0" smtClean="0"/>
              <a:t>اعداد </a:t>
            </a:r>
            <a:r>
              <a:rPr lang="ar-SA" dirty="0"/>
              <a:t>الاسترتيجيات الطارئة </a:t>
            </a:r>
            <a:r>
              <a:rPr lang="ar-SA" dirty="0" smtClean="0"/>
              <a:t>.</a:t>
            </a:r>
          </a:p>
          <a:p>
            <a:pPr marL="137160" indent="0" algn="just" rtl="1">
              <a:buNone/>
            </a:pPr>
            <a:r>
              <a:rPr lang="ar-SA" dirty="0" smtClean="0"/>
              <a:t>- تصميم البرامج التي يمكن تطبيقها بنجاح .</a:t>
            </a:r>
          </a:p>
          <a:p>
            <a:pPr marL="137160" indent="0" algn="just" rtl="1">
              <a:buNone/>
            </a:pPr>
            <a:endParaRPr lang="ar-SA" dirty="0"/>
          </a:p>
          <a:p>
            <a:pPr marL="137160" indent="0" algn="just" rtl="1">
              <a:buNone/>
            </a:pPr>
            <a:r>
              <a:rPr lang="ar-SA" b="1" u="sng" dirty="0" smtClean="0">
                <a:solidFill>
                  <a:srgbClr val="FFFF00"/>
                </a:solidFill>
              </a:rPr>
              <a:t>9- الباحث:-</a:t>
            </a:r>
            <a:r>
              <a:rPr lang="ar-SA" u="sng" dirty="0" smtClean="0">
                <a:solidFill>
                  <a:srgbClr val="FFFF00"/>
                </a:solidFill>
              </a:rPr>
              <a:t> </a:t>
            </a:r>
            <a:r>
              <a:rPr lang="ar-SA" dirty="0" smtClean="0"/>
              <a:t>يكمن </a:t>
            </a:r>
            <a:r>
              <a:rPr lang="ar-SA" dirty="0"/>
              <a:t>هذا الدور في البحث عن النظريات والمفاهيم الجديدة لتحسين فعالية برامج ادارة الموارد البشرية ومن التائج المتوقعة .</a:t>
            </a:r>
          </a:p>
          <a:p>
            <a:pPr marL="137160" indent="0" algn="just" rtl="1">
              <a:buNone/>
            </a:pPr>
            <a:r>
              <a:rPr lang="ar-SA" dirty="0" smtClean="0"/>
              <a:t>- فحص </a:t>
            </a:r>
            <a:r>
              <a:rPr lang="ar-SA" dirty="0"/>
              <a:t>تصميمات البرامج .</a:t>
            </a:r>
          </a:p>
          <a:p>
            <a:pPr marL="137160" indent="0" algn="just" rtl="1">
              <a:buNone/>
            </a:pPr>
            <a:r>
              <a:rPr lang="ar-SA" dirty="0" smtClean="0"/>
              <a:t>- بحث </a:t>
            </a:r>
            <a:r>
              <a:rPr lang="ar-SA" dirty="0"/>
              <a:t>المقترحات والملاحظات وتحليلها .</a:t>
            </a:r>
          </a:p>
          <a:p>
            <a:pPr marL="137160" indent="0" algn="just" rtl="1">
              <a:buNone/>
            </a:pPr>
            <a:r>
              <a:rPr lang="ar-SA" dirty="0" smtClean="0"/>
              <a:t>- التوصل </a:t>
            </a:r>
            <a:r>
              <a:rPr lang="ar-SA" dirty="0"/>
              <a:t>الى مداخل لتطوير الاداء وانشطة ادارة الموارد البشرية .</a:t>
            </a:r>
          </a:p>
          <a:p>
            <a:pPr marL="137160" indent="0" algn="just" rtl="1">
              <a:buNone/>
            </a:pPr>
            <a:r>
              <a:rPr lang="ar-SA" b="1" u="sng" dirty="0">
                <a:solidFill>
                  <a:srgbClr val="FFFF00"/>
                </a:solidFill>
              </a:rPr>
              <a:t>10- رجل الاعمال :- </a:t>
            </a:r>
            <a:r>
              <a:rPr lang="ar-SA" dirty="0"/>
              <a:t>يجب ان يفهم مدير ادارة الموارد البشرية كيف يعمل من بمعيته ويدرك كيف يتم الحصول على الاموال وكيف التصرف بها </a:t>
            </a:r>
            <a:r>
              <a:rPr lang="ar-SA" dirty="0" smtClean="0"/>
              <a:t>ولماذا </a:t>
            </a:r>
            <a:r>
              <a:rPr lang="ar-SA" dirty="0"/>
              <a:t>يتم فقدانها .</a:t>
            </a:r>
          </a:p>
          <a:p>
            <a:pPr marL="137160" indent="0" algn="just" rtl="1">
              <a:buNone/>
            </a:pPr>
            <a:endParaRPr lang="ar-SA" dirty="0"/>
          </a:p>
          <a:p>
            <a:pPr marL="137160" indent="0" algn="just" rtl="1">
              <a:buNone/>
            </a:pPr>
            <a:endParaRPr lang="en-US" dirty="0"/>
          </a:p>
        </p:txBody>
      </p:sp>
      <p:pic>
        <p:nvPicPr>
          <p:cNvPr id="11266" name="Picture 2" descr="C:\Users\cc\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32385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653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496944" cy="5040600"/>
          </a:xfrm>
        </p:spPr>
        <p:txBody>
          <a:bodyPr>
            <a:normAutofit fontScale="70000" lnSpcReduction="20000"/>
          </a:bodyPr>
          <a:lstStyle/>
          <a:p>
            <a:pPr marL="137160" indent="0" algn="just" rtl="1">
              <a:buNone/>
            </a:pPr>
            <a:r>
              <a:rPr lang="ar-SA" dirty="0"/>
              <a:t>يمكن تحديد ابرز هذه </a:t>
            </a:r>
            <a:r>
              <a:rPr lang="ar-SA" u="sng" dirty="0">
                <a:solidFill>
                  <a:srgbClr val="FFFF00"/>
                </a:solidFill>
              </a:rPr>
              <a:t>المسؤوليات </a:t>
            </a:r>
            <a:r>
              <a:rPr lang="ar-SA" dirty="0"/>
              <a:t>بالاتي :- </a:t>
            </a:r>
          </a:p>
          <a:p>
            <a:pPr marL="137160" indent="0" algn="just" rtl="1">
              <a:buNone/>
            </a:pPr>
            <a:r>
              <a:rPr lang="ar-SA" u="sng" dirty="0" smtClean="0">
                <a:solidFill>
                  <a:srgbClr val="FFFF00"/>
                </a:solidFill>
              </a:rPr>
              <a:t>1- ابداء </a:t>
            </a:r>
            <a:r>
              <a:rPr lang="ar-SA" u="sng" dirty="0">
                <a:solidFill>
                  <a:srgbClr val="FFFF00"/>
                </a:solidFill>
              </a:rPr>
              <a:t>النصيحة والمشورة : </a:t>
            </a:r>
            <a:r>
              <a:rPr lang="ar-SA" u="sng" dirty="0" smtClean="0">
                <a:solidFill>
                  <a:srgbClr val="FFFF00"/>
                </a:solidFill>
              </a:rPr>
              <a:t>- </a:t>
            </a:r>
            <a:r>
              <a:rPr lang="ar-SA" dirty="0" smtClean="0"/>
              <a:t>يمكن </a:t>
            </a:r>
            <a:r>
              <a:rPr lang="ar-SA" dirty="0"/>
              <a:t>الاستفادة من معرفة مدير ادارة الموارد البشرية بقضايا التعيين الداخلي والسياسات واتفاقيات العمل والممارسات الماضية واحتياجات الموارد البشرية </a:t>
            </a:r>
            <a:r>
              <a:rPr lang="ar-SA" dirty="0" smtClean="0"/>
              <a:t>.</a:t>
            </a:r>
          </a:p>
          <a:p>
            <a:pPr marL="137160" indent="0" algn="just" rtl="1">
              <a:buNone/>
            </a:pPr>
            <a:endParaRPr lang="ar-SA" dirty="0"/>
          </a:p>
          <a:p>
            <a:pPr marL="137160" indent="0" algn="just" rtl="1">
              <a:buNone/>
            </a:pPr>
            <a:r>
              <a:rPr lang="ar-SA" u="sng" dirty="0" smtClean="0">
                <a:solidFill>
                  <a:srgbClr val="FFFF00"/>
                </a:solidFill>
              </a:rPr>
              <a:t>2- الخدمة </a:t>
            </a:r>
            <a:r>
              <a:rPr lang="ar-SA" u="sng" dirty="0">
                <a:solidFill>
                  <a:srgbClr val="FFFF00"/>
                </a:solidFill>
              </a:rPr>
              <a:t>:- </a:t>
            </a:r>
            <a:r>
              <a:rPr lang="ar-SA" dirty="0"/>
              <a:t>ويشمل الاهتمام بالانشطة المختلفة مثل ( استقطاب الموارد البشرية واختيارها والتخطيط لبرامج تطوير وتنمية الموارد البشرية والاستماع الى اهتمام الموارد البشرية وشكواهم وتعد الخدمة الفنية مسالة مهمة في تصميم برامج ادارة الموارد البشرية وتنفيذها </a:t>
            </a:r>
            <a:r>
              <a:rPr lang="ar-SA" dirty="0" smtClean="0"/>
              <a:t>.</a:t>
            </a:r>
          </a:p>
          <a:p>
            <a:pPr marL="137160" indent="0" algn="just" rtl="1">
              <a:buNone/>
            </a:pPr>
            <a:endParaRPr lang="ar-SA" dirty="0"/>
          </a:p>
          <a:p>
            <a:pPr marL="137160" indent="0" algn="just" rtl="1">
              <a:buNone/>
            </a:pPr>
            <a:r>
              <a:rPr lang="ar-SA" u="sng" dirty="0" smtClean="0">
                <a:solidFill>
                  <a:srgbClr val="FFFF00"/>
                </a:solidFill>
              </a:rPr>
              <a:t>3- صياغة </a:t>
            </a:r>
            <a:r>
              <a:rPr lang="ar-SA" u="sng" dirty="0">
                <a:solidFill>
                  <a:srgbClr val="FFFF00"/>
                </a:solidFill>
              </a:rPr>
              <a:t>وتنفيذ السياسات :-</a:t>
            </a:r>
          </a:p>
          <a:p>
            <a:pPr marL="137160" indent="0" algn="just" rtl="1">
              <a:buNone/>
            </a:pPr>
            <a:r>
              <a:rPr lang="ar-SA" dirty="0"/>
              <a:t>ويهتم بكتابة مسودة جديدة عن السياسات او تنقيح السياسات من اجل التغلب على المشاكل والعقبات او الحيلولة دون الوقوع في هذه العقبات في المستقبل .</a:t>
            </a:r>
          </a:p>
          <a:p>
            <a:pPr marL="137160" indent="0" algn="just" rtl="1">
              <a:buNone/>
            </a:pPr>
            <a:endParaRPr lang="ar-SA" dirty="0"/>
          </a:p>
          <a:p>
            <a:pPr marL="137160" indent="0" algn="just" rtl="1">
              <a:buNone/>
            </a:pPr>
            <a:r>
              <a:rPr lang="ar-SA" u="sng" dirty="0" smtClean="0">
                <a:solidFill>
                  <a:srgbClr val="FFFF00"/>
                </a:solidFill>
              </a:rPr>
              <a:t>4- محامي </a:t>
            </a:r>
            <a:r>
              <a:rPr lang="ar-SA" u="sng" dirty="0">
                <a:solidFill>
                  <a:srgbClr val="FFFF00"/>
                </a:solidFill>
              </a:rPr>
              <a:t>الموظف :- </a:t>
            </a:r>
            <a:r>
              <a:rPr lang="ar-SA" dirty="0"/>
              <a:t>وهو من اهم مسؤوليات مدير ادارة الموارد البشرية </a:t>
            </a:r>
            <a:r>
              <a:rPr lang="ar-SA" dirty="0" smtClean="0"/>
              <a:t>هو</a:t>
            </a:r>
          </a:p>
          <a:p>
            <a:pPr marL="137160" indent="0" algn="just" rtl="1">
              <a:buNone/>
            </a:pPr>
            <a:endParaRPr lang="ar-SA" dirty="0"/>
          </a:p>
          <a:p>
            <a:pPr marL="137160" indent="0" algn="just" rtl="1">
              <a:buNone/>
            </a:pPr>
            <a:r>
              <a:rPr lang="ar-SA" dirty="0" smtClean="0"/>
              <a:t>- ان </a:t>
            </a:r>
            <a:r>
              <a:rPr lang="ar-SA" dirty="0"/>
              <a:t>يكون مؤيد ومدافع عن قضية الموظف .</a:t>
            </a:r>
          </a:p>
          <a:p>
            <a:pPr marL="137160" indent="0" algn="just" rtl="1">
              <a:buNone/>
            </a:pPr>
            <a:r>
              <a:rPr lang="ar-SA" dirty="0" smtClean="0"/>
              <a:t>- ان </a:t>
            </a:r>
            <a:r>
              <a:rPr lang="ar-SA" dirty="0"/>
              <a:t>يصغي الى الموظفين ويمثل احتياجاتهم وينقلها الى المدراء الاخرين.</a:t>
            </a:r>
          </a:p>
          <a:p>
            <a:pPr marL="137160" indent="0" algn="just" rtl="1">
              <a:buNone/>
            </a:pPr>
            <a:endParaRPr lang="ar-SA" dirty="0"/>
          </a:p>
          <a:p>
            <a:pPr marL="137160" indent="0" algn="just" rtl="1">
              <a:buNone/>
            </a:pPr>
            <a:endParaRPr lang="ar-SA" dirty="0"/>
          </a:p>
          <a:p>
            <a:pPr marL="137160" indent="0" algn="just" rtl="1">
              <a:buNone/>
            </a:pPr>
            <a:endParaRPr lang="ar-SA" dirty="0"/>
          </a:p>
          <a:p>
            <a:pPr marL="137160" indent="0" algn="just" rtl="1">
              <a:buNone/>
            </a:pPr>
            <a:endParaRPr lang="en-US" dirty="0"/>
          </a:p>
        </p:txBody>
      </p:sp>
      <p:sp>
        <p:nvSpPr>
          <p:cNvPr id="2" name="Title 1"/>
          <p:cNvSpPr>
            <a:spLocks noGrp="1"/>
          </p:cNvSpPr>
          <p:nvPr>
            <p:ph type="title"/>
          </p:nvPr>
        </p:nvSpPr>
        <p:spPr/>
        <p:txBody>
          <a:bodyPr>
            <a:normAutofit fontScale="90000"/>
          </a:bodyPr>
          <a:lstStyle/>
          <a:p>
            <a:r>
              <a:rPr lang="ar-SA" dirty="0"/>
              <a:t/>
            </a:r>
            <a:br>
              <a:rPr lang="ar-SA" dirty="0"/>
            </a:br>
            <a:r>
              <a:rPr lang="ar-SA" dirty="0"/>
              <a:t>مسؤوليات مدير ادارة الموارد البشرية </a:t>
            </a:r>
            <a:br>
              <a:rPr lang="ar-SA" dirty="0"/>
            </a:br>
            <a:endParaRPr lang="en-US" dirty="0"/>
          </a:p>
        </p:txBody>
      </p:sp>
    </p:spTree>
    <p:extLst>
      <p:ext uri="{BB962C8B-B14F-4D97-AF65-F5344CB8AC3E}">
        <p14:creationId xmlns:p14="http://schemas.microsoft.com/office/powerpoint/2010/main" val="162177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665" y="1556792"/>
            <a:ext cx="8579296" cy="4709160"/>
          </a:xfrm>
        </p:spPr>
        <p:txBody>
          <a:bodyPr>
            <a:normAutofit fontScale="62500" lnSpcReduction="20000"/>
          </a:bodyPr>
          <a:lstStyle/>
          <a:p>
            <a:pPr marL="137160" indent="0" algn="just" rtl="1">
              <a:buNone/>
            </a:pPr>
            <a:r>
              <a:rPr lang="ar-SA" dirty="0"/>
              <a:t>حتى يتمكن مدير ادارة الموارد البشرية من تنفيذ الاستراتيجية العامة للمنظمة يجب ان تتوفر لدية مجموعة من </a:t>
            </a:r>
            <a:r>
              <a:rPr lang="ar-SA" u="sng" dirty="0">
                <a:solidFill>
                  <a:srgbClr val="FFFF00"/>
                </a:solidFill>
              </a:rPr>
              <a:t>المقدرات</a:t>
            </a:r>
            <a:r>
              <a:rPr lang="ar-SA" dirty="0"/>
              <a:t> اهمها</a:t>
            </a:r>
            <a:r>
              <a:rPr lang="ar-SA" dirty="0" smtClean="0"/>
              <a:t>.</a:t>
            </a:r>
          </a:p>
          <a:p>
            <a:pPr marL="137160" indent="0" algn="just" rtl="1">
              <a:buNone/>
            </a:pPr>
            <a:endParaRPr lang="ar-SA" dirty="0"/>
          </a:p>
          <a:p>
            <a:pPr marL="137160" indent="0" algn="just" rtl="1">
              <a:buNone/>
            </a:pPr>
            <a:r>
              <a:rPr lang="ar-SA" dirty="0" smtClean="0"/>
              <a:t>1- </a:t>
            </a:r>
            <a:r>
              <a:rPr lang="ar-SA" u="sng" dirty="0" smtClean="0">
                <a:solidFill>
                  <a:srgbClr val="FFFF00"/>
                </a:solidFill>
              </a:rPr>
              <a:t>الفهم </a:t>
            </a:r>
            <a:r>
              <a:rPr lang="ar-SA" u="sng" dirty="0">
                <a:solidFill>
                  <a:srgbClr val="FFFF00"/>
                </a:solidFill>
              </a:rPr>
              <a:t>المتعمق لنشاط الاعمال :- </a:t>
            </a:r>
            <a:r>
              <a:rPr lang="ar-SA" dirty="0"/>
              <a:t>يجب ان تتوفر لديه </a:t>
            </a:r>
          </a:p>
          <a:p>
            <a:pPr marL="137160" indent="0" algn="just" rtl="1">
              <a:buNone/>
            </a:pPr>
            <a:r>
              <a:rPr lang="ar-SA" dirty="0" smtClean="0"/>
              <a:t>-المعرفة </a:t>
            </a:r>
            <a:r>
              <a:rPr lang="ar-SA" dirty="0"/>
              <a:t>بمجال نشاط المنظمة والصناعة التي تنتمي اليها والقوة البيئية المؤثرة عليها .</a:t>
            </a:r>
          </a:p>
          <a:p>
            <a:pPr marL="137160" indent="0" algn="just" rtl="1">
              <a:buNone/>
            </a:pPr>
            <a:r>
              <a:rPr lang="ar-SA" dirty="0" smtClean="0"/>
              <a:t>-فهم </a:t>
            </a:r>
            <a:r>
              <a:rPr lang="ar-SA" dirty="0"/>
              <a:t>البيئة الداخلية ونواحي القوة والضعف المتعلقة بها .</a:t>
            </a:r>
          </a:p>
          <a:p>
            <a:pPr marL="137160" indent="0" algn="just" rtl="1">
              <a:buNone/>
            </a:pPr>
            <a:endParaRPr lang="ar-SA" dirty="0"/>
          </a:p>
          <a:p>
            <a:pPr marL="137160" indent="0" algn="just" rtl="1">
              <a:buNone/>
            </a:pPr>
            <a:r>
              <a:rPr lang="ar-SA" u="sng" dirty="0" smtClean="0">
                <a:solidFill>
                  <a:srgbClr val="FFFF00"/>
                </a:solidFill>
              </a:rPr>
              <a:t>2-اتقان </a:t>
            </a:r>
            <a:r>
              <a:rPr lang="ar-SA" u="sng" dirty="0">
                <a:solidFill>
                  <a:srgbClr val="FFFF00"/>
                </a:solidFill>
              </a:rPr>
              <a:t>العلاقات الانسانية :-</a:t>
            </a:r>
          </a:p>
          <a:p>
            <a:pPr marL="137160" indent="0" algn="just" rtl="1">
              <a:buNone/>
            </a:pPr>
            <a:r>
              <a:rPr lang="ar-SA" dirty="0"/>
              <a:t>ينظر الى مدير ادارة الموارد البشرية على انه خبير في مجالات مثل (الاختبار ،التدريب ،التطوير ،تقييم الاداء ،التحفيز، بناء فرق العمل ، الاتصالات )حيث له المقدرة على احتلال الصدارة في تناول هذه القضايا واتخاذ القرار الفعال بشانها .</a:t>
            </a:r>
          </a:p>
          <a:p>
            <a:pPr marL="137160" indent="0" algn="just" rtl="1">
              <a:buNone/>
            </a:pPr>
            <a:endParaRPr lang="ar-SA" dirty="0"/>
          </a:p>
          <a:p>
            <a:pPr marL="137160" indent="0" algn="just" rtl="1">
              <a:buNone/>
            </a:pPr>
            <a:r>
              <a:rPr lang="ar-SA" u="sng" dirty="0" smtClean="0">
                <a:solidFill>
                  <a:srgbClr val="FFFF00"/>
                </a:solidFill>
              </a:rPr>
              <a:t>3-القدرة </a:t>
            </a:r>
            <a:r>
              <a:rPr lang="ar-SA" u="sng" dirty="0">
                <a:solidFill>
                  <a:srgbClr val="FFFF00"/>
                </a:solidFill>
              </a:rPr>
              <a:t>على ادارة التغيير :-   </a:t>
            </a:r>
            <a:r>
              <a:rPr lang="ar-SA" dirty="0"/>
              <a:t>يجب ان يمتلك مدير ادارة الموارد البشرية القدرة على التغيير والتطوير المختلفة بحيث يتحقق الدمج الفعال بين انظمة ادارة الموارد البشرية واحتياجات المنظمة .</a:t>
            </a:r>
          </a:p>
          <a:p>
            <a:pPr marL="137160" indent="0" algn="just" rtl="1">
              <a:buNone/>
            </a:pPr>
            <a:endParaRPr lang="ar-SA" dirty="0"/>
          </a:p>
          <a:p>
            <a:pPr marL="137160" indent="0" algn="just" rtl="1">
              <a:buNone/>
            </a:pPr>
            <a:r>
              <a:rPr lang="ar-SA" dirty="0" smtClean="0"/>
              <a:t>4</a:t>
            </a:r>
            <a:r>
              <a:rPr lang="ar-SA" u="sng" dirty="0" smtClean="0">
                <a:solidFill>
                  <a:srgbClr val="FFFF00"/>
                </a:solidFill>
              </a:rPr>
              <a:t>-المصداقية </a:t>
            </a:r>
            <a:r>
              <a:rPr lang="ar-SA" u="sng" dirty="0">
                <a:solidFill>
                  <a:srgbClr val="FFFF00"/>
                </a:solidFill>
              </a:rPr>
              <a:t>الشخصية :-  </a:t>
            </a:r>
            <a:r>
              <a:rPr lang="ar-SA" dirty="0"/>
              <a:t>هي القدرة على تحقيق الثقة والمصداقية في اذهان وعيون الداخليين والخارجيين والمتابعين لانشطة المنظمة .</a:t>
            </a:r>
          </a:p>
          <a:p>
            <a:pPr marL="137160" indent="0" algn="just" rtl="1">
              <a:buNone/>
            </a:pPr>
            <a:endParaRPr lang="en-US" dirty="0"/>
          </a:p>
        </p:txBody>
      </p:sp>
      <p:sp>
        <p:nvSpPr>
          <p:cNvPr id="2" name="Title 1"/>
          <p:cNvSpPr>
            <a:spLocks noGrp="1"/>
          </p:cNvSpPr>
          <p:nvPr>
            <p:ph type="title"/>
          </p:nvPr>
        </p:nvSpPr>
        <p:spPr/>
        <p:txBody>
          <a:bodyPr>
            <a:normAutofit fontScale="90000"/>
          </a:bodyPr>
          <a:lstStyle/>
          <a:p>
            <a:r>
              <a:rPr lang="ar-SA" dirty="0"/>
              <a:t>مقدرات مدير ادارة الموارد البشرية </a:t>
            </a:r>
            <a:endParaRPr lang="en-US" dirty="0"/>
          </a:p>
        </p:txBody>
      </p:sp>
      <p:pic>
        <p:nvPicPr>
          <p:cNvPr id="11267" name="Picture 3" descr="C:\Users\cc\Desktop\download (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65" y="2060848"/>
            <a:ext cx="1967842"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878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1143000"/>
          </a:xfrm>
        </p:spPr>
        <p:txBody>
          <a:bodyPr>
            <a:normAutofit/>
          </a:bodyPr>
          <a:lstStyle/>
          <a:p>
            <a:r>
              <a:rPr lang="ar-SA" sz="3100" dirty="0"/>
              <a:t>(والشكل الاتي يبين المقدرات التي يجب ان يتمتع بها مدير ادارة الموارد البشرية )</a:t>
            </a:r>
            <a:endParaRPr lang="en-US" sz="3100" dirty="0"/>
          </a:p>
        </p:txBody>
      </p:sp>
      <p:sp>
        <p:nvSpPr>
          <p:cNvPr id="5" name="Oval 4"/>
          <p:cNvSpPr/>
          <p:nvPr/>
        </p:nvSpPr>
        <p:spPr>
          <a:xfrm>
            <a:off x="3719111" y="3514700"/>
            <a:ext cx="136815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مدير ادارة الموارد البشرية </a:t>
            </a:r>
            <a:endParaRPr lang="en-US" dirty="0"/>
          </a:p>
        </p:txBody>
      </p:sp>
      <p:sp>
        <p:nvSpPr>
          <p:cNvPr id="6" name="Rectangle 5"/>
          <p:cNvSpPr/>
          <p:nvPr/>
        </p:nvSpPr>
        <p:spPr>
          <a:xfrm>
            <a:off x="539552" y="3514700"/>
            <a:ext cx="2722476" cy="15704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التصديق الشخصي </a:t>
            </a:r>
          </a:p>
          <a:p>
            <a:pPr marL="285750" indent="-285750" algn="just" rtl="1">
              <a:buFontTx/>
              <a:buChar char="-"/>
            </a:pPr>
            <a:r>
              <a:rPr lang="ar-SA" dirty="0" smtClean="0"/>
              <a:t>الائتمان ( الوثوف )</a:t>
            </a:r>
          </a:p>
          <a:p>
            <a:pPr marL="285750" indent="-285750" algn="just" rtl="1">
              <a:buFontTx/>
              <a:buChar char="-"/>
            </a:pPr>
            <a:r>
              <a:rPr lang="ar-SA" dirty="0" smtClean="0"/>
              <a:t>علاقات الافراد</a:t>
            </a:r>
          </a:p>
          <a:p>
            <a:pPr marL="285750" indent="-285750" algn="just" rtl="1">
              <a:buFontTx/>
              <a:buChar char="-"/>
            </a:pPr>
            <a:r>
              <a:rPr lang="ar-SA" dirty="0" smtClean="0"/>
              <a:t>قيم العيش </a:t>
            </a:r>
          </a:p>
          <a:p>
            <a:pPr marL="285750" indent="-285750" algn="just" rtl="1">
              <a:buFontTx/>
              <a:buChar char="-"/>
            </a:pPr>
            <a:r>
              <a:rPr lang="ar-SA" dirty="0" smtClean="0"/>
              <a:t>الشجاعة</a:t>
            </a:r>
            <a:endParaRPr lang="en-US" dirty="0"/>
          </a:p>
        </p:txBody>
      </p:sp>
      <p:sp>
        <p:nvSpPr>
          <p:cNvPr id="7" name="Rectangle 6"/>
          <p:cNvSpPr/>
          <p:nvPr/>
        </p:nvSpPr>
        <p:spPr>
          <a:xfrm>
            <a:off x="5584692" y="3081908"/>
            <a:ext cx="2659716" cy="17940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t>السيطرة على التغيير </a:t>
            </a:r>
          </a:p>
          <a:p>
            <a:pPr marL="285750" indent="-285750" algn="just" rtl="1">
              <a:buFontTx/>
              <a:buChar char="-"/>
            </a:pPr>
            <a:r>
              <a:rPr lang="ar-SA" dirty="0" smtClean="0"/>
              <a:t>المهارات الشخصية والتاثير </a:t>
            </a:r>
          </a:p>
          <a:p>
            <a:pPr marL="285750" indent="-285750" algn="just" rtl="1">
              <a:buFontTx/>
              <a:buChar char="-"/>
            </a:pPr>
            <a:r>
              <a:rPr lang="ar-SA" dirty="0" smtClean="0"/>
              <a:t>مهارات حل المشاكل </a:t>
            </a:r>
          </a:p>
          <a:p>
            <a:pPr marL="285750" indent="-285750" algn="just" rtl="1">
              <a:buFontTx/>
              <a:buChar char="-"/>
            </a:pPr>
            <a:r>
              <a:rPr lang="ar-SA" dirty="0" smtClean="0"/>
              <a:t>نظام المكافأت </a:t>
            </a:r>
          </a:p>
          <a:p>
            <a:pPr algn="just" rtl="1"/>
            <a:r>
              <a:rPr lang="ar-SA" dirty="0" smtClean="0"/>
              <a:t>- الابداع والتطوير </a:t>
            </a:r>
          </a:p>
          <a:p>
            <a:pPr marL="285750" indent="-285750" algn="just" rtl="1">
              <a:buFontTx/>
              <a:buChar char="-"/>
            </a:pPr>
            <a:endParaRPr lang="en-US" dirty="0"/>
          </a:p>
        </p:txBody>
      </p:sp>
      <p:sp>
        <p:nvSpPr>
          <p:cNvPr id="8" name="Rectangle 7"/>
          <p:cNvSpPr/>
          <p:nvPr/>
        </p:nvSpPr>
        <p:spPr>
          <a:xfrm>
            <a:off x="3454587" y="5085184"/>
            <a:ext cx="2413557"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t>العلاقات الانسانية </a:t>
            </a:r>
          </a:p>
          <a:p>
            <a:pPr marL="285750" indent="-285750" algn="just" rtl="1">
              <a:buFontTx/>
              <a:buChar char="-"/>
            </a:pPr>
            <a:r>
              <a:rPr lang="ar-SA" sz="1600" dirty="0" smtClean="0"/>
              <a:t>الاختيار </a:t>
            </a:r>
          </a:p>
          <a:p>
            <a:pPr marL="285750" indent="-285750" algn="just" rtl="1">
              <a:buFontTx/>
              <a:buChar char="-"/>
            </a:pPr>
            <a:r>
              <a:rPr lang="ar-SA" sz="1600" dirty="0" smtClean="0"/>
              <a:t>تقييم الاداء </a:t>
            </a:r>
          </a:p>
          <a:p>
            <a:pPr marL="285750" indent="-285750" algn="just" rtl="1">
              <a:buFontTx/>
              <a:buChar char="-"/>
            </a:pPr>
            <a:r>
              <a:rPr lang="ar-SA" sz="1600" dirty="0" smtClean="0"/>
              <a:t>نظام الاجور والمكافأت </a:t>
            </a:r>
          </a:p>
          <a:p>
            <a:pPr marL="285750" indent="-285750" algn="just" rtl="1">
              <a:buFontTx/>
              <a:buChar char="-"/>
            </a:pPr>
            <a:r>
              <a:rPr lang="ar-SA" sz="1600" dirty="0" smtClean="0"/>
              <a:t>الاتصالات</a:t>
            </a:r>
          </a:p>
          <a:p>
            <a:pPr marL="285750" indent="-285750" algn="just" rtl="1">
              <a:buFontTx/>
              <a:buChar char="-"/>
            </a:pPr>
            <a:r>
              <a:rPr lang="ar-SA" sz="1600" dirty="0" smtClean="0"/>
              <a:t>تصميم المنظمات </a:t>
            </a:r>
            <a:endParaRPr lang="en-US" sz="1600" dirty="0"/>
          </a:p>
        </p:txBody>
      </p:sp>
      <p:sp>
        <p:nvSpPr>
          <p:cNvPr id="9" name="Rectangle 8"/>
          <p:cNvSpPr/>
          <p:nvPr/>
        </p:nvSpPr>
        <p:spPr>
          <a:xfrm>
            <a:off x="3262028" y="1884454"/>
            <a:ext cx="2102059" cy="1328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سيطرة الاعمال </a:t>
            </a:r>
          </a:p>
          <a:p>
            <a:pPr marL="285750" indent="-285750" algn="just" rtl="1">
              <a:buFontTx/>
              <a:buChar char="-"/>
            </a:pPr>
            <a:r>
              <a:rPr lang="ar-SA" dirty="0" smtClean="0"/>
              <a:t>تجميع الاعمال </a:t>
            </a:r>
          </a:p>
          <a:p>
            <a:pPr marL="285750" indent="-285750" algn="just" rtl="1">
              <a:buFontTx/>
              <a:buChar char="-"/>
            </a:pPr>
            <a:r>
              <a:rPr lang="ar-SA" dirty="0" smtClean="0"/>
              <a:t>معرفة  الزبائن </a:t>
            </a:r>
          </a:p>
          <a:p>
            <a:pPr marL="285750" indent="-285750" algn="just" rtl="1">
              <a:buFontTx/>
              <a:buChar char="-"/>
            </a:pPr>
            <a:r>
              <a:rPr lang="ar-SA" dirty="0" smtClean="0"/>
              <a:t>العلاقات الخارجية</a:t>
            </a:r>
            <a:endParaRPr lang="en-US" dirty="0"/>
          </a:p>
        </p:txBody>
      </p:sp>
      <p:cxnSp>
        <p:nvCxnSpPr>
          <p:cNvPr id="11" name="Straight Arrow Connector 10"/>
          <p:cNvCxnSpPr/>
          <p:nvPr/>
        </p:nvCxnSpPr>
        <p:spPr>
          <a:xfrm>
            <a:off x="3262028" y="4035912"/>
            <a:ext cx="3851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5" idx="0"/>
          </p:cNvCxnSpPr>
          <p:nvPr/>
        </p:nvCxnSpPr>
        <p:spPr>
          <a:xfrm>
            <a:off x="4403187" y="3081908"/>
            <a:ext cx="0" cy="432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1"/>
          </p:cNvCxnSpPr>
          <p:nvPr/>
        </p:nvCxnSpPr>
        <p:spPr>
          <a:xfrm flipH="1">
            <a:off x="5087264" y="3978957"/>
            <a:ext cx="497428"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0"/>
          </p:cNvCxnSpPr>
          <p:nvPr/>
        </p:nvCxnSpPr>
        <p:spPr>
          <a:xfrm flipH="1" flipV="1">
            <a:off x="4661365" y="4666828"/>
            <a:ext cx="1" cy="4183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456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363272" cy="5133032"/>
          </a:xfrm>
        </p:spPr>
        <p:txBody>
          <a:bodyPr/>
          <a:lstStyle/>
          <a:p>
            <a:pPr marL="137160" indent="0" algn="just" rtl="1">
              <a:buNone/>
            </a:pPr>
            <a:r>
              <a:rPr lang="ar-SA" b="1" u="sng" dirty="0" smtClean="0">
                <a:solidFill>
                  <a:srgbClr val="FFFF00"/>
                </a:solidFill>
              </a:rPr>
              <a:t>1-المهارات </a:t>
            </a:r>
            <a:r>
              <a:rPr lang="ar-SA" b="1" u="sng" dirty="0">
                <a:solidFill>
                  <a:srgbClr val="FFFF00"/>
                </a:solidFill>
              </a:rPr>
              <a:t>الفنية اوالتخصصية </a:t>
            </a:r>
            <a:r>
              <a:rPr lang="ar-SA" u="sng" dirty="0">
                <a:solidFill>
                  <a:srgbClr val="FFFF00"/>
                </a:solidFill>
              </a:rPr>
              <a:t>:- </a:t>
            </a:r>
            <a:r>
              <a:rPr lang="ar-SA" dirty="0"/>
              <a:t>وتتعلق بمعرفة المدير بطبيعة العمل المناط به  وخصائصة وقدرته على حل المشكلات بكفاءة .</a:t>
            </a:r>
          </a:p>
          <a:p>
            <a:pPr marL="137160" indent="0" algn="just" rtl="1">
              <a:buNone/>
            </a:pPr>
            <a:r>
              <a:rPr lang="ar-SA" b="1" u="sng" dirty="0" smtClean="0">
                <a:solidFill>
                  <a:srgbClr val="FFFF00"/>
                </a:solidFill>
              </a:rPr>
              <a:t>2-المهارات </a:t>
            </a:r>
            <a:r>
              <a:rPr lang="ar-SA" b="1" u="sng" dirty="0">
                <a:solidFill>
                  <a:srgbClr val="FFFF00"/>
                </a:solidFill>
              </a:rPr>
              <a:t>السلوكية :- </a:t>
            </a:r>
            <a:r>
              <a:rPr lang="ar-SA" dirty="0"/>
              <a:t>وتسمى فن التعامل مع الاخرين مثل </a:t>
            </a:r>
            <a:endParaRPr lang="ar-IQ" dirty="0" smtClean="0"/>
          </a:p>
          <a:p>
            <a:pPr marL="137160" indent="0" algn="just" rtl="1">
              <a:buNone/>
            </a:pPr>
            <a:r>
              <a:rPr lang="ar-SA" dirty="0" smtClean="0"/>
              <a:t>( </a:t>
            </a:r>
            <a:r>
              <a:rPr lang="ar-SA" dirty="0"/>
              <a:t>مهارات الوظيفة ـ حل الصراعات ، التفاوض، </a:t>
            </a:r>
            <a:r>
              <a:rPr lang="ar-IQ" dirty="0" smtClean="0"/>
              <a:t>ت</a:t>
            </a:r>
            <a:r>
              <a:rPr lang="ar-SA" dirty="0" smtClean="0"/>
              <a:t>طوير </a:t>
            </a:r>
            <a:r>
              <a:rPr lang="ar-SA" dirty="0"/>
              <a:t>العلاقات الاجتماعية وكسب ثقة الاخرين )</a:t>
            </a:r>
          </a:p>
          <a:p>
            <a:pPr marL="137160" indent="0" algn="just" rtl="1">
              <a:buNone/>
            </a:pPr>
            <a:r>
              <a:rPr lang="ar-SA" b="1" u="sng" dirty="0" smtClean="0">
                <a:solidFill>
                  <a:srgbClr val="FFFF00"/>
                </a:solidFill>
              </a:rPr>
              <a:t>3-المهارات </a:t>
            </a:r>
            <a:r>
              <a:rPr lang="ar-SA" b="1" u="sng" dirty="0">
                <a:solidFill>
                  <a:srgbClr val="FFFF00"/>
                </a:solidFill>
              </a:rPr>
              <a:t>الفكرية :- </a:t>
            </a:r>
            <a:r>
              <a:rPr lang="ar-SA" dirty="0"/>
              <a:t>المقدرة على التفكير المنطقي والحكم على الامور بشكل سليم والتنبؤ واتخاذ  القرارات المناسبة .</a:t>
            </a:r>
          </a:p>
          <a:p>
            <a:pPr marL="137160" indent="0" algn="just" rtl="1">
              <a:buNone/>
            </a:pPr>
            <a:endParaRPr lang="ar-SA" dirty="0"/>
          </a:p>
          <a:p>
            <a:pPr marL="137160" indent="0" algn="just" rtl="1">
              <a:buNone/>
            </a:pPr>
            <a:endParaRPr lang="en-US" dirty="0"/>
          </a:p>
        </p:txBody>
      </p:sp>
      <p:sp>
        <p:nvSpPr>
          <p:cNvPr id="2" name="Title 1"/>
          <p:cNvSpPr>
            <a:spLocks noGrp="1"/>
          </p:cNvSpPr>
          <p:nvPr>
            <p:ph type="title"/>
          </p:nvPr>
        </p:nvSpPr>
        <p:spPr/>
        <p:txBody>
          <a:bodyPr/>
          <a:lstStyle/>
          <a:p>
            <a:pPr algn="just" rtl="1"/>
            <a:r>
              <a:rPr lang="ar-SA" dirty="0"/>
              <a:t>مهارات مدير ادارة الموارد البشرية </a:t>
            </a:r>
            <a:endParaRPr lang="en-US" dirty="0"/>
          </a:p>
        </p:txBody>
      </p:sp>
      <p:pic>
        <p:nvPicPr>
          <p:cNvPr id="12290" name="Picture 2" descr="C:\Users\cc\Desktop\download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233640"/>
            <a:ext cx="756084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859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8" y="764704"/>
            <a:ext cx="9026872" cy="6093296"/>
          </a:xfrm>
        </p:spPr>
        <p:txBody>
          <a:bodyPr>
            <a:noAutofit/>
          </a:bodyPr>
          <a:lstStyle/>
          <a:p>
            <a:pPr marL="137160" indent="0" algn="just" rtl="1">
              <a:buNone/>
            </a:pPr>
            <a:r>
              <a:rPr lang="ar-SA" sz="1800" dirty="0" smtClean="0"/>
              <a:t>ان كلمة استرانيجية المشتقة من الاسم الاغريقي (ستراتيغوس ) التي تعني فن القيادة اذ ان لهذه الكلمة جذورعسكرية قوية والتي تعني القدرة على تدمير العدو باقل الامكانات المتاحة .</a:t>
            </a:r>
          </a:p>
          <a:p>
            <a:pPr marL="137160" indent="0" algn="just" rtl="1">
              <a:buNone/>
            </a:pPr>
            <a:r>
              <a:rPr lang="ar-SA" sz="1800" dirty="0" smtClean="0"/>
              <a:t>اما في </a:t>
            </a:r>
            <a:r>
              <a:rPr lang="ar-SA" sz="1800" b="1" u="sng" dirty="0" smtClean="0">
                <a:solidFill>
                  <a:srgbClr val="FFFF00"/>
                </a:solidFill>
              </a:rPr>
              <a:t>علم الادارة </a:t>
            </a:r>
            <a:r>
              <a:rPr lang="ar-SA" sz="1800" dirty="0" smtClean="0"/>
              <a:t>فأن كلمة استراتيجية حلت محل المصطلح الاكثر تقليدية وهو </a:t>
            </a:r>
            <a:r>
              <a:rPr lang="ar-SA" sz="1800" b="1" dirty="0" smtClean="0">
                <a:solidFill>
                  <a:srgbClr val="FFFF00"/>
                </a:solidFill>
              </a:rPr>
              <a:t>( التخطيط طويل الامد )</a:t>
            </a:r>
            <a:r>
              <a:rPr lang="ar-SA" sz="1800" dirty="0" smtClean="0"/>
              <a:t> هناك العديد من تعاريف الاستراتيجية منها  </a:t>
            </a:r>
          </a:p>
          <a:p>
            <a:pPr marL="137160" indent="0" algn="just" rtl="1">
              <a:buNone/>
            </a:pPr>
            <a:r>
              <a:rPr lang="ar-SA" sz="1800" dirty="0" smtClean="0"/>
              <a:t>1- نمط محدد من القررات والاجراءات التي يتم اتخاذها من قبل الصف الاعلى في المنظمة لغرض انجاز الاهداف .</a:t>
            </a:r>
          </a:p>
          <a:p>
            <a:pPr marL="137160" indent="0" algn="just" rtl="1">
              <a:buNone/>
            </a:pPr>
            <a:r>
              <a:rPr lang="ar-SA" sz="1800" dirty="0" smtClean="0"/>
              <a:t>2- نشاط مستمر يتطلب تعديل مستمر لثلاثة اقطاب رئيسية متبادلة الاعتماد وهي </a:t>
            </a:r>
          </a:p>
          <a:p>
            <a:pPr marL="137160" indent="0" algn="just" rtl="1">
              <a:buNone/>
            </a:pPr>
            <a:r>
              <a:rPr lang="ar-SA" sz="1800" dirty="0" smtClean="0">
                <a:solidFill>
                  <a:srgbClr val="FFFF00"/>
                </a:solidFill>
              </a:rPr>
              <a:t>- قيم الادارة العليا           - البيئة الداخلية والخارجية           - الموارد المتاحة </a:t>
            </a:r>
          </a:p>
          <a:p>
            <a:pPr marL="137160" indent="0" algn="just" rtl="1">
              <a:buNone/>
            </a:pPr>
            <a:endParaRPr lang="ar-SA" sz="1800" dirty="0" smtClean="0">
              <a:solidFill>
                <a:srgbClr val="FFFF00"/>
              </a:solidFill>
            </a:endParaRPr>
          </a:p>
          <a:p>
            <a:pPr marL="137160" indent="0" algn="just" rtl="1">
              <a:buNone/>
            </a:pPr>
            <a:r>
              <a:rPr lang="ar-SA" sz="1800" u="sng" dirty="0" smtClean="0">
                <a:solidFill>
                  <a:srgbClr val="FFFF00"/>
                </a:solidFill>
              </a:rPr>
              <a:t>ملاحظة :- لايمكن تحديد مستويات الاستراتيجية وذلك بسبب </a:t>
            </a:r>
          </a:p>
          <a:p>
            <a:pPr marL="137160" indent="0" algn="just" rtl="1">
              <a:buNone/>
            </a:pPr>
            <a:r>
              <a:rPr lang="ar-SA" sz="1800" dirty="0" smtClean="0"/>
              <a:t>1 – اختلاف احجام المنظمات .</a:t>
            </a:r>
          </a:p>
          <a:p>
            <a:pPr marL="137160" indent="0" algn="just" rtl="1">
              <a:buNone/>
            </a:pPr>
            <a:r>
              <a:rPr lang="ar-SA" sz="1800" dirty="0" smtClean="0"/>
              <a:t>2 </a:t>
            </a:r>
            <a:r>
              <a:rPr lang="ar-SA" sz="1800" dirty="0"/>
              <a:t>– اختلاف حجم النشاط الذي تمارسه المنظمة محلياً ام دولياً.</a:t>
            </a:r>
          </a:p>
          <a:p>
            <a:pPr marL="137160" indent="0" algn="just" rtl="1">
              <a:buNone/>
            </a:pPr>
            <a:r>
              <a:rPr lang="ar-SA" sz="1800" dirty="0"/>
              <a:t>3 – اختلاف وجهات نظر الباحثين والكتاب والزاوية التي ينظرون منها الى الموضوع </a:t>
            </a:r>
            <a:r>
              <a:rPr lang="ar-SA" sz="1800" dirty="0" smtClean="0"/>
              <a:t>.</a:t>
            </a:r>
          </a:p>
          <a:p>
            <a:pPr marL="137160" indent="0" algn="just" rtl="1">
              <a:buNone/>
            </a:pPr>
            <a:endParaRPr lang="ar-SA" sz="1800" dirty="0"/>
          </a:p>
          <a:p>
            <a:pPr marL="137160" indent="0" algn="just" rtl="1">
              <a:buNone/>
            </a:pPr>
            <a:r>
              <a:rPr lang="ar-SA" sz="1800" dirty="0"/>
              <a:t>وبصورة عامة فأن </a:t>
            </a:r>
            <a:r>
              <a:rPr lang="ar-SA" sz="1800" dirty="0">
                <a:solidFill>
                  <a:srgbClr val="FFFF00"/>
                </a:solidFill>
              </a:rPr>
              <a:t>هناك اربعة مستويات او تصنيفات للاستراتيجية </a:t>
            </a:r>
            <a:r>
              <a:rPr lang="ar-SA" sz="1800" dirty="0"/>
              <a:t>وهي </a:t>
            </a:r>
          </a:p>
          <a:p>
            <a:pPr marL="137160" indent="0" algn="just" rtl="1">
              <a:buNone/>
            </a:pPr>
            <a:r>
              <a:rPr lang="ar-SA" sz="1800" dirty="0" smtClean="0"/>
              <a:t>1- الاستراتيجية </a:t>
            </a:r>
            <a:r>
              <a:rPr lang="ar-SA" sz="1800" dirty="0"/>
              <a:t>على مستوى المنظمة .</a:t>
            </a:r>
          </a:p>
          <a:p>
            <a:pPr marL="137160" indent="0" algn="just" rtl="1">
              <a:buNone/>
            </a:pPr>
            <a:r>
              <a:rPr lang="ar-SA" sz="1800" dirty="0" smtClean="0"/>
              <a:t>2- الاستراتيجية على مستوى وحدة الاعمال .</a:t>
            </a:r>
          </a:p>
          <a:p>
            <a:pPr marL="137160" indent="0" algn="just" rtl="1">
              <a:buNone/>
            </a:pPr>
            <a:r>
              <a:rPr lang="ar-SA" sz="1800" dirty="0" smtClean="0"/>
              <a:t>3- الاستراتيجية </a:t>
            </a:r>
            <a:r>
              <a:rPr lang="ar-SA" sz="1800" dirty="0"/>
              <a:t>على المستوى الوظيفي .</a:t>
            </a:r>
          </a:p>
          <a:p>
            <a:pPr marL="137160" indent="0" algn="just" rtl="1">
              <a:buNone/>
            </a:pPr>
            <a:r>
              <a:rPr lang="ar-SA" sz="1800" dirty="0" smtClean="0"/>
              <a:t>4- الاستراتيجية </a:t>
            </a:r>
            <a:r>
              <a:rPr lang="ar-SA" sz="1800" dirty="0"/>
              <a:t>على المستوى التشغيلي </a:t>
            </a:r>
          </a:p>
          <a:p>
            <a:pPr marL="137160" indent="0" algn="just" rtl="1">
              <a:buNone/>
            </a:pPr>
            <a:endParaRPr lang="en-US" sz="1800" dirty="0"/>
          </a:p>
        </p:txBody>
      </p:sp>
      <p:sp>
        <p:nvSpPr>
          <p:cNvPr id="2" name="Title 1"/>
          <p:cNvSpPr>
            <a:spLocks noGrp="1"/>
          </p:cNvSpPr>
          <p:nvPr>
            <p:ph type="title"/>
          </p:nvPr>
        </p:nvSpPr>
        <p:spPr>
          <a:xfrm>
            <a:off x="2699792" y="404664"/>
            <a:ext cx="6192688" cy="792088"/>
          </a:xfrm>
        </p:spPr>
        <p:txBody>
          <a:bodyPr>
            <a:normAutofit fontScale="90000"/>
          </a:bodyPr>
          <a:lstStyle/>
          <a:p>
            <a:r>
              <a:rPr lang="ar-SA" sz="2700" dirty="0" smtClean="0"/>
              <a:t>استراتيجية </a:t>
            </a:r>
            <a:r>
              <a:rPr lang="ar-SA" sz="2700" dirty="0"/>
              <a:t>ادارة الموارد البشرية :-</a:t>
            </a:r>
            <a:r>
              <a:rPr lang="ar-SA" dirty="0"/>
              <a:t/>
            </a:r>
            <a:br>
              <a:rPr lang="ar-SA" dirty="0"/>
            </a:br>
            <a:endParaRPr lang="en-US" dirty="0"/>
          </a:p>
        </p:txBody>
      </p:sp>
      <p:pic>
        <p:nvPicPr>
          <p:cNvPr id="1026" name="Picture 2" descr="C:\Users\cc\Desktop\download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8" y="5046067"/>
            <a:ext cx="3561060"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395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lgn="just" rtl="1">
              <a:buNone/>
            </a:pPr>
            <a:r>
              <a:rPr lang="ar-SA" sz="1800" b="1" u="sng" dirty="0">
                <a:solidFill>
                  <a:srgbClr val="FFFF00"/>
                </a:solidFill>
              </a:rPr>
              <a:t>استرتيجية ادارة الموارد البشرية </a:t>
            </a:r>
            <a:r>
              <a:rPr lang="ar-SA" sz="1800" dirty="0"/>
              <a:t>(هي مجموعة من سياسات الافراد المستقلة الهادفة للوصول الى اربعة اهداف باقصى ما يمكن) والاهداف هي </a:t>
            </a:r>
          </a:p>
          <a:p>
            <a:pPr marL="137160" indent="0" algn="just" rtl="1">
              <a:buNone/>
            </a:pPr>
            <a:r>
              <a:rPr lang="ar-SA" sz="1800" dirty="0" smtClean="0"/>
              <a:t>- التكامل التنظيمي .</a:t>
            </a:r>
            <a:endParaRPr lang="ar-SA" sz="1800" dirty="0"/>
          </a:p>
          <a:p>
            <a:pPr marL="137160" indent="0" algn="just" rtl="1">
              <a:buNone/>
            </a:pPr>
            <a:r>
              <a:rPr lang="ar-SA" sz="1800" dirty="0" smtClean="0"/>
              <a:t>- التزام العاملين .</a:t>
            </a:r>
            <a:endParaRPr lang="ar-SA" sz="1800" dirty="0"/>
          </a:p>
          <a:p>
            <a:pPr marL="137160" indent="0" algn="just" rtl="1">
              <a:buNone/>
            </a:pPr>
            <a:r>
              <a:rPr lang="ar-SA" sz="1800" dirty="0" smtClean="0"/>
              <a:t>- المرونة </a:t>
            </a:r>
            <a:r>
              <a:rPr lang="ar-SA" sz="1800" dirty="0"/>
              <a:t>في </a:t>
            </a:r>
            <a:r>
              <a:rPr lang="ar-SA" sz="1800" dirty="0" smtClean="0"/>
              <a:t>العمل .</a:t>
            </a:r>
          </a:p>
          <a:p>
            <a:pPr marL="137160" indent="0" algn="just" rtl="1">
              <a:buNone/>
            </a:pPr>
            <a:r>
              <a:rPr lang="ar-SA" sz="1800" dirty="0" smtClean="0"/>
              <a:t>- الجودة .</a:t>
            </a:r>
            <a:endParaRPr lang="ar-SA" sz="1800" dirty="0"/>
          </a:p>
          <a:p>
            <a:pPr marL="137160" indent="0" algn="just" rtl="1">
              <a:buNone/>
            </a:pPr>
            <a:r>
              <a:rPr lang="ar-SA" sz="1800" u="sng" dirty="0">
                <a:solidFill>
                  <a:srgbClr val="FFFF00"/>
                </a:solidFill>
              </a:rPr>
              <a:t>استرتيجية ادارة الموارد البشرية :- </a:t>
            </a:r>
            <a:r>
              <a:rPr lang="ar-SA" sz="1800" dirty="0"/>
              <a:t>هي القرارات التي تتعلق باستقطاب واختيار وتقييم ومكافأة وتدريب العاملين والحفاظ عليهم في ضوء احتياجات المنظمة للعمل بصورة فاعلة ومؤثرة </a:t>
            </a:r>
            <a:r>
              <a:rPr lang="ar-SA" sz="1800" dirty="0" smtClean="0"/>
              <a:t>.</a:t>
            </a:r>
          </a:p>
          <a:p>
            <a:pPr marL="137160" indent="0" algn="just" rtl="1">
              <a:buNone/>
            </a:pPr>
            <a:endParaRPr lang="en-US" sz="1800" dirty="0"/>
          </a:p>
        </p:txBody>
      </p:sp>
      <p:sp>
        <p:nvSpPr>
          <p:cNvPr id="2" name="Title 1"/>
          <p:cNvSpPr>
            <a:spLocks noGrp="1"/>
          </p:cNvSpPr>
          <p:nvPr>
            <p:ph type="title"/>
          </p:nvPr>
        </p:nvSpPr>
        <p:spPr>
          <a:xfrm>
            <a:off x="107504" y="260648"/>
            <a:ext cx="8229600" cy="1143000"/>
          </a:xfrm>
        </p:spPr>
        <p:txBody>
          <a:bodyPr>
            <a:normAutofit fontScale="90000"/>
          </a:bodyPr>
          <a:lstStyle/>
          <a:p>
            <a:pPr algn="just" rtl="1"/>
            <a:r>
              <a:rPr lang="ar-SA" sz="2000" u="sng" dirty="0">
                <a:solidFill>
                  <a:srgbClr val="FFFF00"/>
                </a:solidFill>
                <a:effectLst>
                  <a:outerShdw blurRad="38100" dist="38100" dir="2700000" algn="tl">
                    <a:srgbClr val="000000">
                      <a:alpha val="43137"/>
                    </a:srgbClr>
                  </a:outerShdw>
                </a:effectLst>
              </a:rPr>
              <a:t>استرتيجية ادارة الموارد البشرية :- </a:t>
            </a:r>
            <a:r>
              <a:rPr lang="ar-IQ" sz="1800" dirty="0" smtClean="0">
                <a:solidFill>
                  <a:schemeClr val="tx1"/>
                </a:solidFill>
                <a:effectLst>
                  <a:outerShdw blurRad="38100" dist="38100" dir="2700000" algn="tl">
                    <a:srgbClr val="000000">
                      <a:alpha val="43137"/>
                    </a:srgbClr>
                  </a:outerShdw>
                </a:effectLst>
              </a:rPr>
              <a:t>خ</a:t>
            </a:r>
            <a:r>
              <a:rPr lang="ar-SA" sz="1800" dirty="0" smtClean="0">
                <a:solidFill>
                  <a:schemeClr val="tx1"/>
                </a:solidFill>
                <a:effectLst>
                  <a:outerShdw blurRad="38100" dist="38100" dir="2700000" algn="tl">
                    <a:srgbClr val="000000">
                      <a:alpha val="43137"/>
                    </a:srgbClr>
                  </a:outerShdw>
                </a:effectLst>
              </a:rPr>
              <a:t>طة </a:t>
            </a:r>
            <a:r>
              <a:rPr lang="ar-SA" sz="1800" dirty="0">
                <a:solidFill>
                  <a:schemeClr val="tx1"/>
                </a:solidFill>
                <a:effectLst>
                  <a:outerShdw blurRad="38100" dist="38100" dir="2700000" algn="tl">
                    <a:srgbClr val="000000">
                      <a:alpha val="43137"/>
                    </a:srgbClr>
                  </a:outerShdw>
                </a:effectLst>
              </a:rPr>
              <a:t>عمل لتطوير ادارة الموارد البشرية في المنظمة توضع على اساس النظرة الشاملة لقضايا الموارد البشرية او التي يمكن ان تؤثر على مستقبل المنظمة وبذلك ينتج عنها برامج منظمة تدعم الاستراتيجية العامة للمنظمة .</a:t>
            </a:r>
            <a:endParaRPr lang="en-US" sz="1800" dirty="0">
              <a:solidFill>
                <a:schemeClr val="tx1"/>
              </a:solidFill>
              <a:effectLst>
                <a:outerShdw blurRad="38100" dist="38100" dir="2700000" algn="tl">
                  <a:srgbClr val="000000">
                    <a:alpha val="43137"/>
                  </a:srgbClr>
                </a:outerShdw>
              </a:effectLst>
            </a:endParaRPr>
          </a:p>
        </p:txBody>
      </p:sp>
      <p:pic>
        <p:nvPicPr>
          <p:cNvPr id="2050" name="Picture 2" descr="C:\Users\cc\Desktop\download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3413" y="4653136"/>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86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4001" cy="6309360"/>
          </a:xfrm>
        </p:spPr>
        <p:txBody>
          <a:bodyPr>
            <a:normAutofit/>
          </a:bodyPr>
          <a:lstStyle/>
          <a:p>
            <a:pPr marL="137160" indent="0" algn="just" rtl="1">
              <a:buNone/>
            </a:pPr>
            <a:r>
              <a:rPr lang="ar-SA" u="sng" dirty="0" smtClean="0">
                <a:solidFill>
                  <a:srgbClr val="FFFF00"/>
                </a:solidFill>
              </a:rPr>
              <a:t>مدير </a:t>
            </a:r>
            <a:r>
              <a:rPr lang="ar-SA" u="sng" dirty="0">
                <a:solidFill>
                  <a:srgbClr val="FFFF00"/>
                </a:solidFill>
              </a:rPr>
              <a:t>ادارة الموارد البشرية :- </a:t>
            </a:r>
            <a:r>
              <a:rPr lang="ar-SA" dirty="0"/>
              <a:t>لانغالي اذا ما قلنا ان جميع المديرين ينبغي ان يحملوا مواصفات مدير ادارة الموارد البشرية لانهم يقومون ببعض الانشطة التي يقوم بها مثل ( الاستقطاب ، اجراء مقابلات الاختباروتعيين الموارد البشرية ،تحديد الاحتياجات التدريبية والتطويرية اللازمة لتنمية هذه الموارد ) </a:t>
            </a:r>
            <a:r>
              <a:rPr lang="ar-SA" dirty="0" smtClean="0"/>
              <a:t>ويمكن</a:t>
            </a:r>
            <a:endParaRPr lang="en-US" dirty="0"/>
          </a:p>
        </p:txBody>
      </p:sp>
      <p:pic>
        <p:nvPicPr>
          <p:cNvPr id="1026" name="Picture 2" descr="C:\Users\cc\Desktop\download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52936"/>
            <a:ext cx="9144000" cy="38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013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517632" cy="6669360"/>
          </a:xfrm>
        </p:spPr>
        <p:txBody>
          <a:bodyPr/>
          <a:lstStyle/>
          <a:p>
            <a:pPr marL="137160" indent="0" algn="r" rtl="1">
              <a:buNone/>
            </a:pPr>
            <a:endParaRPr lang="ar-SA" dirty="0"/>
          </a:p>
          <a:p>
            <a:pPr marL="137160" indent="0" algn="r" rtl="1">
              <a:buNone/>
            </a:pPr>
            <a:r>
              <a:rPr lang="ar-SA" b="1" u="sng" dirty="0">
                <a:solidFill>
                  <a:srgbClr val="FFFF00"/>
                </a:solidFill>
              </a:rPr>
              <a:t>وظائف استراتيجية ادارة الموارد البشرية :- </a:t>
            </a:r>
          </a:p>
          <a:p>
            <a:pPr marL="137160" indent="0" algn="r" rtl="1">
              <a:buNone/>
            </a:pPr>
            <a:r>
              <a:rPr lang="ar-SA" b="1" u="sng" dirty="0" smtClean="0">
                <a:solidFill>
                  <a:srgbClr val="FFFF00"/>
                </a:solidFill>
              </a:rPr>
              <a:t>1- </a:t>
            </a:r>
            <a:r>
              <a:rPr lang="ar-SA" b="1" u="sng" dirty="0">
                <a:solidFill>
                  <a:srgbClr val="FFFF00"/>
                </a:solidFill>
              </a:rPr>
              <a:t>وظائف تقليدية :- </a:t>
            </a:r>
            <a:r>
              <a:rPr lang="ar-SA" dirty="0"/>
              <a:t>(تنحصر في الحصول على الافراد العاملين والمحافظة عليهم </a:t>
            </a:r>
            <a:r>
              <a:rPr lang="ar-SA" dirty="0" smtClean="0"/>
              <a:t>).</a:t>
            </a:r>
            <a:endParaRPr lang="ar-SA" dirty="0"/>
          </a:p>
          <a:p>
            <a:pPr marL="137160" indent="0" algn="r" rtl="1">
              <a:buNone/>
            </a:pPr>
            <a:r>
              <a:rPr lang="ar-SA" b="1" u="sng" dirty="0">
                <a:solidFill>
                  <a:srgbClr val="FFFF00"/>
                </a:solidFill>
              </a:rPr>
              <a:t>2- وظائف تعكس انشطة الافراد وقدراتهم </a:t>
            </a:r>
            <a:r>
              <a:rPr lang="ar-SA" dirty="0"/>
              <a:t>على التفاعل مع بيئة متغيرة والتعبير عن رسالتها وغايتها واهدافها المجتمعية والتنظيمية والوظيفية.</a:t>
            </a:r>
          </a:p>
          <a:p>
            <a:pPr marL="137160" indent="0" algn="r" rtl="1">
              <a:buNone/>
            </a:pPr>
            <a:r>
              <a:rPr lang="ar-SA" b="1" u="sng" dirty="0">
                <a:solidFill>
                  <a:srgbClr val="FFFF00"/>
                </a:solidFill>
              </a:rPr>
              <a:t>3- وظائف اساسية :- </a:t>
            </a:r>
            <a:r>
              <a:rPr lang="ar-SA" dirty="0"/>
              <a:t>تتعلق بتزويد وتطوير وتعويض وتقويم اداء الموارد البشرية فيها اي (امتلاك المنظمة لقوة عمل ملائمة  )</a:t>
            </a:r>
          </a:p>
          <a:p>
            <a:pPr marL="137160" indent="0" algn="r" rtl="1">
              <a:buNone/>
            </a:pPr>
            <a:endParaRPr lang="en-US" dirty="0"/>
          </a:p>
        </p:txBody>
      </p:sp>
      <p:pic>
        <p:nvPicPr>
          <p:cNvPr id="3075" name="Picture 3" descr="C:\Users\cc\Desktop\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509120"/>
            <a:ext cx="5040560" cy="234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442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5"/>
            <a:ext cx="8280920" cy="5832648"/>
          </a:xfrm>
        </p:spPr>
        <p:txBody>
          <a:bodyPr>
            <a:normAutofit/>
          </a:bodyPr>
          <a:lstStyle/>
          <a:p>
            <a:pPr marL="137160" indent="0" algn="ctr" rtl="1">
              <a:buNone/>
            </a:pPr>
            <a:r>
              <a:rPr lang="ar-SA" b="1" u="sng" dirty="0">
                <a:solidFill>
                  <a:srgbClr val="FFFF00"/>
                </a:solidFill>
              </a:rPr>
              <a:t>اهداف </a:t>
            </a:r>
            <a:r>
              <a:rPr lang="ar-IQ" b="1" u="sng" dirty="0" smtClean="0">
                <a:solidFill>
                  <a:srgbClr val="FFFF00"/>
                </a:solidFill>
              </a:rPr>
              <a:t>استراتيجية </a:t>
            </a:r>
            <a:r>
              <a:rPr lang="ar-SA" b="1" u="sng" dirty="0" smtClean="0">
                <a:solidFill>
                  <a:srgbClr val="FFFF00"/>
                </a:solidFill>
              </a:rPr>
              <a:t>ادارة </a:t>
            </a:r>
            <a:r>
              <a:rPr lang="ar-SA" b="1" u="sng" dirty="0">
                <a:solidFill>
                  <a:srgbClr val="FFFF00"/>
                </a:solidFill>
              </a:rPr>
              <a:t>الموارد البشرية :- </a:t>
            </a:r>
            <a:endParaRPr lang="ar-SA" b="1" u="sng" dirty="0" smtClean="0">
              <a:solidFill>
                <a:srgbClr val="FFFF00"/>
              </a:solidFill>
            </a:endParaRPr>
          </a:p>
          <a:p>
            <a:pPr marL="137160" indent="0" algn="just" rtl="1">
              <a:buNone/>
            </a:pPr>
            <a:r>
              <a:rPr lang="ar-SA" sz="2000" dirty="0" smtClean="0"/>
              <a:t>1- الاستخدام </a:t>
            </a:r>
            <a:r>
              <a:rPr lang="ar-SA" sz="2000" dirty="0"/>
              <a:t>الامثل للموارد البشرية للمساعدة في المحافظة على التفوق على المنافسين  في السوق </a:t>
            </a:r>
            <a:r>
              <a:rPr lang="ar-SA" sz="2000" dirty="0" smtClean="0"/>
              <a:t>.</a:t>
            </a:r>
          </a:p>
          <a:p>
            <a:pPr marL="137160" indent="0" algn="just" rtl="1">
              <a:buNone/>
            </a:pPr>
            <a:endParaRPr lang="ar-SA" sz="2000" dirty="0"/>
          </a:p>
          <a:p>
            <a:pPr marL="137160" indent="0" algn="just" rtl="1">
              <a:buNone/>
            </a:pPr>
            <a:r>
              <a:rPr lang="ar-SA" sz="2000" dirty="0" smtClean="0"/>
              <a:t>2- تمثل </a:t>
            </a:r>
            <a:r>
              <a:rPr lang="ar-SA" sz="2000" dirty="0"/>
              <a:t>الطريق الرئيسي الذي تسلكه المنظمة للتأكد من انها تستخدم افرادها العاملين بصورة فعالة لانجاز رسالتها </a:t>
            </a:r>
            <a:r>
              <a:rPr lang="ar-SA" sz="2000" dirty="0" smtClean="0"/>
              <a:t>.</a:t>
            </a:r>
          </a:p>
          <a:p>
            <a:pPr marL="137160" indent="0" algn="just" rtl="1">
              <a:buNone/>
            </a:pPr>
            <a:endParaRPr lang="ar-SA" sz="2000" dirty="0"/>
          </a:p>
          <a:p>
            <a:pPr marL="137160" indent="0" algn="just" rtl="1">
              <a:buNone/>
            </a:pPr>
            <a:r>
              <a:rPr lang="ar-SA" sz="2000" dirty="0" smtClean="0"/>
              <a:t>3- تمثل </a:t>
            </a:r>
            <a:r>
              <a:rPr lang="ar-SA" sz="2000" dirty="0"/>
              <a:t>العمل او الوظيفة التي تنجزها المنظمات والتي تسهل الاستخدام الاكثر فعالية للافراد العاملين لتحقيق الاهداف التنظيمية والفردية .</a:t>
            </a:r>
          </a:p>
          <a:p>
            <a:pPr marL="137160" indent="0" algn="just" rtl="1">
              <a:buNone/>
            </a:pPr>
            <a:endParaRPr lang="ar-SA" sz="2000" dirty="0"/>
          </a:p>
          <a:p>
            <a:pPr marL="137160" indent="0" algn="just" rtl="1">
              <a:buNone/>
            </a:pPr>
            <a:endParaRPr lang="en-US" sz="2000" dirty="0"/>
          </a:p>
        </p:txBody>
      </p:sp>
      <p:pic>
        <p:nvPicPr>
          <p:cNvPr id="4099" name="Picture 3" descr="C:\Users\cc\Desktop\download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66303"/>
            <a:ext cx="3624064" cy="229169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cc\Desktop\images (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4792" y="4607251"/>
            <a:ext cx="4398072"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9480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11688"/>
            <a:ext cx="9140056" cy="5789720"/>
          </a:xfrm>
        </p:spPr>
        <p:txBody>
          <a:bodyPr>
            <a:normAutofit/>
          </a:bodyPr>
          <a:lstStyle/>
          <a:p>
            <a:pPr marL="137160" indent="0" algn="just" rtl="1">
              <a:buNone/>
            </a:pPr>
            <a:r>
              <a:rPr lang="ar-SA" sz="2000" b="1" u="sng" dirty="0" smtClean="0">
                <a:solidFill>
                  <a:srgbClr val="FFFF00"/>
                </a:solidFill>
              </a:rPr>
              <a:t>1- استراتيجية </a:t>
            </a:r>
            <a:r>
              <a:rPr lang="ar-SA" sz="2000" b="1" u="sng" dirty="0">
                <a:solidFill>
                  <a:srgbClr val="FFFF00"/>
                </a:solidFill>
              </a:rPr>
              <a:t>التمايز :- </a:t>
            </a:r>
          </a:p>
          <a:p>
            <a:pPr marL="137160" indent="0" algn="just" rtl="1">
              <a:buNone/>
            </a:pPr>
            <a:r>
              <a:rPr lang="ar-SA" sz="2000" dirty="0"/>
              <a:t>تحاول المنظمات التركيز من خلال الانتاج المتميز والخدمات الاستثنائية والتقنيات العالية وتستهدف الزبائن الذين لايهتمون بالسعر وتكون ذات ارباح مريحة وتحتاج الى </a:t>
            </a:r>
          </a:p>
          <a:p>
            <a:pPr marL="137160" indent="0" algn="just" rtl="1">
              <a:buNone/>
            </a:pPr>
            <a:r>
              <a:rPr lang="ar-SA" sz="2000" dirty="0"/>
              <a:t>أ‌-	بحث وتصميم المنتج  </a:t>
            </a:r>
            <a:r>
              <a:rPr lang="ar-SA" sz="2000" dirty="0" smtClean="0"/>
              <a:t>     </a:t>
            </a:r>
            <a:r>
              <a:rPr lang="ar-SA" sz="2000" dirty="0"/>
              <a:t>ب- الاعلانات المبكرة  </a:t>
            </a:r>
            <a:r>
              <a:rPr lang="ar-SA" sz="2000" dirty="0" smtClean="0"/>
              <a:t>     </a:t>
            </a:r>
            <a:r>
              <a:rPr lang="ar-SA" sz="2000" dirty="0"/>
              <a:t>ج- قابليات تسويقية قوية </a:t>
            </a:r>
          </a:p>
          <a:p>
            <a:pPr marL="137160" indent="0" algn="just" rtl="1">
              <a:buNone/>
            </a:pPr>
            <a:r>
              <a:rPr lang="ar-SA" sz="2000" dirty="0"/>
              <a:t>  د- موظفين مبدعين يستثمرون الوقت والموارد ويبحثون عن الابتكار </a:t>
            </a:r>
            <a:r>
              <a:rPr lang="ar-SA" sz="2000" dirty="0" smtClean="0"/>
              <a:t>.</a:t>
            </a:r>
            <a:endParaRPr lang="ar-IQ" sz="2000" dirty="0" smtClean="0"/>
          </a:p>
          <a:p>
            <a:pPr marL="137160" indent="0" algn="just" rtl="1">
              <a:buNone/>
            </a:pPr>
            <a:endParaRPr lang="ar-IQ" sz="2000" dirty="0"/>
          </a:p>
          <a:p>
            <a:pPr marL="137160" indent="0" algn="just" rtl="1">
              <a:buNone/>
            </a:pPr>
            <a:endParaRPr lang="ar-SA" sz="2000" dirty="0"/>
          </a:p>
          <a:p>
            <a:pPr marL="137160" indent="0" algn="just" rtl="1">
              <a:buNone/>
            </a:pPr>
            <a:endParaRPr lang="ar-SA" sz="2000" b="1" dirty="0"/>
          </a:p>
          <a:p>
            <a:pPr marL="137160" indent="0" algn="just" rtl="1">
              <a:buNone/>
            </a:pPr>
            <a:r>
              <a:rPr lang="ar-SA" sz="2000" b="1" u="sng" dirty="0" smtClean="0">
                <a:solidFill>
                  <a:srgbClr val="FFFF00"/>
                </a:solidFill>
              </a:rPr>
              <a:t>2- استراتيجية </a:t>
            </a:r>
            <a:r>
              <a:rPr lang="ar-SA" sz="2000" b="1" u="sng" dirty="0">
                <a:solidFill>
                  <a:srgbClr val="FFFF00"/>
                </a:solidFill>
              </a:rPr>
              <a:t>قيادة الكلفة المنخفضة :- </a:t>
            </a:r>
            <a:r>
              <a:rPr lang="ar-SA" sz="2000" dirty="0"/>
              <a:t>تحاول المنظمات في هذا النوع زيادة الحصة التسويقية لتأكيد الكلفة المنخفضة مقارنة بالمنافسين والبحث عن تسهيلات الانتاج ذات </a:t>
            </a:r>
            <a:r>
              <a:rPr lang="ar-SA" sz="2000" dirty="0" smtClean="0"/>
              <a:t>الكفاءة </a:t>
            </a:r>
            <a:r>
              <a:rPr lang="ar-SA" sz="2000" dirty="0"/>
              <a:t>العالية لخفض التكاليف واستخدام رقابة قوية على المنتج وترتبط هذه الاستراتيجية مع الاستقرار اكثر من التوجه للمخاطرة وتركز على المحافظة على العاملين ذوي المهارات اللازمة لداء المهام الحالية الروتينية .</a:t>
            </a:r>
          </a:p>
          <a:p>
            <a:pPr marL="137160" indent="0" algn="just" rtl="1">
              <a:buNone/>
            </a:pPr>
            <a:endParaRPr lang="ar-SA" sz="2000" dirty="0"/>
          </a:p>
          <a:p>
            <a:pPr marL="137160" indent="0" algn="just" rtl="1">
              <a:buNone/>
            </a:pPr>
            <a:endParaRPr lang="ar-SA" sz="2000" dirty="0"/>
          </a:p>
          <a:p>
            <a:pPr marL="137160" indent="0" algn="just" rtl="1">
              <a:buNone/>
            </a:pPr>
            <a:endParaRPr lang="en-US" sz="2000" dirty="0"/>
          </a:p>
        </p:txBody>
      </p:sp>
      <p:sp>
        <p:nvSpPr>
          <p:cNvPr id="2" name="Title 1"/>
          <p:cNvSpPr>
            <a:spLocks noGrp="1"/>
          </p:cNvSpPr>
          <p:nvPr>
            <p:ph type="title"/>
          </p:nvPr>
        </p:nvSpPr>
        <p:spPr>
          <a:xfrm>
            <a:off x="1619672" y="548680"/>
            <a:ext cx="5472608" cy="504056"/>
          </a:xfrm>
        </p:spPr>
        <p:txBody>
          <a:bodyPr>
            <a:normAutofit/>
          </a:bodyPr>
          <a:lstStyle/>
          <a:p>
            <a:pPr rtl="1"/>
            <a:r>
              <a:rPr lang="ar-SA" sz="2000" dirty="0" smtClean="0">
                <a:solidFill>
                  <a:srgbClr val="FFFF00"/>
                </a:solidFill>
                <a:effectLst/>
              </a:rPr>
              <a:t>انواع استراتيجيات ادارة الموارد البشرية </a:t>
            </a:r>
            <a:endParaRPr lang="en-US" sz="2000" dirty="0">
              <a:solidFill>
                <a:srgbClr val="FFFF00"/>
              </a:solidFill>
              <a:effectLst/>
            </a:endParaRPr>
          </a:p>
        </p:txBody>
      </p:sp>
      <p:pic>
        <p:nvPicPr>
          <p:cNvPr id="5122" name="Picture 2" descr="C:\Users\cc\Desktop\download (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92" y="2924943"/>
            <a:ext cx="3167856" cy="112701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cc\Desktop\images (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5686970"/>
            <a:ext cx="3775968" cy="1171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4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445624" cy="6120680"/>
          </a:xfrm>
        </p:spPr>
        <p:txBody>
          <a:bodyPr/>
          <a:lstStyle/>
          <a:p>
            <a:pPr marL="137160" indent="0" algn="r" rtl="1">
              <a:buNone/>
            </a:pPr>
            <a:r>
              <a:rPr lang="ar-SA" b="1" u="sng" dirty="0">
                <a:solidFill>
                  <a:srgbClr val="FFFF00"/>
                </a:solidFill>
              </a:rPr>
              <a:t>3- استراتيجية التركيز :- </a:t>
            </a:r>
            <a:r>
              <a:rPr lang="ar-SA" dirty="0"/>
              <a:t>في هذا النوع تركز المنظمات على جزء محدد من السوق او مجموعة معينة من المشترين ذوي الحاجات الخاصة وتحاول تحقيق ميزة الكلفة المنخفضة او ميزة التمايز في سوق ضيق وتتوجه نحو العاملين التي تتوافق مقدراتهم مع توجهات المنظمة .</a:t>
            </a:r>
          </a:p>
          <a:p>
            <a:pPr marL="137160" indent="0" algn="r" rtl="1">
              <a:buNone/>
            </a:pPr>
            <a:endParaRPr lang="en-US" dirty="0"/>
          </a:p>
        </p:txBody>
      </p:sp>
      <p:pic>
        <p:nvPicPr>
          <p:cNvPr id="6146" name="Picture 2" descr="C:\Users\cc\Desktop\download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653136"/>
            <a:ext cx="8640960" cy="2204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8376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29600" cy="5976664"/>
          </a:xfrm>
        </p:spPr>
        <p:txBody>
          <a:bodyPr>
            <a:normAutofit/>
          </a:bodyPr>
          <a:lstStyle/>
          <a:p>
            <a:pPr marL="137160" indent="0" algn="just" rtl="1">
              <a:buNone/>
            </a:pPr>
            <a:r>
              <a:rPr lang="ar-SA" sz="2400" b="1" u="sng" dirty="0" smtClean="0">
                <a:solidFill>
                  <a:srgbClr val="FFFF00"/>
                </a:solidFill>
              </a:rPr>
              <a:t>4- الاسترتيجية </a:t>
            </a:r>
            <a:r>
              <a:rPr lang="ar-SA" sz="2400" b="1" u="sng" dirty="0">
                <a:solidFill>
                  <a:srgbClr val="FFFF00"/>
                </a:solidFill>
              </a:rPr>
              <a:t>المنقبة :- </a:t>
            </a:r>
            <a:endParaRPr lang="ar-IQ" sz="2400" b="1" u="sng" dirty="0" smtClean="0">
              <a:solidFill>
                <a:srgbClr val="FFFF00"/>
              </a:solidFill>
            </a:endParaRPr>
          </a:p>
          <a:p>
            <a:pPr marL="137160" indent="0" algn="just" rtl="1">
              <a:buNone/>
            </a:pPr>
            <a:r>
              <a:rPr lang="ar-SA" sz="2400" dirty="0" smtClean="0"/>
              <a:t>تتصف </a:t>
            </a:r>
            <a:r>
              <a:rPr lang="ar-SA" sz="2400" dirty="0"/>
              <a:t>المنظمة في هذا النوع بالبحث عن فرص جديدة للانتاج والتوسع في تشكيلة السلع والخدمات وتبحث عن اسواق جديدة وتقنيات تتميز بالحداثة والمرونة وتركز على الابداع والابتكار وتهتم بالبحث والتطوير وتتجنب الالتزامات طويلة الاجل وتكون مستعدة لمواجهة المخاطرة وتعتمد اسلوب الامركزية في التخطيط والرقابة وتدعو الى التوجه التعليمي هذه الاستراتيجية تتناسب مع البيئة الديناميكية والنامية ومع الهيكل العضوي وتتوافق مع مرحلة الولادة ضمن مراحل دورة حياة المنظمة </a:t>
            </a:r>
            <a:r>
              <a:rPr lang="ar-SA" sz="2400" dirty="0" smtClean="0"/>
              <a:t>.تحاول </a:t>
            </a:r>
            <a:r>
              <a:rPr lang="ar-SA" sz="2400" dirty="0"/>
              <a:t>ادارة المواردالبشرية في ظل هذا النوع تزويد المنظمة بالعاملين الجدد القادرين على الابداع وتحقيق التمييز في العمل </a:t>
            </a:r>
            <a:r>
              <a:rPr lang="ar-SA" sz="2400" dirty="0" smtClean="0"/>
              <a:t>.</a:t>
            </a:r>
          </a:p>
          <a:p>
            <a:pPr marL="137160" indent="0" algn="just" rtl="1">
              <a:buNone/>
            </a:pPr>
            <a:endParaRPr lang="ar-IQ" sz="2400" dirty="0" smtClean="0"/>
          </a:p>
          <a:p>
            <a:pPr marL="137160" indent="0" algn="just" rtl="1">
              <a:buNone/>
            </a:pPr>
            <a:endParaRPr lang="en-US" sz="2000" dirty="0"/>
          </a:p>
        </p:txBody>
      </p:sp>
      <p:pic>
        <p:nvPicPr>
          <p:cNvPr id="7170" name="Picture 2" descr="C:\Users\cc\Desktop\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0710" y="4653136"/>
            <a:ext cx="2981325" cy="1533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2517827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229600" cy="6048672"/>
          </a:xfrm>
        </p:spPr>
        <p:txBody>
          <a:bodyPr>
            <a:normAutofit fontScale="92500" lnSpcReduction="20000"/>
          </a:bodyPr>
          <a:lstStyle/>
          <a:p>
            <a:pPr marL="137160" indent="0" algn="r" rtl="1">
              <a:buNone/>
            </a:pPr>
            <a:r>
              <a:rPr lang="ar-SA" b="1" u="sng" dirty="0">
                <a:solidFill>
                  <a:srgbClr val="FFFF00"/>
                </a:solidFill>
              </a:rPr>
              <a:t>5- الاستراتيجية المدافعة :- </a:t>
            </a:r>
            <a:endParaRPr lang="ar-IQ" b="1" u="sng" dirty="0" smtClean="0">
              <a:solidFill>
                <a:srgbClr val="FFFF00"/>
              </a:solidFill>
            </a:endParaRPr>
          </a:p>
          <a:p>
            <a:pPr marL="137160" indent="0" algn="r" rtl="1">
              <a:buNone/>
            </a:pPr>
            <a:r>
              <a:rPr lang="ar-SA" dirty="0" smtClean="0"/>
              <a:t>تتصف </a:t>
            </a:r>
            <a:r>
              <a:rPr lang="ar-SA" dirty="0"/>
              <a:t>بأنها عكس الاستراتيجية المنقبة وتتصف المنظمة بالاهتمام بالاسواق المحلية فهي تحاول </a:t>
            </a:r>
          </a:p>
          <a:p>
            <a:pPr marL="137160" indent="0" algn="r" rtl="1">
              <a:buNone/>
            </a:pPr>
            <a:r>
              <a:rPr lang="ar-SA" dirty="0"/>
              <a:t>أ‌- المحافظة على الزبائن الحاليين وعدم التوسع في اسواق جديدة .</a:t>
            </a:r>
          </a:p>
          <a:p>
            <a:pPr marL="137160" indent="0" algn="r" rtl="1">
              <a:buNone/>
            </a:pPr>
            <a:r>
              <a:rPr lang="ar-SA" dirty="0"/>
              <a:t>ب‌- تقديم خدمات ومنتجات ثابتة نسبياً.</a:t>
            </a:r>
          </a:p>
          <a:p>
            <a:pPr marL="137160" indent="0" algn="r" rtl="1">
              <a:buNone/>
            </a:pPr>
            <a:r>
              <a:rPr lang="ar-SA" dirty="0"/>
              <a:t>ت‌-  لاتميل الى الابداع والابتكار والبحث والتطوير .</a:t>
            </a:r>
          </a:p>
          <a:p>
            <a:pPr marL="137160" indent="0" algn="r" rtl="1">
              <a:buNone/>
            </a:pPr>
            <a:r>
              <a:rPr lang="ar-SA" dirty="0"/>
              <a:t>ث‌- تتجنب الدخول في اعمال ذات مخاطرة عالية .</a:t>
            </a:r>
          </a:p>
          <a:p>
            <a:pPr marL="137160" indent="0" algn="r" rtl="1">
              <a:buNone/>
            </a:pPr>
            <a:r>
              <a:rPr lang="ar-SA" dirty="0"/>
              <a:t>ج‌- تعتمد الكفاءة الداخلية .</a:t>
            </a:r>
          </a:p>
          <a:p>
            <a:pPr marL="137160" indent="0" algn="r" rtl="1">
              <a:buNone/>
            </a:pPr>
            <a:r>
              <a:rPr lang="ar-SA" dirty="0"/>
              <a:t>ح‌- تعتمد اسلوب الادارة المركزية في التخطيط والرقابة .</a:t>
            </a:r>
          </a:p>
          <a:p>
            <a:pPr marL="137160" indent="0" algn="r" rtl="1">
              <a:buNone/>
            </a:pPr>
            <a:r>
              <a:rPr lang="ar-SA" dirty="0"/>
              <a:t>خ‌- تتميز بالاستقرار والتكيف مع المتغيرات البيئية .</a:t>
            </a:r>
          </a:p>
          <a:p>
            <a:pPr marL="137160" indent="0" algn="r" rtl="1">
              <a:buNone/>
            </a:pPr>
            <a:r>
              <a:rPr lang="ar-SA" dirty="0"/>
              <a:t>د‌-تتنافس على اساس الكلفة المنخفضة ومواعيد التسليم وكفاءة الخدمة .</a:t>
            </a:r>
          </a:p>
          <a:p>
            <a:pPr marL="137160" indent="0" algn="r" rtl="1">
              <a:buNone/>
            </a:pPr>
            <a:r>
              <a:rPr lang="ar-SA" dirty="0"/>
              <a:t>ذ‌- </a:t>
            </a:r>
            <a:r>
              <a:rPr lang="ar-IQ" dirty="0" smtClean="0"/>
              <a:t>تتناسب </a:t>
            </a:r>
            <a:r>
              <a:rPr lang="ar-SA" dirty="0" smtClean="0"/>
              <a:t>مع </a:t>
            </a:r>
            <a:r>
              <a:rPr lang="ar-SA" dirty="0"/>
              <a:t>البيئة المستقرة نسبياً او عندما تعمل المنظمة مع الهيكل الالي . </a:t>
            </a:r>
          </a:p>
          <a:p>
            <a:pPr marL="137160" indent="0" algn="r" rtl="1">
              <a:buNone/>
            </a:pPr>
            <a:r>
              <a:rPr lang="ar-SA" dirty="0"/>
              <a:t>ر‌- تتوافق مع مرحلة النضج ضمن مراحل دورة حياة المنظمة .</a:t>
            </a:r>
          </a:p>
          <a:p>
            <a:pPr marL="137160" indent="0" algn="r" rtl="1">
              <a:buNone/>
            </a:pPr>
            <a:r>
              <a:rPr lang="ar-SA" dirty="0"/>
              <a:t>ز‌- في ظل هذا النوع تتسم انشطة ادارة الموارد البشرية بالرتابة وتركز على الاحتفاظ بالقوة العاملة لدى المنظمة كما هي .</a:t>
            </a:r>
          </a:p>
          <a:p>
            <a:pPr marL="137160" indent="0" algn="r" rtl="1">
              <a:buNone/>
            </a:pPr>
            <a:endParaRPr lang="en-US" dirty="0"/>
          </a:p>
        </p:txBody>
      </p:sp>
    </p:spTree>
    <p:extLst>
      <p:ext uri="{BB962C8B-B14F-4D97-AF65-F5344CB8AC3E}">
        <p14:creationId xmlns:p14="http://schemas.microsoft.com/office/powerpoint/2010/main" val="1311051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28" y="692696"/>
            <a:ext cx="9020968" cy="5904656"/>
          </a:xfrm>
        </p:spPr>
        <p:txBody>
          <a:bodyPr>
            <a:normAutofit/>
          </a:bodyPr>
          <a:lstStyle/>
          <a:p>
            <a:pPr marL="137160" indent="0" algn="just" rtl="1">
              <a:buNone/>
            </a:pPr>
            <a:r>
              <a:rPr lang="ar-SA" sz="2400" b="1" u="sng" dirty="0" smtClean="0">
                <a:solidFill>
                  <a:srgbClr val="FFFF00"/>
                </a:solidFill>
              </a:rPr>
              <a:t>6-الاستراتيجية </a:t>
            </a:r>
            <a:r>
              <a:rPr lang="ar-SA" sz="2400" b="1" u="sng" dirty="0">
                <a:solidFill>
                  <a:srgbClr val="FFFF00"/>
                </a:solidFill>
              </a:rPr>
              <a:t>المحللة :- </a:t>
            </a:r>
            <a:endParaRPr lang="ar-IQ" sz="2400" b="1" u="sng" dirty="0" smtClean="0">
              <a:solidFill>
                <a:srgbClr val="FFFF00"/>
              </a:solidFill>
            </a:endParaRPr>
          </a:p>
          <a:p>
            <a:pPr marL="137160" indent="0" algn="just" rtl="1">
              <a:buNone/>
            </a:pPr>
            <a:r>
              <a:rPr lang="ar-SA" sz="2000" dirty="0" smtClean="0"/>
              <a:t>هي </a:t>
            </a:r>
            <a:r>
              <a:rPr lang="ar-SA" sz="2000" dirty="0"/>
              <a:t>بين المنقبة والمدافعة وتعمل في نوعين من المنظمات وتكون في انتاج مستقر نسبياً وانتاج متغير والعمل الروتيني وكفؤء والعمل في البيئة المستقرة والديناميكية والاحتفاظ بالزبائن الحاليين وكذلك مراقبة المنافسين والابداع في العمل وتعتمد اسلوب المركزية واسلوب اللامركزية للايفاء بمتطلبات عملها المستقر </a:t>
            </a:r>
            <a:r>
              <a:rPr lang="ar-SA" sz="2000" dirty="0" smtClean="0"/>
              <a:t>والمتغير .</a:t>
            </a:r>
            <a:r>
              <a:rPr lang="ar-IQ" sz="2000" dirty="0" smtClean="0"/>
              <a:t> </a:t>
            </a:r>
          </a:p>
          <a:p>
            <a:pPr marL="137160" indent="0" algn="just" rtl="1">
              <a:buNone/>
            </a:pPr>
            <a:endParaRPr lang="ar-IQ" sz="2000" dirty="0"/>
          </a:p>
          <a:p>
            <a:pPr marL="137160" indent="0" algn="just" rtl="1">
              <a:buNone/>
            </a:pPr>
            <a:endParaRPr lang="ar-IQ" sz="2000" dirty="0" smtClean="0"/>
          </a:p>
          <a:p>
            <a:pPr marL="137160" indent="0" algn="just" rtl="1">
              <a:buNone/>
            </a:pPr>
            <a:endParaRPr lang="ar-IQ" sz="2000" b="1" u="sng" dirty="0">
              <a:solidFill>
                <a:srgbClr val="FFFF00"/>
              </a:solidFill>
            </a:endParaRPr>
          </a:p>
          <a:p>
            <a:pPr marL="137160" indent="0" algn="just" rtl="1">
              <a:buNone/>
            </a:pPr>
            <a:r>
              <a:rPr lang="ar-IQ" sz="2000" b="1" u="sng" dirty="0">
                <a:solidFill>
                  <a:srgbClr val="FFFF00"/>
                </a:solidFill>
              </a:rPr>
              <a:t>7- الاستراتيجية المستجيبة</a:t>
            </a:r>
            <a:r>
              <a:rPr lang="ar-IQ" sz="2000" b="1" u="sng" dirty="0" smtClean="0">
                <a:solidFill>
                  <a:srgbClr val="FFFF00"/>
                </a:solidFill>
              </a:rPr>
              <a:t>:-</a:t>
            </a:r>
          </a:p>
          <a:p>
            <a:pPr marL="137160" indent="0" algn="just" rtl="1">
              <a:buNone/>
            </a:pPr>
            <a:r>
              <a:rPr lang="ar-IQ" sz="2000" dirty="0" smtClean="0"/>
              <a:t> </a:t>
            </a:r>
            <a:r>
              <a:rPr lang="ar-IQ" sz="2000" dirty="0"/>
              <a:t>توصف بأنها استراتيجية حقيقية بل هي استجابة للفرص والتهديدات البيئية التي تحدث بشكل مفاجىء وتتصف المنظمة بما يلي :-</a:t>
            </a:r>
          </a:p>
          <a:p>
            <a:pPr marL="137160" indent="0" algn="just" rtl="1">
              <a:buNone/>
            </a:pPr>
            <a:r>
              <a:rPr lang="ar-IQ" sz="2000" dirty="0"/>
              <a:t>أ‌- انها تدرك </a:t>
            </a:r>
            <a:r>
              <a:rPr lang="ar-IQ" sz="2000" dirty="0" smtClean="0"/>
              <a:t>التغيير(الفرص والتهديدات) </a:t>
            </a:r>
            <a:r>
              <a:rPr lang="ar-IQ" sz="2000" dirty="0"/>
              <a:t>وعدم الاستقرار في البيئة ولكنها لا تستجيب له بشكل فاعل .</a:t>
            </a:r>
          </a:p>
          <a:p>
            <a:pPr marL="137160" indent="0" algn="just" rtl="1">
              <a:buNone/>
            </a:pPr>
            <a:r>
              <a:rPr lang="ar-IQ" sz="2000" dirty="0"/>
              <a:t>ب‌- لاتتخذ خطة بعيدة المدى او رسالة او هدف واضح بل تتخذ فعل او سلوك لتلافي الحاجات الآنية .</a:t>
            </a:r>
          </a:p>
          <a:p>
            <a:pPr marL="137160" indent="0" algn="just" rtl="1">
              <a:buNone/>
            </a:pPr>
            <a:r>
              <a:rPr lang="ar-IQ" sz="2000" dirty="0"/>
              <a:t>ت‌- تكون ناجحة في بعض الاحيان وفاشلة في احيان اخرى وتتناسب مع الهيكل الألي .</a:t>
            </a:r>
          </a:p>
          <a:p>
            <a:pPr marL="137160" indent="0" algn="just" rtl="1">
              <a:buNone/>
            </a:pPr>
            <a:r>
              <a:rPr lang="ar-IQ" sz="2000" dirty="0"/>
              <a:t>ث‌- تتوافق مع مرحلة الانحدار ضمن دورة حياة المنظمة </a:t>
            </a:r>
            <a:r>
              <a:rPr lang="ar-IQ" sz="2000" dirty="0" smtClean="0"/>
              <a:t>.</a:t>
            </a:r>
            <a:endParaRPr lang="ar-IQ" sz="2000" dirty="0"/>
          </a:p>
        </p:txBody>
      </p:sp>
      <p:pic>
        <p:nvPicPr>
          <p:cNvPr id="8194" name="Picture 2" descr="C:\Users\cc\Desktop\download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8" y="2348880"/>
            <a:ext cx="3158852" cy="1025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07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709160"/>
          </a:xfrm>
        </p:spPr>
        <p:txBody>
          <a:bodyPr>
            <a:normAutofit/>
          </a:bodyPr>
          <a:lstStyle/>
          <a:p>
            <a:pPr marL="137160" indent="0" algn="r" rtl="1">
              <a:buNone/>
            </a:pPr>
            <a:r>
              <a:rPr lang="ar-IQ" dirty="0" smtClean="0"/>
              <a:t>• </a:t>
            </a:r>
            <a:r>
              <a:rPr lang="ar-IQ" b="1" u="sng" dirty="0">
                <a:solidFill>
                  <a:srgbClr val="FFFF00"/>
                </a:solidFill>
              </a:rPr>
              <a:t>هناك انواع من الاستراتيجيات </a:t>
            </a:r>
            <a:endParaRPr lang="ar-IQ" b="1" u="sng" dirty="0" smtClean="0">
              <a:solidFill>
                <a:srgbClr val="FFFF00"/>
              </a:solidFill>
            </a:endParaRPr>
          </a:p>
          <a:p>
            <a:pPr marL="137160" indent="0" algn="r" rtl="1">
              <a:buNone/>
            </a:pPr>
            <a:r>
              <a:rPr lang="ar-IQ" dirty="0" smtClean="0"/>
              <a:t>التي </a:t>
            </a:r>
            <a:r>
              <a:rPr lang="ar-IQ" dirty="0"/>
              <a:t>يمكن ان تعتمدها ادارة الموارد البشرية في تنفيذ استراتيجيتها وتختلف حسب </a:t>
            </a:r>
            <a:endParaRPr lang="ar-IQ" dirty="0" smtClean="0"/>
          </a:p>
          <a:p>
            <a:pPr marL="137160" indent="0" algn="r" rtl="1">
              <a:buNone/>
            </a:pPr>
            <a:endParaRPr lang="ar-IQ" dirty="0" smtClean="0"/>
          </a:p>
          <a:p>
            <a:pPr marL="137160" indent="0" algn="r" rtl="1">
              <a:buNone/>
            </a:pPr>
            <a:r>
              <a:rPr lang="ar-IQ" dirty="0" smtClean="0"/>
              <a:t> </a:t>
            </a:r>
            <a:r>
              <a:rPr lang="ar-SA" dirty="0" smtClean="0"/>
              <a:t>أ-نشاط </a:t>
            </a:r>
            <a:r>
              <a:rPr lang="ar-SA" dirty="0"/>
              <a:t>المنظمة </a:t>
            </a:r>
            <a:endParaRPr lang="ar-IQ" dirty="0" smtClean="0"/>
          </a:p>
          <a:p>
            <a:pPr marL="137160" indent="0" algn="r" rtl="1">
              <a:buNone/>
            </a:pPr>
            <a:r>
              <a:rPr lang="ar-IQ" dirty="0" smtClean="0"/>
              <a:t>ب</a:t>
            </a:r>
            <a:r>
              <a:rPr lang="ar-SA" dirty="0" smtClean="0"/>
              <a:t>- </a:t>
            </a:r>
            <a:r>
              <a:rPr lang="ar-SA" dirty="0"/>
              <a:t>هيكلها </a:t>
            </a:r>
            <a:r>
              <a:rPr lang="ar-SA" dirty="0" smtClean="0"/>
              <a:t>التنظيمي</a:t>
            </a:r>
            <a:endParaRPr lang="ar-IQ" dirty="0" smtClean="0"/>
          </a:p>
          <a:p>
            <a:pPr marL="137160" indent="0" algn="r" rtl="1">
              <a:buNone/>
            </a:pPr>
            <a:r>
              <a:rPr lang="ar-IQ" dirty="0" smtClean="0"/>
              <a:t>ج</a:t>
            </a:r>
            <a:r>
              <a:rPr lang="ar-SA" dirty="0" smtClean="0"/>
              <a:t>- </a:t>
            </a:r>
            <a:r>
              <a:rPr lang="ar-SA" dirty="0"/>
              <a:t>البيئة المحيطة لها   </a:t>
            </a:r>
            <a:endParaRPr lang="ar-IQ" dirty="0" smtClean="0"/>
          </a:p>
          <a:p>
            <a:pPr marL="137160" indent="0" algn="r" rtl="1">
              <a:buNone/>
            </a:pPr>
            <a:r>
              <a:rPr lang="ar-SA" dirty="0" smtClean="0"/>
              <a:t>د- </a:t>
            </a:r>
            <a:r>
              <a:rPr lang="ar-SA" dirty="0"/>
              <a:t>الموارد المتاحة لها</a:t>
            </a:r>
          </a:p>
          <a:p>
            <a:pPr marL="137160" indent="0" algn="r" rtl="1">
              <a:buNone/>
            </a:pPr>
            <a:endParaRPr lang="ar-SA" dirty="0"/>
          </a:p>
          <a:p>
            <a:pPr marL="137160" indent="0" algn="r" rtl="1">
              <a:buNone/>
            </a:pPr>
            <a:endParaRPr lang="en-US" dirty="0"/>
          </a:p>
        </p:txBody>
      </p:sp>
    </p:spTree>
    <p:extLst>
      <p:ext uri="{BB962C8B-B14F-4D97-AF65-F5344CB8AC3E}">
        <p14:creationId xmlns:p14="http://schemas.microsoft.com/office/powerpoint/2010/main" val="1930349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137160" indent="0" algn="just" rtl="1">
              <a:buNone/>
            </a:pPr>
            <a:endParaRPr lang="ar-SA" dirty="0"/>
          </a:p>
          <a:p>
            <a:pPr marL="137160" indent="0" algn="just" rtl="1">
              <a:buNone/>
            </a:pPr>
            <a:r>
              <a:rPr lang="ar-SA" dirty="0"/>
              <a:t>ان جل الدراسات المعاصرة اخذت تنظر لهذه </a:t>
            </a:r>
            <a:r>
              <a:rPr lang="ar-SA" dirty="0" smtClean="0"/>
              <a:t>الاستراتيجية من </a:t>
            </a:r>
            <a:r>
              <a:rPr lang="ar-SA" dirty="0"/>
              <a:t>منظور </a:t>
            </a:r>
            <a:r>
              <a:rPr lang="ar-SA" dirty="0" smtClean="0"/>
              <a:t>تقاربهااو </a:t>
            </a:r>
            <a:r>
              <a:rPr lang="ar-SA" dirty="0"/>
              <a:t>تباعدها من </a:t>
            </a:r>
            <a:r>
              <a:rPr lang="ar-SA" dirty="0" smtClean="0"/>
              <a:t>استراتيجية الاعمال  ان كيفية التعامل مع الاشخاص في المنظمة يعد احد العوامل المهمة والمؤثرة في اشتراك الاشخاص في الاستراتيحية كما ان المنظمة قد تنظر اليهم على انهم مصدر كلفة او استثمار وبقدر اهمية دورهم في تكوين الميزة التنافسية (عندما يكون مصدر استثمار ) تكون اهمية استراتيجية  الموارد والعكس صحيح</a:t>
            </a:r>
          </a:p>
          <a:p>
            <a:pPr marL="137160" indent="0" algn="just" rtl="1">
              <a:buNone/>
            </a:pPr>
            <a:r>
              <a:rPr lang="ar-SA" dirty="0" smtClean="0"/>
              <a:t> </a:t>
            </a:r>
            <a:endParaRPr lang="ar-SA" dirty="0"/>
          </a:p>
          <a:p>
            <a:pPr marL="137160" indent="0" algn="just" rtl="1">
              <a:buNone/>
            </a:pPr>
            <a:r>
              <a:rPr lang="ar-SA" dirty="0" smtClean="0"/>
              <a:t>هناك ثلاثة </a:t>
            </a:r>
            <a:r>
              <a:rPr lang="ar-SA" dirty="0"/>
              <a:t>عناصر مطلوب توفرها لتكون المنظمة فاعلة وناجحة </a:t>
            </a:r>
            <a:r>
              <a:rPr lang="ar-SA" dirty="0" smtClean="0"/>
              <a:t>وهي</a:t>
            </a:r>
            <a:endParaRPr lang="ar-SA" dirty="0"/>
          </a:p>
          <a:p>
            <a:pPr marL="137160" indent="0" algn="just" rtl="1">
              <a:buNone/>
            </a:pPr>
            <a:r>
              <a:rPr lang="ar-SA" dirty="0"/>
              <a:t>ـ </a:t>
            </a:r>
            <a:r>
              <a:rPr lang="ar-SA" dirty="0">
                <a:solidFill>
                  <a:srgbClr val="FFFF00"/>
                </a:solidFill>
              </a:rPr>
              <a:t>الرسالة - </a:t>
            </a:r>
            <a:r>
              <a:rPr lang="ar-SA" dirty="0" smtClean="0">
                <a:solidFill>
                  <a:srgbClr val="FFFF00"/>
                </a:solidFill>
              </a:rPr>
              <a:t>الاستراتيجية- الهيكل التنظيمي </a:t>
            </a:r>
            <a:endParaRPr lang="ar-SA" dirty="0">
              <a:solidFill>
                <a:srgbClr val="FFFF00"/>
              </a:solidFill>
            </a:endParaRPr>
          </a:p>
          <a:p>
            <a:pPr marL="137160" indent="0" algn="just" rtl="1">
              <a:buNone/>
            </a:pPr>
            <a:r>
              <a:rPr lang="ar-SA" dirty="0">
                <a:solidFill>
                  <a:srgbClr val="FFFF00"/>
                </a:solidFill>
              </a:rPr>
              <a:t>اضافة الى راس المال + ادارة الموارد </a:t>
            </a:r>
            <a:r>
              <a:rPr lang="ar-SA" dirty="0" smtClean="0">
                <a:solidFill>
                  <a:srgbClr val="FFFF00"/>
                </a:solidFill>
              </a:rPr>
              <a:t>البشرٌية</a:t>
            </a:r>
            <a:r>
              <a:rPr lang="ar-SA" dirty="0" smtClean="0"/>
              <a:t>.</a:t>
            </a:r>
          </a:p>
          <a:p>
            <a:pPr marL="137160" indent="0" algn="just" rtl="1">
              <a:buNone/>
            </a:pPr>
            <a:r>
              <a:rPr lang="ar-SA" dirty="0" smtClean="0"/>
              <a:t>ملاحظة :- العنصر الاول والثاني يعتمد على الوجود البش</a:t>
            </a:r>
            <a:r>
              <a:rPr lang="ar-IQ" dirty="0" smtClean="0"/>
              <a:t>ري</a:t>
            </a:r>
            <a:r>
              <a:rPr lang="ar-SA" dirty="0" smtClean="0"/>
              <a:t> .</a:t>
            </a:r>
          </a:p>
          <a:p>
            <a:pPr marL="137160" indent="0" algn="just" rtl="1">
              <a:buNone/>
            </a:pPr>
            <a:r>
              <a:rPr lang="ar-SA" dirty="0" smtClean="0"/>
              <a:t>( اهمية استراتيجية ادارة الموارد البشرية تشكل احد المدخلات المهمة للاستراتيجية الكلية للمنظمة )</a:t>
            </a:r>
            <a:endParaRPr lang="ar-SA" dirty="0"/>
          </a:p>
        </p:txBody>
      </p:sp>
      <p:sp>
        <p:nvSpPr>
          <p:cNvPr id="2" name="Title 1"/>
          <p:cNvSpPr>
            <a:spLocks noGrp="1"/>
          </p:cNvSpPr>
          <p:nvPr>
            <p:ph type="title"/>
          </p:nvPr>
        </p:nvSpPr>
        <p:spPr/>
        <p:txBody>
          <a:bodyPr>
            <a:normAutofit fontScale="90000"/>
          </a:bodyPr>
          <a:lstStyle/>
          <a:p>
            <a:r>
              <a:rPr lang="ar-SA" dirty="0" smtClean="0"/>
              <a:t>اهمية استراتيجية ادارة الموارد البشرية </a:t>
            </a:r>
            <a:endParaRPr lang="en-US" dirty="0"/>
          </a:p>
        </p:txBody>
      </p:sp>
    </p:spTree>
    <p:extLst>
      <p:ext uri="{BB962C8B-B14F-4D97-AF65-F5344CB8AC3E}">
        <p14:creationId xmlns:p14="http://schemas.microsoft.com/office/powerpoint/2010/main" val="6567100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600198"/>
            <a:ext cx="8579296" cy="5257801"/>
          </a:xfrm>
        </p:spPr>
        <p:txBody>
          <a:bodyPr>
            <a:normAutofit/>
          </a:bodyPr>
          <a:lstStyle/>
          <a:p>
            <a:pPr marL="137160" indent="0" algn="just" rtl="1">
              <a:buNone/>
            </a:pPr>
            <a:r>
              <a:rPr lang="ar-SA" sz="2000" dirty="0"/>
              <a:t>تتضمن ثلاثة مراحل هي </a:t>
            </a:r>
            <a:r>
              <a:rPr lang="ar-SA" sz="2000" dirty="0" smtClean="0"/>
              <a:t>:-</a:t>
            </a:r>
            <a:endParaRPr lang="ar-SA" sz="2000" dirty="0"/>
          </a:p>
          <a:p>
            <a:pPr marL="137160" indent="0" algn="just" rtl="1">
              <a:buNone/>
            </a:pPr>
            <a:r>
              <a:rPr lang="ar-SA" sz="2000" u="sng" dirty="0" smtClean="0">
                <a:solidFill>
                  <a:srgbClr val="FFFF00"/>
                </a:solidFill>
              </a:rPr>
              <a:t>ا</a:t>
            </a:r>
            <a:r>
              <a:rPr lang="ar-SA" sz="2000" b="1" u="sng" dirty="0" smtClean="0">
                <a:solidFill>
                  <a:srgbClr val="FFFF00"/>
                </a:solidFill>
              </a:rPr>
              <a:t>ولاً</a:t>
            </a:r>
            <a:r>
              <a:rPr lang="ar-SA" sz="2000" b="1" u="sng" dirty="0">
                <a:solidFill>
                  <a:srgbClr val="FFFF00"/>
                </a:solidFill>
              </a:rPr>
              <a:t>:- صياغة </a:t>
            </a:r>
            <a:r>
              <a:rPr lang="ar-SA" sz="2000" b="1" u="sng" dirty="0" smtClean="0">
                <a:solidFill>
                  <a:srgbClr val="FFFF00"/>
                </a:solidFill>
              </a:rPr>
              <a:t>الاستراتيجية </a:t>
            </a:r>
            <a:r>
              <a:rPr lang="ar-SA" sz="2000" b="1" u="sng" dirty="0">
                <a:solidFill>
                  <a:srgbClr val="FFFF00"/>
                </a:solidFill>
              </a:rPr>
              <a:t>:-   </a:t>
            </a:r>
            <a:r>
              <a:rPr lang="ar-SA" sz="2000" dirty="0"/>
              <a:t>تقوم مجاميع التخطيط الاستراتيجي بتحديد الاتجاه الاستراتيجي لادارة الموارد البشرية عن طريق تحديد رؤيتها ورسالتها وغاياتها واهم الاهداف التي تسعى الى تحقيقها في ضوء نتائج تحليل البيئة المحيطة بادارة الموارد البشرية الداخلية والخارجية للوقوف على الفرص والتهديدات الخارجية التي تواجهها وتحديد نقاط القوة والضعف الداخلية </a:t>
            </a:r>
            <a:r>
              <a:rPr lang="ar-SA" sz="2000" dirty="0" smtClean="0"/>
              <a:t>وبناء </a:t>
            </a:r>
            <a:r>
              <a:rPr lang="ar-SA" sz="2000" dirty="0"/>
              <a:t>على نتائج التحليل يتم توليد بدائل استراتيجية مختلفة وتتم المقارنة واختيار الخيار الاستراتيجي المناسب </a:t>
            </a:r>
            <a:r>
              <a:rPr lang="ar-SA" sz="2000" dirty="0" smtClean="0"/>
              <a:t>.</a:t>
            </a:r>
            <a:endParaRPr lang="ar-IQ" sz="2000" dirty="0" smtClean="0"/>
          </a:p>
          <a:p>
            <a:pPr marL="137160" indent="0" algn="just" rtl="1">
              <a:buNone/>
            </a:pPr>
            <a:endParaRPr lang="ar-SA" sz="2000" dirty="0"/>
          </a:p>
          <a:p>
            <a:pPr marL="137160" indent="0" algn="just" rtl="1">
              <a:buNone/>
            </a:pPr>
            <a:r>
              <a:rPr lang="ar-SA" sz="2000" b="1" dirty="0">
                <a:solidFill>
                  <a:srgbClr val="FFFF00"/>
                </a:solidFill>
              </a:rPr>
              <a:t>الرؤيا الاستراتيجية:- </a:t>
            </a:r>
            <a:r>
              <a:rPr lang="ar-SA" sz="2000" dirty="0"/>
              <a:t>هي الفكرة المجردة ذات المضمون الفلسفي والمنظور المستقبلي للادارة .</a:t>
            </a:r>
          </a:p>
          <a:p>
            <a:pPr marL="137160" indent="0" algn="just" rtl="1">
              <a:buNone/>
            </a:pPr>
            <a:r>
              <a:rPr lang="ar-SA" sz="2000" b="1" dirty="0">
                <a:solidFill>
                  <a:srgbClr val="FFFF00"/>
                </a:solidFill>
              </a:rPr>
              <a:t>الرسالة :- </a:t>
            </a:r>
            <a:r>
              <a:rPr lang="ar-SA" sz="2000" dirty="0"/>
              <a:t>هي بيان يعبير عن الغرض الاساسي الذي وجدت من اجله الادارة او المهمة الجوهرية لها ومبرر وجودها واستمرارها .</a:t>
            </a:r>
          </a:p>
          <a:p>
            <a:pPr marL="137160" indent="0" algn="just" rtl="1">
              <a:buNone/>
            </a:pPr>
            <a:endParaRPr lang="ar-SA" sz="2000" dirty="0" smtClean="0"/>
          </a:p>
          <a:p>
            <a:pPr marL="137160" indent="0" algn="just" rtl="1">
              <a:buNone/>
            </a:pPr>
            <a:r>
              <a:rPr lang="ar-SA" sz="2000" dirty="0" smtClean="0">
                <a:solidFill>
                  <a:srgbClr val="FFFF00"/>
                </a:solidFill>
              </a:rPr>
              <a:t>*</a:t>
            </a:r>
            <a:r>
              <a:rPr lang="ar-SA" sz="2000" dirty="0">
                <a:solidFill>
                  <a:srgbClr val="FFFF00"/>
                </a:solidFill>
              </a:rPr>
              <a:t>غالباًما يتوافق بيان الرسالة مع الرؤيا</a:t>
            </a:r>
          </a:p>
          <a:p>
            <a:pPr marL="137160" indent="0" algn="just" rtl="1">
              <a:buNone/>
            </a:pPr>
            <a:endParaRPr lang="en-US" sz="2000" dirty="0"/>
          </a:p>
        </p:txBody>
      </p:sp>
      <p:sp>
        <p:nvSpPr>
          <p:cNvPr id="2" name="Title 1"/>
          <p:cNvSpPr>
            <a:spLocks noGrp="1"/>
          </p:cNvSpPr>
          <p:nvPr>
            <p:ph type="title"/>
          </p:nvPr>
        </p:nvSpPr>
        <p:spPr/>
        <p:txBody>
          <a:bodyPr>
            <a:normAutofit fontScale="90000"/>
          </a:bodyPr>
          <a:lstStyle/>
          <a:p>
            <a:r>
              <a:rPr lang="ar-SA" dirty="0"/>
              <a:t>(مراحل </a:t>
            </a:r>
            <a:r>
              <a:rPr lang="ar-IQ" dirty="0" smtClean="0"/>
              <a:t>استراتيجية</a:t>
            </a:r>
            <a:r>
              <a:rPr lang="ar-SA" dirty="0" smtClean="0"/>
              <a:t>ادارة </a:t>
            </a:r>
            <a:r>
              <a:rPr lang="ar-SA" dirty="0"/>
              <a:t>الموارد البشرية) </a:t>
            </a:r>
            <a:endParaRPr lang="en-US" dirty="0"/>
          </a:p>
        </p:txBody>
      </p:sp>
      <p:pic>
        <p:nvPicPr>
          <p:cNvPr id="1026" name="Picture 2" descr="C:\Users\cc\Desktop\download (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0" y="5409560"/>
            <a:ext cx="4129112" cy="1432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692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720" y="239812"/>
            <a:ext cx="8445624" cy="6021288"/>
          </a:xfrm>
        </p:spPr>
        <p:txBody>
          <a:bodyPr>
            <a:normAutofit/>
          </a:bodyPr>
          <a:lstStyle/>
          <a:p>
            <a:pPr marL="137160" indent="0" algn="just" rtl="1">
              <a:buNone/>
            </a:pPr>
            <a:r>
              <a:rPr lang="ar-SA" dirty="0"/>
              <a:t>تعريف </a:t>
            </a:r>
            <a:r>
              <a:rPr lang="ar-SA" b="1" u="sng" dirty="0">
                <a:solidFill>
                  <a:srgbClr val="FFFF00"/>
                </a:solidFill>
              </a:rPr>
              <a:t>المدير</a:t>
            </a:r>
            <a:r>
              <a:rPr lang="ar-SA" dirty="0"/>
              <a:t> ( الشخص المسؤول عن اعمال اخرين يتواجدون في الوحدة التنظيمية التي يرأسها ويقدم لهم الدعم والاسناد) اما </a:t>
            </a:r>
            <a:endParaRPr lang="ar-IQ" dirty="0" smtClean="0"/>
          </a:p>
          <a:p>
            <a:pPr marL="137160" indent="0" algn="just" rtl="1">
              <a:buNone/>
            </a:pPr>
            <a:endParaRPr lang="ar-IQ" dirty="0"/>
          </a:p>
          <a:p>
            <a:pPr marL="137160" indent="0" algn="just" rtl="1">
              <a:buNone/>
            </a:pPr>
            <a:endParaRPr lang="ar-IQ" dirty="0" smtClean="0"/>
          </a:p>
          <a:p>
            <a:pPr marL="137160" indent="0" algn="just" rtl="1">
              <a:buNone/>
            </a:pPr>
            <a:endParaRPr lang="ar-IQ" dirty="0"/>
          </a:p>
          <a:p>
            <a:pPr marL="137160" indent="0" algn="just" rtl="1">
              <a:buNone/>
            </a:pPr>
            <a:endParaRPr lang="ar-IQ" dirty="0" smtClean="0"/>
          </a:p>
          <a:p>
            <a:pPr marL="137160" indent="0" algn="just" rtl="1">
              <a:buNone/>
            </a:pPr>
            <a:endParaRPr lang="ar-IQ" dirty="0"/>
          </a:p>
          <a:p>
            <a:pPr marL="137160" indent="0" algn="just" rtl="1">
              <a:buNone/>
            </a:pPr>
            <a:endParaRPr lang="ar-IQ" dirty="0" smtClean="0"/>
          </a:p>
          <a:p>
            <a:pPr marL="137160" indent="0" algn="just" rtl="1">
              <a:buNone/>
            </a:pPr>
            <a:r>
              <a:rPr lang="ar-SA" b="1" u="sng" dirty="0" smtClean="0">
                <a:solidFill>
                  <a:srgbClr val="FFFF00"/>
                </a:solidFill>
              </a:rPr>
              <a:t>مدير </a:t>
            </a:r>
            <a:r>
              <a:rPr lang="ar-SA" b="1" u="sng" dirty="0">
                <a:solidFill>
                  <a:srgbClr val="FFFF00"/>
                </a:solidFill>
              </a:rPr>
              <a:t>ادارة الموارد البشرية </a:t>
            </a:r>
            <a:r>
              <a:rPr lang="ar-SA" dirty="0"/>
              <a:t>فيمكن تعريفة ( المدير المسؤول عن وضع الخطط اللازمة لاستقطاب الموارد البشرية واختيارها وتطويرها وتعويضها بالشكل الذي يضمن للمنظمة الاحتفاظ بها. وتنظيم كيفية تنفيذ هذه الخطط من خلال توفير المستلازمات اللازمة لانجازها </a:t>
            </a:r>
            <a:r>
              <a:rPr lang="ar-SA" dirty="0" smtClean="0"/>
              <a:t>)</a:t>
            </a:r>
            <a:endParaRPr lang="en-US" dirty="0"/>
          </a:p>
        </p:txBody>
      </p:sp>
      <p:pic>
        <p:nvPicPr>
          <p:cNvPr id="2050" name="Picture 2" descr="C:\Users\cc\Desktop\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2474" y="1628800"/>
            <a:ext cx="5789832"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6444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29600" cy="6237312"/>
          </a:xfrm>
        </p:spPr>
        <p:txBody>
          <a:bodyPr>
            <a:normAutofit/>
          </a:bodyPr>
          <a:lstStyle/>
          <a:p>
            <a:pPr marL="137160" indent="0" algn="just" rtl="1">
              <a:buNone/>
            </a:pPr>
            <a:r>
              <a:rPr lang="ar-SA" sz="2000" b="1" dirty="0">
                <a:solidFill>
                  <a:srgbClr val="FFFF00"/>
                </a:solidFill>
              </a:rPr>
              <a:t>الغايات :- </a:t>
            </a:r>
            <a:r>
              <a:rPr lang="ar-SA" sz="2000" dirty="0"/>
              <a:t>هي المرامي العامة التي تسعى لبلوغها الادارة .</a:t>
            </a:r>
            <a:endParaRPr lang="ar-SA" sz="2000" dirty="0">
              <a:solidFill>
                <a:srgbClr val="FFFF00"/>
              </a:solidFill>
            </a:endParaRPr>
          </a:p>
          <a:p>
            <a:pPr marL="137160" indent="0" algn="just" rtl="1">
              <a:buNone/>
            </a:pPr>
            <a:r>
              <a:rPr lang="ar-SA" sz="2000" b="1" dirty="0">
                <a:solidFill>
                  <a:srgbClr val="FFFF00"/>
                </a:solidFill>
              </a:rPr>
              <a:t>الاهداف :- </a:t>
            </a:r>
            <a:r>
              <a:rPr lang="ar-SA" sz="2000" dirty="0"/>
              <a:t>تسعى ادارة الموارد البشرية الى تحقيقها في المدى المتوسط او الطويل وهي انعكاس وترجمة لرسالة المنظمة وغاياتها .</a:t>
            </a:r>
          </a:p>
          <a:p>
            <a:pPr marL="137160" indent="0" algn="just" rtl="1">
              <a:buNone/>
            </a:pPr>
            <a:endParaRPr lang="ar-SA" sz="2000" dirty="0"/>
          </a:p>
          <a:p>
            <a:pPr marL="137160" indent="0" algn="just" rtl="1">
              <a:buNone/>
            </a:pPr>
            <a:r>
              <a:rPr lang="ar-SA" sz="2000" b="1" dirty="0">
                <a:solidFill>
                  <a:srgbClr val="FFFF00"/>
                </a:solidFill>
              </a:rPr>
              <a:t>التحليل البيئي :- </a:t>
            </a:r>
            <a:r>
              <a:rPr lang="ar-SA" sz="2000" dirty="0"/>
              <a:t>هو تحليل البيئة الخارجية التي تشمل </a:t>
            </a:r>
            <a:r>
              <a:rPr lang="ar-SA" sz="2000" dirty="0" smtClean="0"/>
              <a:t>(العوامل </a:t>
            </a:r>
            <a:r>
              <a:rPr lang="ar-SA" sz="2000" dirty="0"/>
              <a:t>السياسية ،الاقتصادية </a:t>
            </a:r>
            <a:r>
              <a:rPr lang="ar-SA" sz="2000" dirty="0" smtClean="0"/>
              <a:t>،الاجتماعية،الثقافية</a:t>
            </a:r>
            <a:r>
              <a:rPr lang="ar-SA" sz="2000" dirty="0"/>
              <a:t>، التكنولوجية ، تحديد الفرص ، التهديدات ) </a:t>
            </a:r>
          </a:p>
          <a:p>
            <a:pPr marL="137160" indent="0" algn="just" rtl="1">
              <a:buNone/>
            </a:pPr>
            <a:r>
              <a:rPr lang="ar-SA" sz="2000" dirty="0"/>
              <a:t>تحليل البيئة الداخلية ( الهيكل التنظيمي للمنظمة ، الثقافة السائدة لديها ، الموارد المالية والمادية والبشرية المتاحة لديها ، ، تحديد نقاط القوة والضعف الداخلية ) </a:t>
            </a:r>
          </a:p>
          <a:p>
            <a:pPr marL="137160" indent="0" algn="just" rtl="1">
              <a:buNone/>
            </a:pPr>
            <a:r>
              <a:rPr lang="ar-SA" sz="2000" dirty="0"/>
              <a:t>من اهم ادوات تحليل البيئة هي (</a:t>
            </a:r>
            <a:r>
              <a:rPr lang="en-US" sz="2000" dirty="0"/>
              <a:t>SWOT </a:t>
            </a:r>
            <a:r>
              <a:rPr lang="ar-SA" sz="2000" dirty="0" smtClean="0"/>
              <a:t>)</a:t>
            </a:r>
            <a:endParaRPr lang="en-US" sz="2000" dirty="0"/>
          </a:p>
          <a:p>
            <a:pPr marL="137160" indent="0" algn="just" rtl="1">
              <a:buNone/>
            </a:pPr>
            <a:r>
              <a:rPr lang="ar-SA" sz="2000" u="sng" dirty="0">
                <a:solidFill>
                  <a:srgbClr val="FFFF00"/>
                </a:solidFill>
              </a:rPr>
              <a:t>الخيار الاستراتيجي :- </a:t>
            </a:r>
            <a:r>
              <a:rPr lang="ar-SA" sz="2000" dirty="0"/>
              <a:t>يمثل الخيار الاستراتيجي ( الخطط) التي تعتمد في تحقيق الرسالة والاهداف </a:t>
            </a:r>
            <a:endParaRPr lang="ar-SA" sz="2000" dirty="0" smtClean="0"/>
          </a:p>
          <a:p>
            <a:pPr marL="137160" indent="0" algn="just" rtl="1">
              <a:buNone/>
            </a:pPr>
            <a:endParaRPr lang="ar-SA" sz="2000" dirty="0"/>
          </a:p>
          <a:p>
            <a:pPr marL="137160" indent="0" algn="just" rtl="1">
              <a:buNone/>
            </a:pPr>
            <a:r>
              <a:rPr lang="ar-SA" sz="2000" dirty="0" smtClean="0">
                <a:solidFill>
                  <a:srgbClr val="FFFF00"/>
                </a:solidFill>
              </a:rPr>
              <a:t>•جوهر </a:t>
            </a:r>
            <a:r>
              <a:rPr lang="ar-SA" sz="2000" dirty="0">
                <a:solidFill>
                  <a:srgbClr val="FFFF00"/>
                </a:solidFill>
              </a:rPr>
              <a:t>صياغة الاستراتيجية ---- اختيار الاعمال التي تجعل الاداء متميزاً</a:t>
            </a:r>
          </a:p>
          <a:p>
            <a:pPr marL="137160" indent="0" algn="just" rtl="1">
              <a:buNone/>
            </a:pPr>
            <a:r>
              <a:rPr lang="ar-SA" sz="2000" dirty="0" smtClean="0">
                <a:solidFill>
                  <a:srgbClr val="FFFF00"/>
                </a:solidFill>
              </a:rPr>
              <a:t>•تتم </a:t>
            </a:r>
            <a:r>
              <a:rPr lang="ar-SA" sz="2000" dirty="0">
                <a:solidFill>
                  <a:srgbClr val="FFFF00"/>
                </a:solidFill>
              </a:rPr>
              <a:t>صياغة الاستراتيجية بواسطة ----- الاستراتيجيين </a:t>
            </a:r>
            <a:endParaRPr lang="ar-SA" sz="2000" dirty="0" smtClean="0">
              <a:solidFill>
                <a:srgbClr val="FFFF00"/>
              </a:solidFill>
            </a:endParaRPr>
          </a:p>
          <a:p>
            <a:pPr marL="137160" indent="0" algn="just" rtl="1">
              <a:buNone/>
            </a:pPr>
            <a:endParaRPr lang="ar-SA" sz="2000" dirty="0"/>
          </a:p>
          <a:p>
            <a:pPr marL="137160" indent="0" algn="just" rtl="1">
              <a:buNone/>
            </a:pPr>
            <a:r>
              <a:rPr lang="ar-SA" sz="2000" dirty="0">
                <a:solidFill>
                  <a:srgbClr val="FFFF00"/>
                </a:solidFill>
              </a:rPr>
              <a:t>القمة الاستراتيجية تتألف من </a:t>
            </a:r>
          </a:p>
          <a:p>
            <a:pPr marL="137160" indent="0" algn="just" rtl="1">
              <a:buNone/>
            </a:pPr>
            <a:r>
              <a:rPr lang="ar-SA" sz="2000" dirty="0" smtClean="0"/>
              <a:t>1-مجلس </a:t>
            </a:r>
            <a:r>
              <a:rPr lang="ar-SA" sz="2000" dirty="0"/>
              <a:t>الادارة .</a:t>
            </a:r>
          </a:p>
          <a:p>
            <a:pPr marL="137160" indent="0" algn="just" rtl="1">
              <a:buNone/>
            </a:pPr>
            <a:r>
              <a:rPr lang="ar-SA" sz="2000" dirty="0" smtClean="0"/>
              <a:t>2-مديري </a:t>
            </a:r>
            <a:r>
              <a:rPr lang="ar-SA" sz="2000" dirty="0"/>
              <a:t>الادارة العليا التي يمثل مدير ادارة الموارد البشرية احد اعضائها </a:t>
            </a:r>
          </a:p>
          <a:p>
            <a:pPr marL="137160" indent="0" algn="just" rtl="1">
              <a:buNone/>
            </a:pPr>
            <a:endParaRPr lang="en-US" sz="2000" dirty="0"/>
          </a:p>
        </p:txBody>
      </p:sp>
    </p:spTree>
    <p:extLst>
      <p:ext uri="{BB962C8B-B14F-4D97-AF65-F5344CB8AC3E}">
        <p14:creationId xmlns:p14="http://schemas.microsoft.com/office/powerpoint/2010/main" val="1518396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544616"/>
          </a:xfrm>
        </p:spPr>
        <p:txBody>
          <a:bodyPr>
            <a:normAutofit fontScale="70000" lnSpcReduction="20000"/>
          </a:bodyPr>
          <a:lstStyle/>
          <a:p>
            <a:pPr marL="137160" indent="0" algn="just" rtl="1">
              <a:buNone/>
            </a:pPr>
            <a:r>
              <a:rPr lang="ar-SA" u="sng" dirty="0">
                <a:solidFill>
                  <a:srgbClr val="FFFF00"/>
                </a:solidFill>
              </a:rPr>
              <a:t>ثانياً :- تنفيذ الاستراتيجية :- </a:t>
            </a:r>
            <a:r>
              <a:rPr lang="ar-SA" dirty="0"/>
              <a:t>تعرف بأنها </a:t>
            </a:r>
          </a:p>
          <a:p>
            <a:pPr marL="137160" indent="0" algn="just" rtl="1">
              <a:buNone/>
            </a:pPr>
            <a:r>
              <a:rPr lang="ar-SA" dirty="0"/>
              <a:t>( سلسلة من الفعاليات والانشطة المتعلقة بترجمة البدائل الاستراتيجية المختارة الى متطلبات الهيكل التنظيمي المناسب وبناء الخطط والاجراءات المناسبة لجميع فعاليات ووظائف ادارة الموارد البشرية ) وعرفت كذلك ( انها العملية التي تهتم بوضع الخيار الاستراتيجي موضع التنفيذ)</a:t>
            </a:r>
          </a:p>
          <a:p>
            <a:pPr marL="137160" indent="0" algn="just" rtl="1">
              <a:buNone/>
            </a:pPr>
            <a:r>
              <a:rPr lang="ar-SA" dirty="0" smtClean="0">
                <a:solidFill>
                  <a:srgbClr val="FFFF00"/>
                </a:solidFill>
              </a:rPr>
              <a:t>•مستلزمات </a:t>
            </a:r>
            <a:r>
              <a:rPr lang="ar-SA" dirty="0">
                <a:solidFill>
                  <a:srgbClr val="FFFF00"/>
                </a:solidFill>
              </a:rPr>
              <a:t>نجاح عملية تنفيذ الاستراتيجية </a:t>
            </a:r>
          </a:p>
          <a:p>
            <a:pPr marL="137160" indent="0" algn="just" rtl="1">
              <a:buNone/>
            </a:pPr>
            <a:r>
              <a:rPr lang="ar-SA" dirty="0" smtClean="0">
                <a:solidFill>
                  <a:srgbClr val="FFFF00"/>
                </a:solidFill>
              </a:rPr>
              <a:t>أ‌-الهيكل </a:t>
            </a:r>
            <a:r>
              <a:rPr lang="ar-SA" dirty="0">
                <a:solidFill>
                  <a:srgbClr val="FFFF00"/>
                </a:solidFill>
              </a:rPr>
              <a:t>التنظيمي    ب- تصميم العمل  ج- انظمة المكافأت   د – انواع المعلومات</a:t>
            </a:r>
          </a:p>
          <a:p>
            <a:pPr marL="137160" indent="0" algn="just" rtl="1">
              <a:buNone/>
            </a:pPr>
            <a:r>
              <a:rPr lang="ar-SA" dirty="0">
                <a:solidFill>
                  <a:srgbClr val="FFFF00"/>
                </a:solidFill>
              </a:rPr>
              <a:t>و- الأداء </a:t>
            </a:r>
            <a:endParaRPr lang="ar-SA" dirty="0" smtClean="0">
              <a:solidFill>
                <a:srgbClr val="FFFF00"/>
              </a:solidFill>
            </a:endParaRPr>
          </a:p>
          <a:p>
            <a:pPr marL="137160" indent="0" algn="just" rtl="1">
              <a:buNone/>
            </a:pPr>
            <a:endParaRPr lang="ar-SA" dirty="0">
              <a:solidFill>
                <a:srgbClr val="FFFF00"/>
              </a:solidFill>
            </a:endParaRPr>
          </a:p>
          <a:p>
            <a:pPr marL="137160" indent="0" algn="just" rtl="1">
              <a:buNone/>
            </a:pPr>
            <a:r>
              <a:rPr lang="ar-SA" dirty="0"/>
              <a:t>*كلما كان التغيير كبير كان التنفيذ صعب وهناك نوعين من التغيير </a:t>
            </a:r>
            <a:endParaRPr lang="ar-SA" dirty="0" smtClean="0"/>
          </a:p>
          <a:p>
            <a:pPr marL="137160" indent="0" algn="just" rtl="1">
              <a:buNone/>
            </a:pPr>
            <a:endParaRPr lang="ar-SA" dirty="0"/>
          </a:p>
          <a:p>
            <a:pPr marL="137160" indent="0" algn="just" rtl="1">
              <a:buNone/>
            </a:pPr>
            <a:r>
              <a:rPr lang="ar-SA" dirty="0">
                <a:solidFill>
                  <a:srgbClr val="FFFF00"/>
                </a:solidFill>
              </a:rPr>
              <a:t>1- التغيير الجذري    </a:t>
            </a:r>
            <a:r>
              <a:rPr lang="ar-SA" dirty="0" smtClean="0">
                <a:solidFill>
                  <a:srgbClr val="FFFF00"/>
                </a:solidFill>
              </a:rPr>
              <a:t>      </a:t>
            </a:r>
            <a:r>
              <a:rPr lang="ar-SA" dirty="0">
                <a:solidFill>
                  <a:srgbClr val="FFFF00"/>
                </a:solidFill>
              </a:rPr>
              <a:t>2- التغيير التدريجي </a:t>
            </a:r>
            <a:endParaRPr lang="ar-SA" dirty="0" smtClean="0">
              <a:solidFill>
                <a:srgbClr val="FFFF00"/>
              </a:solidFill>
            </a:endParaRPr>
          </a:p>
          <a:p>
            <a:pPr marL="137160" indent="0" algn="just" rtl="1">
              <a:buNone/>
            </a:pPr>
            <a:endParaRPr lang="ar-SA" dirty="0"/>
          </a:p>
          <a:p>
            <a:pPr marL="137160" indent="0" algn="just" rtl="1">
              <a:buNone/>
            </a:pPr>
            <a:r>
              <a:rPr lang="ar-SA" b="1" dirty="0">
                <a:solidFill>
                  <a:srgbClr val="FFFF00"/>
                </a:solidFill>
              </a:rPr>
              <a:t>تطوير الاجراءات الوظيفية وادارتها  </a:t>
            </a:r>
            <a:r>
              <a:rPr lang="ar-SA" dirty="0"/>
              <a:t>:- ويتم ذلك من خلال</a:t>
            </a:r>
          </a:p>
          <a:p>
            <a:pPr marL="137160" indent="0" algn="just" rtl="1">
              <a:buNone/>
            </a:pPr>
            <a:r>
              <a:rPr lang="ar-SA" dirty="0" smtClean="0"/>
              <a:t>1-تحديد </a:t>
            </a:r>
            <a:r>
              <a:rPr lang="ar-SA" dirty="0"/>
              <a:t>الاهداف قصيرة الاجل للتنفيذ .</a:t>
            </a:r>
          </a:p>
          <a:p>
            <a:pPr marL="137160" indent="0" algn="just" rtl="1">
              <a:buNone/>
            </a:pPr>
            <a:r>
              <a:rPr lang="ar-SA" dirty="0" smtClean="0"/>
              <a:t>2-وضع </a:t>
            </a:r>
            <a:r>
              <a:rPr lang="ar-SA" dirty="0"/>
              <a:t>البرامج التنفيذية والاجراءات اللازمة للانجاز .</a:t>
            </a:r>
          </a:p>
          <a:p>
            <a:pPr marL="137160" indent="0" algn="just" rtl="1">
              <a:buNone/>
            </a:pPr>
            <a:r>
              <a:rPr lang="ar-SA" dirty="0" smtClean="0"/>
              <a:t>3-تحديد </a:t>
            </a:r>
            <a:r>
              <a:rPr lang="ar-SA" dirty="0"/>
              <a:t>الموازنات لتوفير المستلزمات اللازمة للتنفيذ .</a:t>
            </a:r>
          </a:p>
          <a:p>
            <a:pPr marL="137160" indent="0" algn="just" rtl="1">
              <a:buNone/>
            </a:pPr>
            <a:r>
              <a:rPr lang="ar-SA" dirty="0" smtClean="0"/>
              <a:t>4-التاكد </a:t>
            </a:r>
            <a:r>
              <a:rPr lang="ar-SA" dirty="0"/>
              <a:t>من ان الاستراتيجية قد ادت الى بلوغ الرسالة والاهداف الخاصة بادارة الموارد البشرية </a:t>
            </a:r>
          </a:p>
          <a:p>
            <a:pPr marL="137160" indent="0" algn="just" rtl="1">
              <a:buNone/>
            </a:pPr>
            <a:endParaRPr lang="en-US" dirty="0"/>
          </a:p>
        </p:txBody>
      </p:sp>
      <p:pic>
        <p:nvPicPr>
          <p:cNvPr id="3074" name="Picture 2" descr="C:\Users\cc\Desktop\download (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84984"/>
            <a:ext cx="2286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702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552728"/>
          </a:xfrm>
        </p:spPr>
        <p:txBody>
          <a:bodyPr>
            <a:normAutofit/>
          </a:bodyPr>
          <a:lstStyle/>
          <a:p>
            <a:pPr marL="137160" indent="0" algn="just" rtl="1">
              <a:buNone/>
            </a:pPr>
            <a:r>
              <a:rPr lang="ar-SA" sz="2000" u="sng" dirty="0">
                <a:solidFill>
                  <a:srgbClr val="FFFF00"/>
                </a:solidFill>
              </a:rPr>
              <a:t>ثالثاً:- مرحلة الرقابة وتقويم الاستراتيجية :- </a:t>
            </a:r>
            <a:r>
              <a:rPr lang="ar-SA" sz="2000" dirty="0"/>
              <a:t>تمارس في جميع مراحل الادارة الاستراتيجية للتأكد من ان الخيار الاستراتيجي يصاغ وينفذ بشكل جيد وانه يحقق اهداف الادارة وان تقويم الاستراتيجية يمكن ان يؤدي الى تغيير صياغة الاستراتيجية وتغيير تنفيذ  الاستراتيجية  اوتغيير الصياغة والتنفيذ معاً او لاتغيير على الاطلاق  ويعرف ( هو تقويم لكيفية اداء ادارة الموارد البشرية ) </a:t>
            </a:r>
            <a:r>
              <a:rPr lang="ar-SA" sz="2000" dirty="0" smtClean="0"/>
              <a:t>.</a:t>
            </a:r>
            <a:endParaRPr lang="ar-IQ" sz="2000" dirty="0" smtClean="0"/>
          </a:p>
          <a:p>
            <a:pPr marL="137160" indent="0" algn="just" rtl="1">
              <a:buNone/>
            </a:pPr>
            <a:endParaRPr lang="ar-IQ" sz="2000" dirty="0">
              <a:solidFill>
                <a:srgbClr val="FFFF00"/>
              </a:solidFill>
            </a:endParaRPr>
          </a:p>
          <a:p>
            <a:pPr marL="137160" indent="0" algn="just" rtl="1">
              <a:buNone/>
            </a:pPr>
            <a:r>
              <a:rPr lang="ar-SA" sz="2000" dirty="0">
                <a:solidFill>
                  <a:srgbClr val="FFFF00"/>
                </a:solidFill>
              </a:rPr>
              <a:t>خطوات عمل التقويم </a:t>
            </a:r>
          </a:p>
          <a:p>
            <a:pPr marL="137160" indent="0" algn="just" rtl="1">
              <a:buNone/>
            </a:pPr>
            <a:r>
              <a:rPr lang="ar-SA" sz="2000" dirty="0" smtClean="0"/>
              <a:t>1- تحديد </a:t>
            </a:r>
            <a:r>
              <a:rPr lang="ar-SA" sz="2000" dirty="0"/>
              <a:t>اهداف الاداء    2- وضع المعايير والحدود المسموح بها لتحقيق الاهداف والاستراتيجيات .</a:t>
            </a:r>
          </a:p>
          <a:p>
            <a:pPr marL="137160" indent="0" algn="just" rtl="1">
              <a:buNone/>
            </a:pPr>
            <a:r>
              <a:rPr lang="ar-SA" sz="2000" dirty="0"/>
              <a:t>          3 – قياس الواقع الفعلي لاكتشاف مخرجات الاداء     4- </a:t>
            </a:r>
            <a:r>
              <a:rPr lang="ar-SA" sz="2000" dirty="0" smtClean="0"/>
              <a:t>اتخاذ </a:t>
            </a:r>
            <a:r>
              <a:rPr lang="ar-SA" sz="2000" dirty="0"/>
              <a:t>الاجراءات التصحيحية </a:t>
            </a:r>
            <a:r>
              <a:rPr lang="ar-SA" sz="2000" dirty="0" smtClean="0"/>
              <a:t>. </a:t>
            </a:r>
          </a:p>
          <a:p>
            <a:pPr marL="137160" indent="0" algn="just" rtl="1">
              <a:buNone/>
            </a:pPr>
            <a:endParaRPr lang="ar-SA" sz="2000" dirty="0"/>
          </a:p>
          <a:p>
            <a:pPr marL="137160" indent="0" algn="just" rtl="1">
              <a:buNone/>
            </a:pPr>
            <a:endParaRPr lang="ar-SA" sz="2000" dirty="0"/>
          </a:p>
          <a:p>
            <a:pPr marL="137160" indent="0" algn="just" rtl="1">
              <a:buNone/>
            </a:pPr>
            <a:r>
              <a:rPr lang="ar-SA" sz="2000" dirty="0"/>
              <a:t>             </a:t>
            </a:r>
            <a:r>
              <a:rPr lang="ar-SA" sz="2400" dirty="0">
                <a:solidFill>
                  <a:srgbClr val="FFFF00"/>
                </a:solidFill>
              </a:rPr>
              <a:t>خطوات التقويم الاستراتيجي :- </a:t>
            </a:r>
          </a:p>
          <a:p>
            <a:pPr marL="137160" indent="0" algn="just" rtl="1">
              <a:buNone/>
            </a:pPr>
            <a:r>
              <a:rPr lang="ar-SA" sz="2000" dirty="0" smtClean="0"/>
              <a:t>1- تحديد </a:t>
            </a:r>
            <a:r>
              <a:rPr lang="ar-SA" sz="2000" dirty="0"/>
              <a:t>الاداء المعياري مع العاملين والتي تشمل كمية ونوعية المخرجات .</a:t>
            </a:r>
          </a:p>
          <a:p>
            <a:pPr marL="137160" indent="0" algn="just" rtl="1">
              <a:buNone/>
            </a:pPr>
            <a:r>
              <a:rPr lang="ar-SA" sz="2000" dirty="0" smtClean="0"/>
              <a:t>2- التوقيت </a:t>
            </a:r>
            <a:r>
              <a:rPr lang="ar-SA" sz="2000" dirty="0"/>
              <a:t>الملائم للنتائج .</a:t>
            </a:r>
          </a:p>
          <a:p>
            <a:pPr marL="137160" indent="0" algn="just" rtl="1">
              <a:buNone/>
            </a:pPr>
            <a:r>
              <a:rPr lang="ar-SA" sz="2000" dirty="0" smtClean="0"/>
              <a:t>3- طريقة </a:t>
            </a:r>
            <a:r>
              <a:rPr lang="ar-SA" sz="2000" dirty="0"/>
              <a:t>الاداء والفاعلية في استخدام الموارد .</a:t>
            </a:r>
          </a:p>
          <a:p>
            <a:pPr marL="137160" indent="0" algn="just" rtl="1">
              <a:buNone/>
            </a:pPr>
            <a:r>
              <a:rPr lang="ar-SA" sz="2000" dirty="0" smtClean="0"/>
              <a:t>4- وضع </a:t>
            </a:r>
            <a:r>
              <a:rPr lang="ar-SA" sz="2000" dirty="0"/>
              <a:t>الاهداف المشتركة .</a:t>
            </a:r>
          </a:p>
          <a:p>
            <a:pPr marL="137160" indent="0" algn="just" rtl="1">
              <a:buNone/>
            </a:pPr>
            <a:r>
              <a:rPr lang="ar-SA" sz="2000" dirty="0" smtClean="0"/>
              <a:t>5- قياس </a:t>
            </a:r>
            <a:r>
              <a:rPr lang="ar-SA" sz="2000" dirty="0"/>
              <a:t>الاداء الفعلي .</a:t>
            </a:r>
          </a:p>
          <a:p>
            <a:pPr marL="137160" indent="0" algn="just" rtl="1">
              <a:buNone/>
            </a:pPr>
            <a:r>
              <a:rPr lang="ar-SA" sz="2000" dirty="0" smtClean="0"/>
              <a:t>6- مقارنة </a:t>
            </a:r>
            <a:r>
              <a:rPr lang="ar-SA" sz="2000" dirty="0"/>
              <a:t>الاداء الفعلي بالاداء المعياري .</a:t>
            </a:r>
          </a:p>
          <a:p>
            <a:pPr marL="137160" indent="0" algn="just" rtl="1">
              <a:buNone/>
            </a:pPr>
            <a:r>
              <a:rPr lang="ar-SA" sz="2000" dirty="0" smtClean="0"/>
              <a:t>7-مناقشة </a:t>
            </a:r>
            <a:r>
              <a:rPr lang="ar-SA" sz="2000" dirty="0"/>
              <a:t>التقويم مع العاملين </a:t>
            </a:r>
          </a:p>
          <a:p>
            <a:pPr marL="137160" indent="0" algn="just" rtl="1">
              <a:buNone/>
            </a:pPr>
            <a:endParaRPr lang="en-US" sz="2000" dirty="0"/>
          </a:p>
        </p:txBody>
      </p:sp>
      <p:pic>
        <p:nvPicPr>
          <p:cNvPr id="4098" name="Picture 2" descr="C:\Users\cc\Desktop\download (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157192"/>
            <a:ext cx="3028950" cy="150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9405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136904" cy="5976664"/>
          </a:xfrm>
        </p:spPr>
        <p:txBody>
          <a:bodyPr>
            <a:normAutofit/>
          </a:bodyPr>
          <a:lstStyle/>
          <a:p>
            <a:pPr marL="137160" indent="0" algn="r" rtl="1">
              <a:buNone/>
            </a:pPr>
            <a:r>
              <a:rPr lang="ar-SA" sz="2000" u="sng" dirty="0">
                <a:solidFill>
                  <a:srgbClr val="FFFF00"/>
                </a:solidFill>
              </a:rPr>
              <a:t>علاقة استراتيجية ادارة الموارد البشرية مع استراتيجية الاعمال واستراتيجية المنظمة </a:t>
            </a:r>
          </a:p>
          <a:p>
            <a:pPr marL="137160" indent="0" algn="r" rtl="1">
              <a:buNone/>
            </a:pPr>
            <a:r>
              <a:rPr lang="ar-SA" sz="2000" dirty="0"/>
              <a:t>(اثبت بورسبل واهلستراند 1994 ( الامر الذي يحدد استراتيجية ادارة الموارد البشرية هو في الواقع سيتم تحديده بواسطة القرارات على المستويات الاستراتيجية الثلاثة للمنظمة  من خلال اسلوب القيادة والقدرة للمدراء في السعي نحو تحقيق الاهداف في محيط بيئة محددة )</a:t>
            </a:r>
          </a:p>
          <a:p>
            <a:pPr marL="137160" indent="0" algn="r" rtl="1">
              <a:buNone/>
            </a:pPr>
            <a:endParaRPr lang="ar-SA" sz="2000" dirty="0"/>
          </a:p>
          <a:p>
            <a:pPr marL="137160" indent="0" algn="r" rtl="1">
              <a:buNone/>
            </a:pPr>
            <a:r>
              <a:rPr lang="ar-SA" sz="2000" dirty="0" smtClean="0"/>
              <a:t>•اثبت </a:t>
            </a:r>
            <a:r>
              <a:rPr lang="ar-SA" sz="2000" dirty="0"/>
              <a:t>خبراء التخطيط الاستراتيجي انه </a:t>
            </a:r>
            <a:r>
              <a:rPr lang="ar-SA" sz="2000" dirty="0" smtClean="0"/>
              <a:t>( يجب تصميم </a:t>
            </a:r>
            <a:r>
              <a:rPr lang="ar-SA" sz="2000" dirty="0"/>
              <a:t>نظام ادارة الموارد البشرية وفق متطلبات استراتيجية الاعمال </a:t>
            </a:r>
            <a:r>
              <a:rPr lang="ar-SA" sz="2000" dirty="0" smtClean="0"/>
              <a:t>) .</a:t>
            </a:r>
            <a:endParaRPr lang="ar-SA" sz="2000" dirty="0"/>
          </a:p>
          <a:p>
            <a:pPr marL="137160" indent="0" algn="r" rtl="1">
              <a:buNone/>
            </a:pPr>
            <a:r>
              <a:rPr lang="ar-SA" sz="2000" dirty="0" smtClean="0"/>
              <a:t>• ارتباط </a:t>
            </a:r>
            <a:r>
              <a:rPr lang="ar-SA" sz="2000" dirty="0"/>
              <a:t>استراتيجية ادارة الموارد البشرية باستراتيجية الاعمال والاستراتيجية الكلية للمنظمة </a:t>
            </a:r>
            <a:r>
              <a:rPr lang="ar-SA" sz="2000" dirty="0" smtClean="0"/>
              <a:t>.</a:t>
            </a:r>
            <a:endParaRPr lang="ar-SA" sz="2000" dirty="0"/>
          </a:p>
          <a:p>
            <a:pPr marL="137160" indent="0" algn="r" rtl="1">
              <a:buNone/>
            </a:pPr>
            <a:r>
              <a:rPr lang="ar-SA" sz="2000" dirty="0" smtClean="0"/>
              <a:t>• هناك </a:t>
            </a:r>
            <a:r>
              <a:rPr lang="ar-SA" sz="2000" dirty="0"/>
              <a:t>حاجة ماسة لاشراك مدراء ادارة الموارد البشرية في صياغة استراتيجية الاعمال واستراتيجية الكلية للمنظمة .</a:t>
            </a:r>
            <a:endParaRPr lang="ar-SA" sz="2000" dirty="0">
              <a:solidFill>
                <a:srgbClr val="FFFF00"/>
              </a:solidFill>
            </a:endParaRPr>
          </a:p>
          <a:p>
            <a:pPr marL="137160" indent="0" algn="r" rtl="1">
              <a:buNone/>
            </a:pPr>
            <a:r>
              <a:rPr lang="ar-SA" sz="2000" dirty="0" smtClean="0">
                <a:solidFill>
                  <a:srgbClr val="FFFF00"/>
                </a:solidFill>
              </a:rPr>
              <a:t>- تعريف </a:t>
            </a:r>
            <a:r>
              <a:rPr lang="ar-SA" sz="2000" dirty="0">
                <a:solidFill>
                  <a:srgbClr val="FFFF00"/>
                </a:solidFill>
              </a:rPr>
              <a:t>العلاقة بين استراتيجية ادارة الموارد البشرية واستراتيجية الاعمال واستراتيجية المنظمة </a:t>
            </a:r>
          </a:p>
          <a:p>
            <a:pPr marL="137160" indent="0" algn="r" rtl="1">
              <a:buNone/>
            </a:pPr>
            <a:r>
              <a:rPr lang="ar-SA" sz="2000" dirty="0"/>
              <a:t>( انها علاقة تكاملية بين استراتيجية ادارة الموارد البشرية ذات المستوى الوظيفي واستراتيجية الاعمال والاستراتيجية الكلية للمنظمة ) وينظر الى الموارد البشرية على انها المفتاح الذي يحقق الميزة التنافسية وليس كونها اداة تنفيذ الاستراتيجية العامة للمنظمة ) </a:t>
            </a:r>
          </a:p>
        </p:txBody>
      </p:sp>
      <p:pic>
        <p:nvPicPr>
          <p:cNvPr id="5122" name="Picture 2" descr="C:\Users\cc\Desktop\download (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09588"/>
            <a:ext cx="2123728" cy="134841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cc\Desktop\download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7191" y="5401328"/>
            <a:ext cx="2187327" cy="145556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cc\Desktop\download (1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0772" y="5401328"/>
            <a:ext cx="2395446" cy="1455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149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229600" cy="4709160"/>
          </a:xfrm>
        </p:spPr>
        <p:txBody>
          <a:bodyPr>
            <a:noAutofit/>
          </a:bodyPr>
          <a:lstStyle/>
          <a:p>
            <a:pPr marL="137160" indent="0" algn="just" rtl="1">
              <a:buNone/>
            </a:pPr>
            <a:r>
              <a:rPr lang="ar-SA" sz="2400" dirty="0"/>
              <a:t>يؤدي مدير ادارة الموارد البشرية دورا كبيرا في صياغة استراتيجة ادارة الموارد البشرية ويكون عضوا في فريق الادارة العليا كما انه يؤدي الدور نفسه في صياغة الاستراتيجية العامة للمنطمة ,</a:t>
            </a:r>
          </a:p>
          <a:p>
            <a:pPr marL="137160" indent="0" algn="just" rtl="1">
              <a:buNone/>
            </a:pPr>
            <a:r>
              <a:rPr lang="ar-SA" sz="2400" dirty="0">
                <a:solidFill>
                  <a:srgbClr val="FFFF00"/>
                </a:solidFill>
              </a:rPr>
              <a:t>ان العلاقة بين استراتيجة ادارة الموارد البشرية واستراتيجة الاعمال هي علاقة تفاعلية </a:t>
            </a:r>
            <a:r>
              <a:rPr lang="ar-SA" sz="2400" dirty="0"/>
              <a:t>.</a:t>
            </a:r>
          </a:p>
          <a:p>
            <a:pPr marL="137160" indent="0" algn="just" rtl="1">
              <a:buNone/>
            </a:pPr>
            <a:r>
              <a:rPr lang="ar-SA" sz="2400" dirty="0"/>
              <a:t>( العلاقة بين الاستراتيجيات الثلاثة ( الادارة والاعمال والكلية للمنظمة ) ( علاقة تختلف من بين منظمة واخرى تبعاً لدرجة اهتمام المنظمة بادارة الموارد البشرية وهي علاقة تفاعلية وتبادلية اذ </a:t>
            </a:r>
            <a:r>
              <a:rPr lang="ar-SA" sz="2400" dirty="0">
                <a:solidFill>
                  <a:srgbClr val="FFFF00"/>
                </a:solidFill>
              </a:rPr>
              <a:t>تعتمد استراتيجة ادارة الموارد البشرية على الاستراتيجية الكلية عند وضع سياساتها وتحديد انشطاتها وتعتمد الاستراتيجية الكلية على استراتيجة ادارة الموارد البشرية في تحقيق بعض اهدافها الرئيسية والتي هي جزء من اهداف المنظمة </a:t>
            </a:r>
            <a:r>
              <a:rPr lang="ar-SA" sz="2400" dirty="0"/>
              <a:t>واخيرا يمكن وصف العلاقة بين استراتيجية ادارة الموارد البشرية واستراتيجية الاعمال واستراتيجية الكلية للمنظمة على انها </a:t>
            </a:r>
            <a:r>
              <a:rPr lang="ar-SA" sz="2400" dirty="0">
                <a:solidFill>
                  <a:srgbClr val="FFFF00"/>
                </a:solidFill>
              </a:rPr>
              <a:t>علاقة تكاملية </a:t>
            </a:r>
            <a:r>
              <a:rPr lang="ar-SA" sz="2400" dirty="0"/>
              <a:t>بحيث يعتمد نجاح البعض على البعض الاخر </a:t>
            </a:r>
            <a:r>
              <a:rPr lang="ar-SA" sz="2400" dirty="0" smtClean="0"/>
              <a:t>.</a:t>
            </a:r>
            <a:endParaRPr lang="ar-SA" sz="2400" dirty="0"/>
          </a:p>
        </p:txBody>
      </p:sp>
    </p:spTree>
    <p:extLst>
      <p:ext uri="{BB962C8B-B14F-4D97-AF65-F5344CB8AC3E}">
        <p14:creationId xmlns:p14="http://schemas.microsoft.com/office/powerpoint/2010/main" val="20772167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507288" cy="4709160"/>
          </a:xfrm>
        </p:spPr>
        <p:txBody>
          <a:bodyPr>
            <a:normAutofit/>
          </a:bodyPr>
          <a:lstStyle/>
          <a:p>
            <a:pPr marL="137160" indent="0" algn="just" rtl="1">
              <a:buNone/>
            </a:pPr>
            <a:r>
              <a:rPr lang="ar-SA" sz="2000" dirty="0"/>
              <a:t>ان استراتيجيات ادارة الموارد البشرية تنبع من وظائفها وتتصف حسب الاتي </a:t>
            </a:r>
          </a:p>
          <a:p>
            <a:pPr marL="137160" indent="0" algn="just" rtl="1">
              <a:buNone/>
            </a:pPr>
            <a:r>
              <a:rPr lang="ar-SA" sz="2000" dirty="0" smtClean="0">
                <a:solidFill>
                  <a:srgbClr val="FFFF00"/>
                </a:solidFill>
              </a:rPr>
              <a:t>1-استراتيجية </a:t>
            </a:r>
            <a:r>
              <a:rPr lang="ar-SA" sz="2000" dirty="0">
                <a:solidFill>
                  <a:srgbClr val="FFFF00"/>
                </a:solidFill>
              </a:rPr>
              <a:t>تحليل الوظيفة وتصميمها :- </a:t>
            </a:r>
            <a:r>
              <a:rPr lang="ar-SA" sz="2000" dirty="0"/>
              <a:t>استبدال العمال على الخطوط الانتاجية بمختصين المعلومات الذي يطلق عليهم صناع المعرفة وهم مجهزون لقيادة التكنولوجيا في الالفية الثالثة </a:t>
            </a:r>
            <a:r>
              <a:rPr lang="ar-SA" sz="2000" dirty="0" smtClean="0"/>
              <a:t>.</a:t>
            </a:r>
          </a:p>
          <a:p>
            <a:pPr marL="137160" indent="0" algn="just" rtl="1">
              <a:buNone/>
            </a:pPr>
            <a:endParaRPr lang="ar-SA" sz="2000" dirty="0" smtClean="0"/>
          </a:p>
          <a:p>
            <a:pPr marL="137160" indent="0" algn="just" rtl="1">
              <a:buNone/>
            </a:pPr>
            <a:r>
              <a:rPr lang="ar-SA" sz="2000" dirty="0" smtClean="0">
                <a:solidFill>
                  <a:srgbClr val="FFFF00"/>
                </a:solidFill>
              </a:rPr>
              <a:t>2-استراتيجية </a:t>
            </a:r>
            <a:r>
              <a:rPr lang="ar-SA" sz="2000" dirty="0">
                <a:solidFill>
                  <a:srgbClr val="FFFF00"/>
                </a:solidFill>
              </a:rPr>
              <a:t>الاستقطاب :- </a:t>
            </a:r>
            <a:r>
              <a:rPr lang="ar-SA" sz="2000" dirty="0"/>
              <a:t>يعطي هذا المصطلح انطباع نفسي يعكس جانب الاهتمام العالي باهمية المورد البشري </a:t>
            </a:r>
            <a:r>
              <a:rPr lang="ar-SA" sz="2000" dirty="0" smtClean="0"/>
              <a:t>.</a:t>
            </a:r>
          </a:p>
          <a:p>
            <a:pPr marL="137160" indent="0" algn="just" rtl="1">
              <a:buNone/>
            </a:pPr>
            <a:endParaRPr lang="ar-SA" sz="2000" dirty="0"/>
          </a:p>
          <a:p>
            <a:pPr marL="137160" indent="0" algn="just" rtl="1">
              <a:buNone/>
            </a:pPr>
            <a:r>
              <a:rPr lang="ar-SA" sz="2000" dirty="0" smtClean="0">
                <a:solidFill>
                  <a:srgbClr val="FFFF00"/>
                </a:solidFill>
              </a:rPr>
              <a:t>3-استراتيجية الاختيار:- </a:t>
            </a:r>
            <a:r>
              <a:rPr lang="ar-SA" sz="2000" dirty="0"/>
              <a:t>المرحلة النهائية من عملية استقطاب العاملين وهي احدى مهام ادارة الموارد البشرية وتركز على انتقاء المورد الكفؤء والملائم لضمان نجاح المنظمة . </a:t>
            </a:r>
            <a:endParaRPr lang="ar-SA" sz="2000" dirty="0" smtClean="0"/>
          </a:p>
          <a:p>
            <a:pPr marL="137160" indent="0" algn="just" rtl="1">
              <a:buNone/>
            </a:pPr>
            <a:endParaRPr lang="ar-SA" sz="2000" dirty="0"/>
          </a:p>
          <a:p>
            <a:pPr marL="137160" indent="0" algn="just" rtl="1">
              <a:buNone/>
            </a:pPr>
            <a:r>
              <a:rPr lang="ar-SA" sz="2000" dirty="0" smtClean="0"/>
              <a:t>•هي </a:t>
            </a:r>
            <a:r>
              <a:rPr lang="ar-SA" sz="2000" dirty="0"/>
              <a:t>عملية حرجة لاسيما في اسواق العمل التي تتصف بالمنافسة الشديدة .</a:t>
            </a:r>
          </a:p>
          <a:p>
            <a:pPr marL="137160" indent="0" algn="just" rtl="1">
              <a:buNone/>
            </a:pPr>
            <a:r>
              <a:rPr lang="ar-SA" sz="2000" dirty="0" smtClean="0"/>
              <a:t>•لها </a:t>
            </a:r>
            <a:r>
              <a:rPr lang="ar-SA" sz="2000" dirty="0"/>
              <a:t>اهمية بالبنى التحتية للاستراتيجيات الاخرى .</a:t>
            </a:r>
          </a:p>
          <a:p>
            <a:pPr marL="137160" indent="0" algn="just" rtl="1">
              <a:buNone/>
            </a:pPr>
            <a:endParaRPr lang="ar-SA" sz="2000" dirty="0"/>
          </a:p>
          <a:p>
            <a:pPr marL="137160" indent="0" algn="just" rtl="1">
              <a:buNone/>
            </a:pPr>
            <a:endParaRPr lang="ar-SA" sz="2000" dirty="0"/>
          </a:p>
          <a:p>
            <a:pPr marL="137160" indent="0" algn="just" rtl="1">
              <a:buNone/>
            </a:pPr>
            <a:endParaRPr lang="ar-SA" sz="2000" dirty="0"/>
          </a:p>
          <a:p>
            <a:pPr marL="137160" indent="0" algn="just" rtl="1">
              <a:buNone/>
            </a:pPr>
            <a:endParaRPr lang="en-US" sz="2000" dirty="0"/>
          </a:p>
        </p:txBody>
      </p:sp>
      <p:sp>
        <p:nvSpPr>
          <p:cNvPr id="2" name="Title 1"/>
          <p:cNvSpPr>
            <a:spLocks noGrp="1"/>
          </p:cNvSpPr>
          <p:nvPr>
            <p:ph type="title"/>
          </p:nvPr>
        </p:nvSpPr>
        <p:spPr/>
        <p:txBody>
          <a:bodyPr>
            <a:normAutofit/>
          </a:bodyPr>
          <a:lstStyle/>
          <a:p>
            <a:pPr rtl="1"/>
            <a:r>
              <a:rPr lang="ar-SA" sz="2000" dirty="0"/>
              <a:t/>
            </a:r>
            <a:br>
              <a:rPr lang="ar-SA" sz="2000" dirty="0"/>
            </a:br>
            <a:r>
              <a:rPr lang="ar-SA" sz="2000" dirty="0"/>
              <a:t>استراتيجيات ادارة الموارد البشرية </a:t>
            </a:r>
            <a:br>
              <a:rPr lang="ar-SA" sz="2000" dirty="0"/>
            </a:br>
            <a:endParaRPr lang="en-US" sz="2000" dirty="0"/>
          </a:p>
        </p:txBody>
      </p:sp>
      <p:pic>
        <p:nvPicPr>
          <p:cNvPr id="6146" name="Picture 2" descr="C:\Users\cc\Desktop\download (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653136"/>
            <a:ext cx="1986303" cy="1487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8074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6309320"/>
          </a:xfrm>
        </p:spPr>
        <p:txBody>
          <a:bodyPr>
            <a:normAutofit/>
          </a:bodyPr>
          <a:lstStyle/>
          <a:p>
            <a:pPr marL="137160" indent="0" algn="just" rtl="1">
              <a:buNone/>
            </a:pPr>
            <a:r>
              <a:rPr lang="ar-SA" sz="2000" b="1" u="sng" dirty="0" smtClean="0">
                <a:solidFill>
                  <a:srgbClr val="FFFF00"/>
                </a:solidFill>
              </a:rPr>
              <a:t>4-استراتيجية </a:t>
            </a:r>
            <a:r>
              <a:rPr lang="ar-SA" sz="2000" b="1" u="sng" dirty="0">
                <a:solidFill>
                  <a:srgbClr val="FFFF00"/>
                </a:solidFill>
              </a:rPr>
              <a:t>التدريب والتطوير :- </a:t>
            </a:r>
            <a:r>
              <a:rPr lang="ar-SA" sz="2000" dirty="0"/>
              <a:t>الهدف منها </a:t>
            </a:r>
          </a:p>
          <a:p>
            <a:pPr marL="137160" indent="0" algn="just" rtl="1">
              <a:buNone/>
            </a:pPr>
            <a:r>
              <a:rPr lang="ar-SA" sz="2000" dirty="0"/>
              <a:t>( جعل الموظفين يتعلمون مهارات وخبرات وسلوكيات بحيث يكونوا اكثر فاعلية وتأثير بما يساعد على تحسين الاداء الحالي والمستقبلي من تعزيز قدرات العاملين ) </a:t>
            </a:r>
            <a:r>
              <a:rPr lang="ar-SA" sz="2000" dirty="0" smtClean="0"/>
              <a:t>.</a:t>
            </a:r>
          </a:p>
          <a:p>
            <a:pPr marL="137160" indent="0" algn="just" rtl="1">
              <a:buNone/>
            </a:pPr>
            <a:endParaRPr lang="ar-SA" sz="2000" dirty="0"/>
          </a:p>
          <a:p>
            <a:pPr marL="137160" indent="0" algn="just" rtl="1">
              <a:buNone/>
            </a:pPr>
            <a:r>
              <a:rPr lang="ar-SA" sz="2000" b="1" u="sng" dirty="0" smtClean="0">
                <a:solidFill>
                  <a:srgbClr val="FFFF00"/>
                </a:solidFill>
              </a:rPr>
              <a:t>5-استراتيجية </a:t>
            </a:r>
            <a:r>
              <a:rPr lang="ar-SA" sz="2000" b="1" u="sng" dirty="0">
                <a:solidFill>
                  <a:srgbClr val="FFFF00"/>
                </a:solidFill>
              </a:rPr>
              <a:t>تقييم الاداء :-  </a:t>
            </a:r>
            <a:r>
              <a:rPr lang="ar-SA" sz="2000" dirty="0"/>
              <a:t>( هي وصف واقع توفر فيه المنظمة تقييمات ليست لفظية او خطية كما انه ليس واقعاً يعكس تأثيرات تاريخية لمعايير الاداء التاريخي قد تصلح لما يمكن عده وحسابه وهي موجودات كمية مرئية شاع اعتمادها في اطار الاقتصاد الصناعي ) </a:t>
            </a:r>
            <a:r>
              <a:rPr lang="ar-SA" sz="2000" dirty="0" smtClean="0"/>
              <a:t>.</a:t>
            </a:r>
          </a:p>
          <a:p>
            <a:pPr marL="137160" indent="0" algn="just" rtl="1">
              <a:buNone/>
            </a:pPr>
            <a:endParaRPr lang="ar-SA" sz="2000" dirty="0"/>
          </a:p>
          <a:p>
            <a:pPr marL="137160" indent="0" algn="just" rtl="1">
              <a:buNone/>
            </a:pPr>
            <a:r>
              <a:rPr lang="ar-SA" sz="2000" dirty="0" smtClean="0">
                <a:solidFill>
                  <a:srgbClr val="FFFF00"/>
                </a:solidFill>
              </a:rPr>
              <a:t>6</a:t>
            </a:r>
            <a:r>
              <a:rPr lang="ar-SA" sz="2000" b="1" u="sng" dirty="0" smtClean="0">
                <a:solidFill>
                  <a:srgbClr val="FFFF00"/>
                </a:solidFill>
              </a:rPr>
              <a:t>-استراتيجية </a:t>
            </a:r>
            <a:r>
              <a:rPr lang="ar-SA" sz="2000" b="1" u="sng" dirty="0">
                <a:solidFill>
                  <a:srgbClr val="FFFF00"/>
                </a:solidFill>
              </a:rPr>
              <a:t>التحفيز :- </a:t>
            </a:r>
            <a:r>
              <a:rPr lang="ar-SA" sz="2000" dirty="0"/>
              <a:t>مجموعة القيم المادية والمعنوية الممنوحة للافراد العاملين في قطاع معين لتشبع حاجاتهم وترشد سلوكهم وتتضمن جميع الوسائل والعوامل التي تحث الموظفين على اداء واجباتهم بجد واخلاص وعناية ومكافأتهم على ما يبذلونه فعلآ من جهد زائد في مجال الانتاج والخدمات </a:t>
            </a:r>
          </a:p>
          <a:p>
            <a:pPr marL="137160" indent="0" algn="just" rtl="1">
              <a:buNone/>
            </a:pPr>
            <a:endParaRPr lang="en-US" sz="2000" dirty="0"/>
          </a:p>
        </p:txBody>
      </p:sp>
      <p:pic>
        <p:nvPicPr>
          <p:cNvPr id="7170" name="Picture 2" descr="C:\Users\cc\Desktop\images (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201121"/>
            <a:ext cx="2819400" cy="16287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cc\Desktop\download (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62116"/>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cc\Desktop\download (2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6849" y="5262117"/>
            <a:ext cx="3105150" cy="1606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672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412776"/>
            <a:ext cx="8589640" cy="5445224"/>
          </a:xfrm>
        </p:spPr>
        <p:txBody>
          <a:bodyPr>
            <a:normAutofit fontScale="92500" lnSpcReduction="10000"/>
          </a:bodyPr>
          <a:lstStyle/>
          <a:p>
            <a:pPr marL="137160" indent="0" algn="just" rtl="1">
              <a:buNone/>
            </a:pPr>
            <a:r>
              <a:rPr lang="ar-SA" sz="2000" b="1" u="sng" dirty="0">
                <a:solidFill>
                  <a:srgbClr val="FFFF00"/>
                </a:solidFill>
              </a:rPr>
              <a:t>المنظمة </a:t>
            </a:r>
            <a:r>
              <a:rPr lang="ar-SA" sz="2000" b="1" u="sng" dirty="0" smtClean="0">
                <a:solidFill>
                  <a:srgbClr val="FFFF00"/>
                </a:solidFill>
              </a:rPr>
              <a:t>:- </a:t>
            </a:r>
            <a:r>
              <a:rPr lang="ar-SA" sz="2000" b="1" dirty="0"/>
              <a:t>مكان للعمل والعيش معاً يوجد بها مجموعة مترابطة من الافراد لديهم ولاء وانتماء لها ويسعون الى تحقيق اهدافها </a:t>
            </a:r>
            <a:r>
              <a:rPr lang="ar-SA" sz="2000" b="1" dirty="0" smtClean="0"/>
              <a:t>. </a:t>
            </a:r>
          </a:p>
          <a:p>
            <a:pPr marL="137160" indent="0" algn="just" rtl="1">
              <a:buNone/>
            </a:pPr>
            <a:endParaRPr lang="ar-SA" sz="2000" b="1" dirty="0"/>
          </a:p>
          <a:p>
            <a:pPr marL="137160" indent="0" algn="just" rtl="1">
              <a:buNone/>
            </a:pPr>
            <a:r>
              <a:rPr lang="ar-SA" sz="2000" b="1" dirty="0" smtClean="0"/>
              <a:t>•التحديات </a:t>
            </a:r>
            <a:r>
              <a:rPr lang="ar-SA" sz="2000" b="1" dirty="0"/>
              <a:t>والمتغيرات ( الادارية ، الانتاجية ، </a:t>
            </a:r>
            <a:r>
              <a:rPr lang="ar-SA" sz="2000" b="1" dirty="0" smtClean="0"/>
              <a:t>التسويقية، </a:t>
            </a:r>
            <a:r>
              <a:rPr lang="ar-SA" sz="2000" b="1" dirty="0"/>
              <a:t>القانونية) </a:t>
            </a:r>
          </a:p>
          <a:p>
            <a:pPr marL="137160" indent="0" algn="just" rtl="1">
              <a:buNone/>
            </a:pPr>
            <a:r>
              <a:rPr lang="ar-SA" sz="2000" b="1" dirty="0"/>
              <a:t>( من المخاطر التي تحيط بالمنظمة هي )   ( المنافسة الشديدة ) </a:t>
            </a:r>
            <a:endParaRPr lang="ar-SA" sz="2000" b="1" dirty="0" smtClean="0"/>
          </a:p>
          <a:p>
            <a:pPr marL="137160" indent="0" algn="just" rtl="1">
              <a:buNone/>
            </a:pPr>
            <a:endParaRPr lang="ar-SA" sz="2000" b="1" dirty="0"/>
          </a:p>
          <a:p>
            <a:pPr marL="137160" indent="0" algn="just" rtl="1">
              <a:buNone/>
            </a:pPr>
            <a:r>
              <a:rPr lang="ar-SA" sz="2100" b="1" dirty="0">
                <a:solidFill>
                  <a:srgbClr val="FFFF00"/>
                </a:solidFill>
              </a:rPr>
              <a:t>جميع من في المنظمة يجب ان يفكر في </a:t>
            </a:r>
          </a:p>
          <a:p>
            <a:pPr marL="137160" indent="0" algn="just" rtl="1">
              <a:buNone/>
            </a:pPr>
            <a:r>
              <a:rPr lang="ar-SA" sz="2000" b="1" dirty="0"/>
              <a:t>1-	الربح والخسارة     2 – الطموح المستمر     3- السعي للافضل     4- مواجهة التحديات  </a:t>
            </a:r>
          </a:p>
          <a:p>
            <a:pPr marL="137160" indent="0" algn="just" rtl="1">
              <a:buNone/>
            </a:pPr>
            <a:r>
              <a:rPr lang="ar-SA" sz="2000" b="1" dirty="0"/>
              <a:t>5-	 التجديد والابتكار     6- التحسين المستمر    </a:t>
            </a:r>
          </a:p>
          <a:p>
            <a:pPr marL="137160" indent="0" algn="just" rtl="1">
              <a:buNone/>
            </a:pPr>
            <a:endParaRPr lang="ar-SA" sz="2000" b="1" dirty="0"/>
          </a:p>
          <a:p>
            <a:pPr marL="137160" indent="0" algn="just" rtl="1">
              <a:buNone/>
            </a:pPr>
            <a:r>
              <a:rPr lang="ar-SA" sz="2100" b="1" dirty="0" smtClean="0">
                <a:solidFill>
                  <a:srgbClr val="FFFF00"/>
                </a:solidFill>
              </a:rPr>
              <a:t>•المديرين </a:t>
            </a:r>
            <a:r>
              <a:rPr lang="ar-SA" sz="2100" b="1" dirty="0">
                <a:solidFill>
                  <a:srgbClr val="FFFF00"/>
                </a:solidFill>
              </a:rPr>
              <a:t>= العاملين = الفنين = هم شركاء وليس اجراء هم شركاء في اتخاذ القرارات </a:t>
            </a:r>
          </a:p>
          <a:p>
            <a:pPr marL="137160" indent="0" algn="just" rtl="1">
              <a:buNone/>
            </a:pPr>
            <a:r>
              <a:rPr lang="ar-SA" sz="2100" b="1" dirty="0" smtClean="0">
                <a:solidFill>
                  <a:srgbClr val="FFFF00"/>
                </a:solidFill>
              </a:rPr>
              <a:t>•ادارة </a:t>
            </a:r>
            <a:r>
              <a:rPr lang="ar-SA" sz="2100" b="1" dirty="0">
                <a:solidFill>
                  <a:srgbClr val="FFFF00"/>
                </a:solidFill>
              </a:rPr>
              <a:t>العمل ذاتية ولكن ليست فردية بل جماعية </a:t>
            </a:r>
          </a:p>
          <a:p>
            <a:pPr marL="137160" indent="0" algn="just" rtl="1">
              <a:buNone/>
            </a:pPr>
            <a:endParaRPr lang="ar-SA" sz="2100" b="1" dirty="0">
              <a:solidFill>
                <a:srgbClr val="FFFF00"/>
              </a:solidFill>
            </a:endParaRPr>
          </a:p>
          <a:p>
            <a:pPr marL="137160" indent="0" algn="just" rtl="1">
              <a:buNone/>
            </a:pPr>
            <a:r>
              <a:rPr lang="ar-SA" sz="2000" b="1" dirty="0">
                <a:solidFill>
                  <a:srgbClr val="FFFF00"/>
                </a:solidFill>
              </a:rPr>
              <a:t>اهداف المنظمة :-</a:t>
            </a:r>
          </a:p>
          <a:p>
            <a:pPr marL="137160" indent="0" algn="just" rtl="1">
              <a:buNone/>
            </a:pPr>
            <a:r>
              <a:rPr lang="ar-SA" sz="2000" b="1" dirty="0" smtClean="0"/>
              <a:t>1- الجودة </a:t>
            </a:r>
            <a:r>
              <a:rPr lang="ar-SA" sz="2000" b="1" dirty="0"/>
              <a:t>المتميزة .</a:t>
            </a:r>
          </a:p>
          <a:p>
            <a:pPr marL="137160" indent="0" algn="just" rtl="1">
              <a:buNone/>
            </a:pPr>
            <a:r>
              <a:rPr lang="ar-SA" sz="2000" b="1" dirty="0" smtClean="0"/>
              <a:t>2-ارضاء </a:t>
            </a:r>
            <a:r>
              <a:rPr lang="ar-SA" sz="2000" b="1" dirty="0"/>
              <a:t>العملاء والمستهلكين </a:t>
            </a:r>
          </a:p>
          <a:p>
            <a:pPr marL="137160" indent="0" algn="just" rtl="1">
              <a:buNone/>
            </a:pPr>
            <a:r>
              <a:rPr lang="ar-SA" sz="2000" b="1" dirty="0" smtClean="0"/>
              <a:t>3-تحقيق </a:t>
            </a:r>
            <a:r>
              <a:rPr lang="ar-SA" sz="2000" b="1" dirty="0"/>
              <a:t>البقاء  للمنظمة</a:t>
            </a:r>
          </a:p>
        </p:txBody>
      </p:sp>
      <p:sp>
        <p:nvSpPr>
          <p:cNvPr id="2" name="Title 1"/>
          <p:cNvSpPr>
            <a:spLocks noGrp="1"/>
          </p:cNvSpPr>
          <p:nvPr>
            <p:ph type="title"/>
          </p:nvPr>
        </p:nvSpPr>
        <p:spPr/>
        <p:txBody>
          <a:bodyPr>
            <a:normAutofit/>
          </a:bodyPr>
          <a:lstStyle/>
          <a:p>
            <a:pPr rtl="1"/>
            <a:r>
              <a:rPr lang="ar-SA" sz="2000" dirty="0"/>
              <a:t>التحديات </a:t>
            </a:r>
            <a:r>
              <a:rPr lang="ar-SA" sz="2000" dirty="0" smtClean="0"/>
              <a:t>الاستراتيجية للادارة الموارد </a:t>
            </a:r>
            <a:r>
              <a:rPr lang="ar-SA" sz="2000" dirty="0"/>
              <a:t>البشرية </a:t>
            </a:r>
            <a:endParaRPr lang="en-US" sz="2000" dirty="0"/>
          </a:p>
        </p:txBody>
      </p:sp>
      <p:pic>
        <p:nvPicPr>
          <p:cNvPr id="8194" name="Picture 2" descr="C:\Users\cc\Desktop\images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02200"/>
            <a:ext cx="4283968" cy="16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4554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600200"/>
            <a:ext cx="7931224" cy="4421088"/>
          </a:xfrm>
        </p:spPr>
        <p:txBody>
          <a:bodyPr>
            <a:normAutofit/>
          </a:bodyPr>
          <a:lstStyle/>
          <a:p>
            <a:pPr marL="137160" indent="0" algn="just" rtl="1">
              <a:buNone/>
            </a:pPr>
            <a:r>
              <a:rPr lang="ar-SA" dirty="0"/>
              <a:t>المعوقات التي تواجهها في مرحلة </a:t>
            </a:r>
            <a:r>
              <a:rPr lang="ar-SA" b="1" u="sng" dirty="0">
                <a:solidFill>
                  <a:srgbClr val="FFFF00"/>
                </a:solidFill>
              </a:rPr>
              <a:t>صياغة الاسترتيجة</a:t>
            </a:r>
            <a:r>
              <a:rPr lang="ar-SA" dirty="0"/>
              <a:t> :- اهمها </a:t>
            </a:r>
          </a:p>
          <a:p>
            <a:pPr marL="137160" indent="0" algn="just" rtl="1">
              <a:buNone/>
            </a:pPr>
            <a:r>
              <a:rPr lang="ar-SA" dirty="0" smtClean="0"/>
              <a:t>1- تعدد </a:t>
            </a:r>
            <a:r>
              <a:rPr lang="ar-SA" dirty="0"/>
              <a:t>الاهداف .</a:t>
            </a:r>
          </a:p>
          <a:p>
            <a:pPr marL="137160" indent="0" algn="just" rtl="1">
              <a:buNone/>
            </a:pPr>
            <a:r>
              <a:rPr lang="ar-SA" dirty="0" smtClean="0"/>
              <a:t>2-عدم </a:t>
            </a:r>
            <a:r>
              <a:rPr lang="ar-SA" dirty="0"/>
              <a:t>تحديدها بصورة واضحة ودقيقة وعدم تطورها للاستجابة للبيئة الخارجية .</a:t>
            </a:r>
          </a:p>
          <a:p>
            <a:pPr marL="137160" indent="0" algn="just" rtl="1">
              <a:buNone/>
            </a:pPr>
            <a:r>
              <a:rPr lang="ar-SA" dirty="0" smtClean="0"/>
              <a:t>3-الاهتمام </a:t>
            </a:r>
            <a:r>
              <a:rPr lang="ar-SA" dirty="0"/>
              <a:t>بالاهداف قصيرة الاجل اكثر من الاهتمام بالاهداف طويلة الاجل .</a:t>
            </a:r>
          </a:p>
          <a:p>
            <a:pPr marL="137160" indent="0" algn="just" rtl="1">
              <a:buNone/>
            </a:pPr>
            <a:r>
              <a:rPr lang="ar-SA" dirty="0" smtClean="0"/>
              <a:t>4- نقص </a:t>
            </a:r>
            <a:r>
              <a:rPr lang="ar-SA" dirty="0"/>
              <a:t>الكفاءات الادارية المحترفة التي تمتلك القدرة على التفكير </a:t>
            </a:r>
            <a:r>
              <a:rPr lang="ar-SA" dirty="0" smtClean="0"/>
              <a:t>الاستراتيجي </a:t>
            </a:r>
            <a:r>
              <a:rPr lang="ar-SA" dirty="0"/>
              <a:t>مما يؤثر سلبيا على تحليل البيانات التي جمعت عن </a:t>
            </a:r>
            <a:r>
              <a:rPr lang="ar-SA" dirty="0" smtClean="0"/>
              <a:t>المتغيرات </a:t>
            </a:r>
            <a:r>
              <a:rPr lang="ar-SA" dirty="0"/>
              <a:t>في كل من البيئة الداخلية والخارجية .</a:t>
            </a:r>
          </a:p>
          <a:p>
            <a:pPr marL="137160" indent="0" algn="just" rtl="1">
              <a:buNone/>
            </a:pPr>
            <a:endParaRPr lang="en-US" dirty="0"/>
          </a:p>
        </p:txBody>
      </p:sp>
      <p:sp>
        <p:nvSpPr>
          <p:cNvPr id="2" name="Title 1"/>
          <p:cNvSpPr>
            <a:spLocks noGrp="1"/>
          </p:cNvSpPr>
          <p:nvPr>
            <p:ph type="title"/>
          </p:nvPr>
        </p:nvSpPr>
        <p:spPr/>
        <p:txBody>
          <a:bodyPr>
            <a:normAutofit/>
          </a:bodyPr>
          <a:lstStyle/>
          <a:p>
            <a:pPr algn="just" rtl="1"/>
            <a:r>
              <a:rPr lang="ar-SA" sz="2000" dirty="0" smtClean="0"/>
              <a:t> تصنيف المعوقات </a:t>
            </a:r>
            <a:r>
              <a:rPr lang="ar-SA" sz="2000" dirty="0"/>
              <a:t>التي تواجه ادارة الموارد البشرية في مراحل الاستراتيجة الى ثلاثة انواع هي </a:t>
            </a:r>
            <a:endParaRPr lang="en-US" sz="2000" dirty="0"/>
          </a:p>
        </p:txBody>
      </p:sp>
    </p:spTree>
    <p:extLst>
      <p:ext uri="{BB962C8B-B14F-4D97-AF65-F5344CB8AC3E}">
        <p14:creationId xmlns:p14="http://schemas.microsoft.com/office/powerpoint/2010/main" val="2741037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445624" cy="6120680"/>
          </a:xfrm>
        </p:spPr>
        <p:txBody>
          <a:bodyPr>
            <a:normAutofit/>
          </a:bodyPr>
          <a:lstStyle/>
          <a:p>
            <a:pPr marL="137160" indent="0" algn="just" rtl="1">
              <a:buNone/>
            </a:pPr>
            <a:r>
              <a:rPr lang="ar-SA" sz="2000" dirty="0"/>
              <a:t>المعوقات التي تواجهها مرحلة </a:t>
            </a:r>
            <a:r>
              <a:rPr lang="ar-SA" sz="2000" b="1" u="sng" dirty="0">
                <a:solidFill>
                  <a:srgbClr val="FFFF00"/>
                </a:solidFill>
              </a:rPr>
              <a:t>تنفيذ الاستراتيجية </a:t>
            </a:r>
            <a:r>
              <a:rPr lang="ar-SA" sz="2000" dirty="0"/>
              <a:t>:- تواجه بعض المعوقات التي تؤثر على فاعلية التنفيذ ومن اهمها .</a:t>
            </a:r>
          </a:p>
          <a:p>
            <a:pPr marL="137160" indent="0" algn="just" rtl="1">
              <a:buNone/>
            </a:pPr>
            <a:r>
              <a:rPr lang="ar-SA" sz="2000" dirty="0" smtClean="0"/>
              <a:t>1- وجود </a:t>
            </a:r>
            <a:r>
              <a:rPr lang="ar-SA" sz="2000" dirty="0"/>
              <a:t>الهيكل التنظيمي البيروقراطي الذي يعيق نقل المعلومات من المستويات الدنيا الى الادارة العليا </a:t>
            </a:r>
          </a:p>
          <a:p>
            <a:pPr marL="137160" indent="0" algn="just" rtl="1">
              <a:buNone/>
            </a:pPr>
            <a:r>
              <a:rPr lang="ar-SA" sz="2000" dirty="0" smtClean="0"/>
              <a:t>2- قلة </a:t>
            </a:r>
            <a:r>
              <a:rPr lang="ar-SA" sz="2000" dirty="0"/>
              <a:t>الموارد المتاحة الامر الذي يؤدي الى عدم قدرتها على تنفيذ البدائل التي تم اختيارها في مرحلة الصياغة .</a:t>
            </a:r>
          </a:p>
          <a:p>
            <a:pPr marL="137160" indent="0" algn="just" rtl="1">
              <a:buNone/>
            </a:pPr>
            <a:r>
              <a:rPr lang="ar-SA" sz="2000" dirty="0" smtClean="0"/>
              <a:t>3-وجود </a:t>
            </a:r>
            <a:r>
              <a:rPr lang="ar-SA" sz="2000" dirty="0"/>
              <a:t>الصراع او التعارض في مصالح الافراد او الادارات وتنافسها على الموارد المحدودة </a:t>
            </a:r>
            <a:r>
              <a:rPr lang="ar-SA" sz="2000" dirty="0" smtClean="0"/>
              <a:t>.</a:t>
            </a:r>
            <a:endParaRPr lang="ar-SA" sz="2000" dirty="0"/>
          </a:p>
          <a:p>
            <a:pPr marL="137160" indent="0" algn="just" rtl="1">
              <a:buNone/>
            </a:pPr>
            <a:r>
              <a:rPr lang="ar-SA" sz="2000" dirty="0" smtClean="0"/>
              <a:t>4-ثقافة </a:t>
            </a:r>
            <a:r>
              <a:rPr lang="ar-SA" sz="2000" dirty="0"/>
              <a:t>المنظمة قد تصبح عدوانية تجاه الاستراتيجيات الجديدة </a:t>
            </a:r>
            <a:r>
              <a:rPr lang="ar-SA" sz="2000" dirty="0" smtClean="0"/>
              <a:t> لرغبتها </a:t>
            </a:r>
            <a:r>
              <a:rPr lang="ar-SA" sz="2000" dirty="0"/>
              <a:t>الابقاء على الوضع الحالي .</a:t>
            </a:r>
          </a:p>
          <a:p>
            <a:pPr marL="137160" indent="0" algn="just" rtl="1">
              <a:buNone/>
            </a:pPr>
            <a:r>
              <a:rPr lang="ar-SA" sz="2000" dirty="0" smtClean="0"/>
              <a:t>5- شيوع </a:t>
            </a:r>
            <a:r>
              <a:rPr lang="ar-SA" sz="2000" dirty="0"/>
              <a:t>النمط الاداري على النمط القيادي .</a:t>
            </a:r>
          </a:p>
          <a:p>
            <a:pPr marL="137160" indent="0" algn="just" rtl="1">
              <a:buNone/>
            </a:pPr>
            <a:endParaRPr lang="ar-SA" sz="2000" dirty="0"/>
          </a:p>
          <a:p>
            <a:pPr marL="137160" indent="0" algn="just" rtl="1">
              <a:buNone/>
            </a:pPr>
            <a:r>
              <a:rPr lang="ar-SA" sz="2000" b="1" dirty="0">
                <a:solidFill>
                  <a:srgbClr val="FFFF00"/>
                </a:solidFill>
              </a:rPr>
              <a:t>النمط الاداري </a:t>
            </a:r>
            <a:r>
              <a:rPr lang="ar-SA" sz="2000" dirty="0"/>
              <a:t>(يركز على انجاز العمل وفق الية محددة ) .</a:t>
            </a:r>
          </a:p>
          <a:p>
            <a:pPr marL="137160" indent="0" algn="just" rtl="1">
              <a:buNone/>
            </a:pPr>
            <a:endParaRPr lang="ar-SA" sz="2000" dirty="0"/>
          </a:p>
          <a:p>
            <a:pPr marL="137160" indent="0" algn="just" rtl="1">
              <a:buNone/>
            </a:pPr>
            <a:r>
              <a:rPr lang="ar-SA" sz="2000" b="1" dirty="0">
                <a:solidFill>
                  <a:srgbClr val="FFFF00"/>
                </a:solidFill>
              </a:rPr>
              <a:t>النمط القيادي و القائد </a:t>
            </a:r>
            <a:r>
              <a:rPr lang="ar-SA" sz="2000" dirty="0"/>
              <a:t>( يتجه نحو التاثير على افراد المنظمة من خلال تحفيزهم واقناعهم بأهمية تركيز الجهود وتوجيه الموارد بما يمكن من تنفيذ الخطط الاستراتيجية التي تم اعدادها ) </a:t>
            </a:r>
          </a:p>
          <a:p>
            <a:pPr marL="137160" indent="0" algn="just" rtl="1">
              <a:buNone/>
            </a:pPr>
            <a:endParaRPr lang="ar-SA" sz="2000" dirty="0"/>
          </a:p>
        </p:txBody>
      </p:sp>
      <p:pic>
        <p:nvPicPr>
          <p:cNvPr id="9218" name="Picture 2" descr="C:\Users\cc\Desktop\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5085184"/>
            <a:ext cx="2962275" cy="154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054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 y="332656"/>
            <a:ext cx="9126488" cy="6840760"/>
          </a:xfrm>
        </p:spPr>
        <p:txBody>
          <a:bodyPr/>
          <a:lstStyle/>
          <a:p>
            <a:pPr marL="137160" indent="0" algn="r" rtl="1">
              <a:buNone/>
            </a:pPr>
            <a:r>
              <a:rPr lang="ar-SA" dirty="0"/>
              <a:t>ولديه العديد من</a:t>
            </a:r>
            <a:r>
              <a:rPr lang="ar-SA" b="1" dirty="0">
                <a:solidFill>
                  <a:srgbClr val="FFFF00"/>
                </a:solidFill>
              </a:rPr>
              <a:t> المسميات </a:t>
            </a:r>
            <a:r>
              <a:rPr lang="ar-SA" dirty="0"/>
              <a:t>منها ( خبير الموارد البشرية ،مستشار الموارد البشرية ، مدير التدريب والتطوير). ويمارس مدير ادارة الموارد البشرية </a:t>
            </a:r>
            <a:endParaRPr lang="ar-IQ" dirty="0" smtClean="0"/>
          </a:p>
          <a:p>
            <a:pPr marL="137160" indent="0" algn="r" rtl="1">
              <a:buNone/>
            </a:pPr>
            <a:r>
              <a:rPr lang="ar-SA" b="1" dirty="0" smtClean="0">
                <a:solidFill>
                  <a:srgbClr val="FFFF00"/>
                </a:solidFill>
              </a:rPr>
              <a:t>دور </a:t>
            </a:r>
            <a:r>
              <a:rPr lang="ar-SA" b="1" dirty="0">
                <a:solidFill>
                  <a:srgbClr val="FFFF00"/>
                </a:solidFill>
              </a:rPr>
              <a:t>تنفيذي </a:t>
            </a:r>
            <a:r>
              <a:rPr lang="ar-SA" dirty="0"/>
              <a:t>من خلال توجيه اعمال الموارد البشرية المسؤول عنها وتنفيذ توجيهات الادارة العليا . </a:t>
            </a:r>
            <a:r>
              <a:rPr lang="ar-SA" b="1" dirty="0">
                <a:solidFill>
                  <a:srgbClr val="FFFF00"/>
                </a:solidFill>
              </a:rPr>
              <a:t>ودور استشاري </a:t>
            </a:r>
            <a:r>
              <a:rPr lang="ar-SA" dirty="0"/>
              <a:t>(من خلال تقديم النصح والمشورة للمديرين الاخرين لتحقيق الاهداف العامة للمنظمة ) </a:t>
            </a:r>
          </a:p>
          <a:p>
            <a:pPr marL="137160" indent="0" algn="r" rtl="1">
              <a:buNone/>
            </a:pPr>
            <a:endParaRPr lang="ar-SA" dirty="0"/>
          </a:p>
          <a:p>
            <a:pPr marL="137160" indent="0" algn="r" rtl="1">
              <a:buNone/>
            </a:pPr>
            <a:endParaRPr lang="en-US" dirty="0"/>
          </a:p>
        </p:txBody>
      </p:sp>
      <p:pic>
        <p:nvPicPr>
          <p:cNvPr id="3074" name="Picture 2" descr="C:\Users\cc\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2" y="3562353"/>
            <a:ext cx="9126488" cy="3266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9132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229600" cy="5976664"/>
          </a:xfrm>
        </p:spPr>
        <p:txBody>
          <a:bodyPr>
            <a:normAutofit/>
          </a:bodyPr>
          <a:lstStyle/>
          <a:p>
            <a:pPr marL="137160" indent="0" algn="just" rtl="1">
              <a:buNone/>
            </a:pPr>
            <a:r>
              <a:rPr lang="ar-SA" sz="2000" dirty="0"/>
              <a:t>المعوقات التي تواجه مرحلة </a:t>
            </a:r>
            <a:r>
              <a:rPr lang="ar-SA" sz="2000" dirty="0" smtClean="0"/>
              <a:t> </a:t>
            </a:r>
            <a:r>
              <a:rPr lang="ar-SA" sz="2000" b="1" u="sng" dirty="0" smtClean="0">
                <a:solidFill>
                  <a:srgbClr val="FFFF00"/>
                </a:solidFill>
              </a:rPr>
              <a:t>تقويم </a:t>
            </a:r>
            <a:r>
              <a:rPr lang="ar-SA" sz="2000" b="1" u="sng" dirty="0">
                <a:solidFill>
                  <a:srgbClr val="FFFF00"/>
                </a:solidFill>
              </a:rPr>
              <a:t>الاستراتيجية </a:t>
            </a:r>
            <a:r>
              <a:rPr lang="ar-SA" sz="2000" dirty="0"/>
              <a:t>:- من اهم معوقات هذه  المرحلة هي :-</a:t>
            </a:r>
          </a:p>
          <a:p>
            <a:pPr marL="137160" indent="0" algn="just" rtl="1">
              <a:buNone/>
            </a:pPr>
            <a:endParaRPr lang="ar-SA" sz="2000" dirty="0"/>
          </a:p>
          <a:p>
            <a:pPr marL="137160" indent="0" algn="just" rtl="1">
              <a:buNone/>
            </a:pPr>
            <a:r>
              <a:rPr lang="ar-SA" dirty="0" smtClean="0"/>
              <a:t>1- صعوبة </a:t>
            </a:r>
            <a:r>
              <a:rPr lang="ar-SA" dirty="0"/>
              <a:t>وضع مقاييس كمية لقياس الاهداف نظرا لطبيعة الاهداف النوعية .</a:t>
            </a:r>
          </a:p>
          <a:p>
            <a:pPr marL="137160" indent="0" algn="just" rtl="1">
              <a:buNone/>
            </a:pPr>
            <a:r>
              <a:rPr lang="ar-SA" dirty="0" smtClean="0"/>
              <a:t>2- تركيز </a:t>
            </a:r>
            <a:r>
              <a:rPr lang="ar-SA" dirty="0"/>
              <a:t>العمليات الرقابية على المدخلات بدلآمن الاهتمام بنفس الاتجاه على المخرجات لسهولة قياس المدخلات مقارنة بالمخرجات .</a:t>
            </a:r>
          </a:p>
          <a:p>
            <a:pPr marL="137160" indent="0" algn="just" rtl="1">
              <a:buNone/>
            </a:pPr>
            <a:r>
              <a:rPr lang="ar-SA" dirty="0" smtClean="0"/>
              <a:t>3- ضعف </a:t>
            </a:r>
            <a:r>
              <a:rPr lang="ar-SA" dirty="0"/>
              <a:t>او عدم وجود علاقة بين المكافأت والعقوبات وبين الأداء مما يصعب تصميم نظام كفؤء للتغذية العكسية يتصف بالموضوعية وبالتالي استناد التقويم الى الحكم الشخصي . </a:t>
            </a:r>
          </a:p>
          <a:p>
            <a:pPr marL="137160" indent="0" algn="just" rtl="1">
              <a:buNone/>
            </a:pPr>
            <a:endParaRPr lang="ar-SA" dirty="0"/>
          </a:p>
          <a:p>
            <a:pPr marL="137160" indent="0" algn="just" rtl="1">
              <a:buNone/>
            </a:pPr>
            <a:endParaRPr lang="ar-SA" dirty="0"/>
          </a:p>
          <a:p>
            <a:pPr marL="137160" indent="0" algn="just" rtl="1">
              <a:buNone/>
            </a:pPr>
            <a:endParaRPr lang="en-US" sz="2000" dirty="0"/>
          </a:p>
        </p:txBody>
      </p:sp>
      <p:pic>
        <p:nvPicPr>
          <p:cNvPr id="10242" name="Picture 2" descr="C:\Users\cc\Desktop\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797152"/>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805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 indent="0" algn="r" rtl="1">
              <a:buNone/>
            </a:pPr>
            <a:r>
              <a:rPr lang="ar-IQ" dirty="0" smtClean="0"/>
              <a:t>1-</a:t>
            </a:r>
            <a:r>
              <a:rPr lang="ar-SA" b="1" dirty="0" smtClean="0">
                <a:solidFill>
                  <a:srgbClr val="FFFF00"/>
                </a:solidFill>
              </a:rPr>
              <a:t>التنفيذ </a:t>
            </a:r>
            <a:r>
              <a:rPr lang="ar-SA" b="1" dirty="0">
                <a:solidFill>
                  <a:srgbClr val="FFFF00"/>
                </a:solidFill>
              </a:rPr>
              <a:t>العملي </a:t>
            </a:r>
            <a:r>
              <a:rPr lang="ar-SA" dirty="0"/>
              <a:t>لكافة المهام الادارية الموكلة اليه من قبل المدير العام او المدراء الاخرين وترتيب وتنسيق الاعمال ومراعاة الاولويات لضمان انجاز اكبر قدر ممكن من الاعمال دون هدر الوقت والمال من غير فائدة </a:t>
            </a:r>
            <a:endParaRPr lang="ar-IQ" dirty="0" smtClean="0"/>
          </a:p>
          <a:p>
            <a:pPr marL="137160" indent="0" algn="r" rtl="1">
              <a:buNone/>
            </a:pPr>
            <a:endParaRPr lang="ar-IQ" dirty="0"/>
          </a:p>
          <a:p>
            <a:pPr marL="137160" indent="0" algn="r" rtl="1">
              <a:buNone/>
            </a:pPr>
            <a:endParaRPr lang="ar-SA" dirty="0"/>
          </a:p>
          <a:p>
            <a:pPr algn="r" rtl="1"/>
            <a:endParaRPr lang="en-US" dirty="0"/>
          </a:p>
        </p:txBody>
      </p:sp>
      <p:sp>
        <p:nvSpPr>
          <p:cNvPr id="2" name="Title 1"/>
          <p:cNvSpPr>
            <a:spLocks noGrp="1"/>
          </p:cNvSpPr>
          <p:nvPr>
            <p:ph type="title"/>
          </p:nvPr>
        </p:nvSpPr>
        <p:spPr/>
        <p:txBody>
          <a:bodyPr>
            <a:normAutofit fontScale="90000"/>
          </a:bodyPr>
          <a:lstStyle/>
          <a:p>
            <a:r>
              <a:rPr lang="ar-SA" sz="3100" dirty="0"/>
              <a:t>الخصائص والمواصفات التي يجب ان يتصف بها</a:t>
            </a:r>
            <a:r>
              <a:rPr lang="ar-SA" dirty="0"/>
              <a:t> </a:t>
            </a:r>
            <a:r>
              <a:rPr lang="ar-SA" sz="3100" dirty="0"/>
              <a:t>مدير ادارة الموارد البشرية :-</a:t>
            </a:r>
            <a:endParaRPr lang="en-US" sz="3100" dirty="0"/>
          </a:p>
        </p:txBody>
      </p:sp>
      <p:pic>
        <p:nvPicPr>
          <p:cNvPr id="4098" name="Picture 2" descr="C:\Users\cc\Desktop\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971900"/>
            <a:ext cx="4426471" cy="2695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101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841160" cy="5256584"/>
          </a:xfrm>
        </p:spPr>
        <p:txBody>
          <a:bodyPr/>
          <a:lstStyle/>
          <a:p>
            <a:pPr marL="137160" indent="0" algn="r" rtl="1">
              <a:buNone/>
            </a:pPr>
            <a:r>
              <a:rPr lang="ar-SA" dirty="0"/>
              <a:t>2-ان </a:t>
            </a:r>
            <a:r>
              <a:rPr lang="ar-SA" b="1" dirty="0">
                <a:solidFill>
                  <a:srgbClr val="FFFF00"/>
                </a:solidFill>
              </a:rPr>
              <a:t>يكون من الشخصيات القيادية </a:t>
            </a:r>
            <a:r>
              <a:rPr lang="ar-SA" dirty="0"/>
              <a:t>ولديه صفات ( القوة المادية ، القوة العلمية والفكرية والذكاء والابداع والتحمل والقدرة على التخطيط والصبر والكرم والشجاعة والعلم والاخلاص والصدق والتواضع والتاني والحزم والتعامل بالحكمة الادارية والتخلي عن التعامل بالعواطف والمشاعر والاحاسيس )</a:t>
            </a:r>
          </a:p>
          <a:p>
            <a:pPr marL="137160" indent="0" algn="r" rtl="1">
              <a:buNone/>
            </a:pPr>
            <a:endParaRPr lang="en-US" dirty="0"/>
          </a:p>
        </p:txBody>
      </p:sp>
      <p:pic>
        <p:nvPicPr>
          <p:cNvPr id="5122" name="Picture 2" descr="C:\Users\cc\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32197"/>
            <a:ext cx="9144001" cy="3425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483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5359"/>
            <a:ext cx="8229600" cy="6406009"/>
          </a:xfrm>
        </p:spPr>
        <p:txBody>
          <a:bodyPr>
            <a:normAutofit/>
          </a:bodyPr>
          <a:lstStyle/>
          <a:p>
            <a:pPr marL="137160" indent="0" algn="r" rtl="1">
              <a:buNone/>
            </a:pPr>
            <a:r>
              <a:rPr lang="ar-IQ" dirty="0" smtClean="0"/>
              <a:t>3-</a:t>
            </a:r>
            <a:r>
              <a:rPr lang="ar-SA" b="1" u="sng" dirty="0" smtClean="0">
                <a:solidFill>
                  <a:srgbClr val="FFFF00"/>
                </a:solidFill>
              </a:rPr>
              <a:t>الابداع </a:t>
            </a:r>
            <a:r>
              <a:rPr lang="ar-SA" b="1" u="sng" dirty="0">
                <a:solidFill>
                  <a:srgbClr val="FFFF00"/>
                </a:solidFill>
              </a:rPr>
              <a:t>:- </a:t>
            </a:r>
            <a:r>
              <a:rPr lang="ar-SA" dirty="0"/>
              <a:t>القدرة على الابداع والخروج من المازق وتحليل الامور بشكل صحيح والابداع في القضايا الادارية وايجاد الحلول بقدرة فائقة والخروج بنتائج جديدة تختلف عن الانماط والاساليب والوسائل والغايات والحلول والنتائج الماضية </a:t>
            </a:r>
            <a:r>
              <a:rPr lang="ar-SA" dirty="0" smtClean="0"/>
              <a:t>.</a:t>
            </a:r>
            <a:endParaRPr lang="ar-SA" dirty="0"/>
          </a:p>
          <a:p>
            <a:pPr marL="137160" indent="0" algn="r" rtl="1">
              <a:buNone/>
            </a:pPr>
            <a:r>
              <a:rPr lang="ar-SA" dirty="0" smtClean="0"/>
              <a:t>4</a:t>
            </a:r>
            <a:r>
              <a:rPr lang="ar-SA" b="1" u="sng" dirty="0" smtClean="0">
                <a:solidFill>
                  <a:srgbClr val="FFFF00"/>
                </a:solidFill>
              </a:rPr>
              <a:t>-الالتزام </a:t>
            </a:r>
            <a:r>
              <a:rPr lang="ar-SA" dirty="0"/>
              <a:t>بالمبادىء والقيم والقواعد الاخلاقية مع الالتزام  بالانظمة  والوائح والقوانيين للمنظمة والادارات العليا اي الالتزام بالاخلاق الادارية العليا </a:t>
            </a:r>
            <a:r>
              <a:rPr lang="ar-IQ" dirty="0" smtClean="0"/>
              <a:t>.</a:t>
            </a:r>
            <a:endParaRPr lang="ar-SA" dirty="0"/>
          </a:p>
          <a:p>
            <a:pPr marL="137160" indent="0" algn="r" rtl="1">
              <a:buNone/>
            </a:pPr>
            <a:r>
              <a:rPr lang="ar-SA" b="1" u="sng" dirty="0" smtClean="0">
                <a:solidFill>
                  <a:srgbClr val="FFFF00"/>
                </a:solidFill>
              </a:rPr>
              <a:t>5-الاهتمام </a:t>
            </a:r>
            <a:r>
              <a:rPr lang="ar-SA" b="1" u="sng" dirty="0">
                <a:solidFill>
                  <a:srgbClr val="FFFF00"/>
                </a:solidFill>
              </a:rPr>
              <a:t>بالجانب العلمي </a:t>
            </a:r>
            <a:r>
              <a:rPr lang="ar-SA" dirty="0"/>
              <a:t>ومتابعة المعلومات والاعتماد على الخبراء والمختصين في وضع خطط تطوير الموارد البشرية المتاحة لدى المنظمة .</a:t>
            </a:r>
          </a:p>
          <a:p>
            <a:pPr marL="137160" indent="0" algn="r" rtl="1">
              <a:buNone/>
            </a:pPr>
            <a:endParaRPr lang="en-US" dirty="0"/>
          </a:p>
        </p:txBody>
      </p:sp>
      <p:pic>
        <p:nvPicPr>
          <p:cNvPr id="6148" name="Picture 4" descr="C:\Users\cc\Desktop\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94" y="4715107"/>
            <a:ext cx="4536306" cy="2156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820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600200"/>
            <a:ext cx="8579296" cy="5141168"/>
          </a:xfrm>
        </p:spPr>
        <p:txBody>
          <a:bodyPr/>
          <a:lstStyle/>
          <a:p>
            <a:pPr marL="137160" indent="0" algn="r" rtl="1">
              <a:buNone/>
            </a:pPr>
            <a:r>
              <a:rPr lang="ar-SA" dirty="0"/>
              <a:t>هناك العديد من الادوار التي يقوم بها </a:t>
            </a:r>
            <a:r>
              <a:rPr lang="ar-SA" dirty="0" smtClean="0"/>
              <a:t>مدي</a:t>
            </a:r>
            <a:r>
              <a:rPr lang="ar-IQ" dirty="0" smtClean="0"/>
              <a:t>ر</a:t>
            </a:r>
            <a:r>
              <a:rPr lang="ar-SA" dirty="0" smtClean="0"/>
              <a:t> </a:t>
            </a:r>
            <a:r>
              <a:rPr lang="ar-SA" dirty="0"/>
              <a:t>الموارد البشرية بشكل شمولي ومتكامل يمكن ان تحدد ابرزها بما يلي </a:t>
            </a:r>
            <a:endParaRPr lang="ar-IQ" dirty="0" smtClean="0"/>
          </a:p>
          <a:p>
            <a:pPr marL="137160" indent="0" algn="r" rtl="1">
              <a:buNone/>
            </a:pPr>
            <a:r>
              <a:rPr lang="ar-SA" b="1" dirty="0" smtClean="0">
                <a:solidFill>
                  <a:srgbClr val="FFFF00"/>
                </a:solidFill>
              </a:rPr>
              <a:t>1-</a:t>
            </a:r>
            <a:r>
              <a:rPr lang="ar-SA" b="1" u="sng" dirty="0" smtClean="0">
                <a:solidFill>
                  <a:srgbClr val="FFFF00"/>
                </a:solidFill>
              </a:rPr>
              <a:t>المدير </a:t>
            </a:r>
            <a:r>
              <a:rPr lang="ar-SA" b="1" u="sng" dirty="0">
                <a:solidFill>
                  <a:srgbClr val="FFFF00"/>
                </a:solidFill>
              </a:rPr>
              <a:t>التنفيذي :- </a:t>
            </a:r>
            <a:r>
              <a:rPr lang="ar-SA" dirty="0"/>
              <a:t>اي المسؤول الرئيس عن كافة الانشطة اذ يعمل </a:t>
            </a:r>
            <a:r>
              <a:rPr lang="ar-SA" dirty="0" smtClean="0"/>
              <a:t>عل</a:t>
            </a:r>
            <a:r>
              <a:rPr lang="ar-IQ" dirty="0" smtClean="0"/>
              <a:t>ى</a:t>
            </a:r>
            <a:r>
              <a:rPr lang="ar-SA" dirty="0" smtClean="0"/>
              <a:t> </a:t>
            </a:r>
            <a:endParaRPr lang="ar-SA" dirty="0"/>
          </a:p>
          <a:p>
            <a:pPr marL="137160" indent="0" algn="r" rtl="1">
              <a:buNone/>
            </a:pPr>
            <a:r>
              <a:rPr lang="ar-IQ" dirty="0" smtClean="0"/>
              <a:t>أـ ا</a:t>
            </a:r>
            <a:r>
              <a:rPr lang="ar-SA" dirty="0" smtClean="0"/>
              <a:t>حداث </a:t>
            </a:r>
            <a:r>
              <a:rPr lang="ar-SA" dirty="0"/>
              <a:t>التكامل بين برامج ادارة الموارد البشرية وغاياتها واهداف استراتيجية المنظمة .</a:t>
            </a:r>
          </a:p>
          <a:p>
            <a:pPr marL="137160" indent="0" algn="r" rtl="1">
              <a:buNone/>
            </a:pPr>
            <a:r>
              <a:rPr lang="ar-IQ" dirty="0" smtClean="0"/>
              <a:t>ب- </a:t>
            </a:r>
            <a:r>
              <a:rPr lang="ar-SA" dirty="0" smtClean="0"/>
              <a:t>يتولى </a:t>
            </a:r>
            <a:r>
              <a:rPr lang="ar-SA" dirty="0"/>
              <a:t>الدور القيادي لكافة برامج تطوير الموارد البشرية .</a:t>
            </a:r>
          </a:p>
          <a:p>
            <a:pPr marL="137160" indent="0" algn="r" rtl="1">
              <a:buNone/>
            </a:pPr>
            <a:r>
              <a:rPr lang="ar-SA" dirty="0" smtClean="0"/>
              <a:t>ت‌-</a:t>
            </a:r>
            <a:r>
              <a:rPr lang="ar-IQ" dirty="0" smtClean="0"/>
              <a:t> </a:t>
            </a:r>
            <a:r>
              <a:rPr lang="ar-SA" dirty="0" smtClean="0"/>
              <a:t>يقوم </a:t>
            </a:r>
            <a:r>
              <a:rPr lang="ar-SA" dirty="0"/>
              <a:t>بالاشراف على مسؤولي الادارات الوسطى .</a:t>
            </a:r>
          </a:p>
          <a:p>
            <a:pPr marL="137160" indent="0" algn="r" rtl="1">
              <a:buNone/>
            </a:pPr>
            <a:endParaRPr lang="en-US" dirty="0"/>
          </a:p>
        </p:txBody>
      </p:sp>
      <p:sp>
        <p:nvSpPr>
          <p:cNvPr id="2" name="Title 1"/>
          <p:cNvSpPr>
            <a:spLocks noGrp="1"/>
          </p:cNvSpPr>
          <p:nvPr>
            <p:ph type="title"/>
          </p:nvPr>
        </p:nvSpPr>
        <p:spPr>
          <a:xfrm>
            <a:off x="1907704" y="476672"/>
            <a:ext cx="6408712" cy="936104"/>
          </a:xfrm>
        </p:spPr>
        <p:txBody>
          <a:bodyPr>
            <a:normAutofit fontScale="90000"/>
          </a:bodyPr>
          <a:lstStyle/>
          <a:p>
            <a:r>
              <a:rPr lang="ar-SA" dirty="0"/>
              <a:t/>
            </a:r>
            <a:br>
              <a:rPr lang="ar-SA" dirty="0"/>
            </a:br>
            <a:r>
              <a:rPr lang="ar-SA" sz="3100" dirty="0"/>
              <a:t>الادوار الوظيفية لمدير الموارد </a:t>
            </a:r>
            <a:r>
              <a:rPr lang="ar-SA" sz="3100" dirty="0" smtClean="0"/>
              <a:t>البشرية</a:t>
            </a:r>
            <a:endParaRPr lang="ar-SA" sz="3100" dirty="0"/>
          </a:p>
        </p:txBody>
      </p:sp>
      <p:pic>
        <p:nvPicPr>
          <p:cNvPr id="7170" name="Picture 2" descr="C:\Users\cc\Desktop\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98380"/>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120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976664"/>
          </a:xfrm>
        </p:spPr>
        <p:txBody>
          <a:bodyPr>
            <a:normAutofit/>
          </a:bodyPr>
          <a:lstStyle/>
          <a:p>
            <a:pPr marL="137160" indent="0" algn="r" rtl="1">
              <a:buNone/>
            </a:pPr>
            <a:endParaRPr lang="ar-SA" u="sng" dirty="0">
              <a:solidFill>
                <a:srgbClr val="FFFF00"/>
              </a:solidFill>
            </a:endParaRPr>
          </a:p>
          <a:p>
            <a:pPr marL="137160" indent="0" algn="r" rtl="1">
              <a:buNone/>
            </a:pPr>
            <a:r>
              <a:rPr lang="ar-IQ" b="1" u="sng" dirty="0" smtClean="0">
                <a:solidFill>
                  <a:srgbClr val="FFFF00"/>
                </a:solidFill>
              </a:rPr>
              <a:t>2</a:t>
            </a:r>
            <a:r>
              <a:rPr lang="ar-SA" b="1" u="sng" dirty="0" smtClean="0">
                <a:solidFill>
                  <a:srgbClr val="FFFF00"/>
                </a:solidFill>
              </a:rPr>
              <a:t>- </a:t>
            </a:r>
            <a:r>
              <a:rPr lang="ar-SA" b="1" u="sng" dirty="0">
                <a:solidFill>
                  <a:srgbClr val="FFFF00"/>
                </a:solidFill>
              </a:rPr>
              <a:t>المقيم </a:t>
            </a:r>
            <a:r>
              <a:rPr lang="ar-SA" u="sng" dirty="0">
                <a:solidFill>
                  <a:srgbClr val="FFFF00"/>
                </a:solidFill>
              </a:rPr>
              <a:t>:- </a:t>
            </a:r>
            <a:r>
              <a:rPr lang="ar-SA" dirty="0"/>
              <a:t>حيث يؤدي الادوار التالية .</a:t>
            </a:r>
          </a:p>
          <a:p>
            <a:pPr marL="137160" indent="0" algn="r" rtl="1">
              <a:buNone/>
            </a:pPr>
            <a:r>
              <a:rPr lang="ar-SA" dirty="0" smtClean="0"/>
              <a:t>أ‌-مراجعة </a:t>
            </a:r>
            <a:r>
              <a:rPr lang="ar-SA" dirty="0"/>
              <a:t>فعاليات برامج وانشطة الموارد البشرية بوجه عام .</a:t>
            </a:r>
          </a:p>
          <a:p>
            <a:pPr marL="137160" indent="0" algn="r" rtl="1">
              <a:buNone/>
            </a:pPr>
            <a:r>
              <a:rPr lang="ar-SA" dirty="0" smtClean="0"/>
              <a:t>ب‌-ممارسة </a:t>
            </a:r>
            <a:r>
              <a:rPr lang="ar-SA" dirty="0"/>
              <a:t>دور المقيم مراجعة البحوث والتقارير وتقييمها .</a:t>
            </a:r>
          </a:p>
          <a:p>
            <a:pPr marL="137160" indent="0" algn="r" rtl="1">
              <a:buNone/>
            </a:pPr>
            <a:r>
              <a:rPr lang="ar-SA" dirty="0" smtClean="0"/>
              <a:t>ت‌-الاطلاع </a:t>
            </a:r>
            <a:r>
              <a:rPr lang="ar-SA" dirty="0"/>
              <a:t>على البيانات والسجلات ذات العلاقة بتطور الموارد البشرية .</a:t>
            </a:r>
          </a:p>
          <a:p>
            <a:pPr marL="137160" indent="0" algn="r" rtl="1">
              <a:buNone/>
            </a:pPr>
            <a:endParaRPr lang="en-US" dirty="0"/>
          </a:p>
        </p:txBody>
      </p:sp>
      <p:pic>
        <p:nvPicPr>
          <p:cNvPr id="8195" name="Picture 3" descr="C:\Users\cc\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64" y="3573017"/>
            <a:ext cx="5775672" cy="3302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9014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671</TotalTime>
  <Words>3496</Words>
  <Application>Microsoft Office PowerPoint</Application>
  <PresentationFormat>On-screen Show (4:3)</PresentationFormat>
  <Paragraphs>327</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          جامعة بغداد / كلية الادارة والاقتصاد          قسم ادارة الاعمال           دبلوم تخطيط استراتيجي     مدير ادارة الموارد البشرية – استراتيجية ادارة الموارد البشرية</vt:lpstr>
      <vt:lpstr>PowerPoint Presentation</vt:lpstr>
      <vt:lpstr>PowerPoint Presentation</vt:lpstr>
      <vt:lpstr>PowerPoint Presentation</vt:lpstr>
      <vt:lpstr>الخصائص والمواصفات التي يجب ان يتصف بها مدير ادارة الموارد البشرية :-</vt:lpstr>
      <vt:lpstr>PowerPoint Presentation</vt:lpstr>
      <vt:lpstr>PowerPoint Presentation</vt:lpstr>
      <vt:lpstr> الادوار الوظيفية لمدير الموارد البشرية</vt:lpstr>
      <vt:lpstr>PowerPoint Presentation</vt:lpstr>
      <vt:lpstr>PowerPoint Presentation</vt:lpstr>
      <vt:lpstr>PowerPoint Presentation</vt:lpstr>
      <vt:lpstr>PowerPoint Presentation</vt:lpstr>
      <vt:lpstr>PowerPoint Presentation</vt:lpstr>
      <vt:lpstr> مسؤوليات مدير ادارة الموارد البشرية  </vt:lpstr>
      <vt:lpstr>مقدرات مدير ادارة الموارد البشرية </vt:lpstr>
      <vt:lpstr>(والشكل الاتي يبين المقدرات التي يجب ان يتمتع بها مدير ادارة الموارد البشرية )</vt:lpstr>
      <vt:lpstr>مهارات مدير ادارة الموارد البشرية </vt:lpstr>
      <vt:lpstr>استراتيجية ادارة الموارد البشرية :- </vt:lpstr>
      <vt:lpstr>استرتيجية ادارة الموارد البشرية :- خطة عمل لتطوير ادارة الموارد البشرية في المنظمة توضع على اساس النظرة الشاملة لقضايا الموارد البشرية او التي يمكن ان تؤثر على مستقبل المنظمة وبذلك ينتج عنها برامج منظمة تدعم الاستراتيجية العامة للمنظمة .</vt:lpstr>
      <vt:lpstr>PowerPoint Presentation</vt:lpstr>
      <vt:lpstr>PowerPoint Presentation</vt:lpstr>
      <vt:lpstr>انواع استراتيجيات ادارة الموارد البشرية </vt:lpstr>
      <vt:lpstr>PowerPoint Presentation</vt:lpstr>
      <vt:lpstr>PowerPoint Presentation</vt:lpstr>
      <vt:lpstr>PowerPoint Presentation</vt:lpstr>
      <vt:lpstr>PowerPoint Presentation</vt:lpstr>
      <vt:lpstr>PowerPoint Presentation</vt:lpstr>
      <vt:lpstr>اهمية استراتيجية ادارة الموارد البشرية </vt:lpstr>
      <vt:lpstr>(مراحل استراتيجيةادارة الموارد البشرية) </vt:lpstr>
      <vt:lpstr>PowerPoint Presentation</vt:lpstr>
      <vt:lpstr>PowerPoint Presentation</vt:lpstr>
      <vt:lpstr>PowerPoint Presentation</vt:lpstr>
      <vt:lpstr>PowerPoint Presentation</vt:lpstr>
      <vt:lpstr>PowerPoint Presentation</vt:lpstr>
      <vt:lpstr> استراتيجيات ادارة الموارد البشرية  </vt:lpstr>
      <vt:lpstr>PowerPoint Presentation</vt:lpstr>
      <vt:lpstr>التحديات الاستراتيجية للادارة الموارد البشرية </vt:lpstr>
      <vt:lpstr> تصنيف المعوقات التي تواجه ادارة الموارد البشرية في مراحل الاستراتيجة الى ثلاثة انواع هي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مدير الموارد البشرية – استراتيجية الموارد البشرية</dc:title>
  <dc:creator>cc</dc:creator>
  <cp:lastModifiedBy>SamaOffice</cp:lastModifiedBy>
  <cp:revision>141</cp:revision>
  <dcterms:created xsi:type="dcterms:W3CDTF">2021-09-25T18:53:39Z</dcterms:created>
  <dcterms:modified xsi:type="dcterms:W3CDTF">2022-02-01T08:50:25Z</dcterms:modified>
</cp:coreProperties>
</file>